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448" r:id="rId6"/>
    <p:sldId id="449" r:id="rId7"/>
    <p:sldId id="287" r:id="rId8"/>
    <p:sldId id="297" r:id="rId9"/>
    <p:sldId id="300" r:id="rId10"/>
    <p:sldId id="318" r:id="rId11"/>
    <p:sldId id="450" r:id="rId12"/>
    <p:sldId id="289" r:id="rId13"/>
    <p:sldId id="424" r:id="rId14"/>
    <p:sldId id="419" r:id="rId15"/>
    <p:sldId id="294" r:id="rId16"/>
    <p:sldId id="427" r:id="rId17"/>
    <p:sldId id="374" r:id="rId18"/>
    <p:sldId id="465" r:id="rId19"/>
    <p:sldId id="466" r:id="rId20"/>
    <p:sldId id="467" r:id="rId21"/>
    <p:sldId id="468" r:id="rId22"/>
    <p:sldId id="469" r:id="rId23"/>
    <p:sldId id="452" r:id="rId24"/>
    <p:sldId id="417" r:id="rId25"/>
    <p:sldId id="453" r:id="rId26"/>
    <p:sldId id="454" r:id="rId27"/>
    <p:sldId id="455" r:id="rId28"/>
    <p:sldId id="456" r:id="rId29"/>
    <p:sldId id="457" r:id="rId30"/>
    <p:sldId id="302" r:id="rId31"/>
    <p:sldId id="305" r:id="rId32"/>
    <p:sldId id="303" r:id="rId33"/>
    <p:sldId id="304" r:id="rId34"/>
    <p:sldId id="361" r:id="rId35"/>
    <p:sldId id="308" r:id="rId36"/>
    <p:sldId id="363" r:id="rId37"/>
    <p:sldId id="310" r:id="rId38"/>
    <p:sldId id="311" r:id="rId39"/>
    <p:sldId id="312" r:id="rId40"/>
    <p:sldId id="360" r:id="rId41"/>
    <p:sldId id="362" r:id="rId42"/>
    <p:sldId id="313" r:id="rId43"/>
    <p:sldId id="316" r:id="rId44"/>
    <p:sldId id="296" r:id="rId45"/>
    <p:sldId id="459" r:id="rId46"/>
    <p:sldId id="369" r:id="rId47"/>
    <p:sldId id="370" r:id="rId48"/>
    <p:sldId id="371" r:id="rId49"/>
    <p:sldId id="372" r:id="rId50"/>
    <p:sldId id="373" r:id="rId51"/>
    <p:sldId id="375" r:id="rId52"/>
    <p:sldId id="376" r:id="rId53"/>
    <p:sldId id="377" r:id="rId54"/>
    <p:sldId id="379" r:id="rId55"/>
    <p:sldId id="380" r:id="rId56"/>
    <p:sldId id="381" r:id="rId57"/>
    <p:sldId id="383" r:id="rId58"/>
    <p:sldId id="387" r:id="rId59"/>
    <p:sldId id="458" r:id="rId60"/>
    <p:sldId id="328" r:id="rId61"/>
    <p:sldId id="321" r:id="rId62"/>
    <p:sldId id="325" r:id="rId63"/>
    <p:sldId id="326" r:id="rId64"/>
    <p:sldId id="337" r:id="rId65"/>
    <p:sldId id="338" r:id="rId66"/>
    <p:sldId id="464" r:id="rId6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4596DF-4494-4357-85EA-A9D9E7153C71}">
          <p14:sldIdLst>
            <p14:sldId id="256"/>
            <p14:sldId id="448"/>
            <p14:sldId id="449"/>
            <p14:sldId id="287"/>
            <p14:sldId id="297"/>
            <p14:sldId id="300"/>
            <p14:sldId id="318"/>
            <p14:sldId id="450"/>
            <p14:sldId id="289"/>
            <p14:sldId id="424"/>
            <p14:sldId id="419"/>
            <p14:sldId id="294"/>
            <p14:sldId id="427"/>
            <p14:sldId id="374"/>
            <p14:sldId id="465"/>
            <p14:sldId id="466"/>
            <p14:sldId id="467"/>
            <p14:sldId id="468"/>
            <p14:sldId id="469"/>
            <p14:sldId id="452"/>
            <p14:sldId id="417"/>
            <p14:sldId id="453"/>
            <p14:sldId id="454"/>
            <p14:sldId id="455"/>
            <p14:sldId id="456"/>
            <p14:sldId id="457"/>
            <p14:sldId id="302"/>
            <p14:sldId id="305"/>
            <p14:sldId id="303"/>
            <p14:sldId id="304"/>
            <p14:sldId id="361"/>
            <p14:sldId id="308"/>
            <p14:sldId id="363"/>
            <p14:sldId id="310"/>
            <p14:sldId id="311"/>
            <p14:sldId id="312"/>
            <p14:sldId id="360"/>
            <p14:sldId id="362"/>
            <p14:sldId id="313"/>
            <p14:sldId id="316"/>
            <p14:sldId id="296"/>
            <p14:sldId id="459"/>
            <p14:sldId id="369"/>
            <p14:sldId id="370"/>
            <p14:sldId id="371"/>
            <p14:sldId id="372"/>
            <p14:sldId id="373"/>
            <p14:sldId id="375"/>
            <p14:sldId id="376"/>
            <p14:sldId id="377"/>
            <p14:sldId id="379"/>
            <p14:sldId id="380"/>
            <p14:sldId id="381"/>
            <p14:sldId id="383"/>
            <p14:sldId id="387"/>
            <p14:sldId id="458"/>
            <p14:sldId id="328"/>
            <p14:sldId id="321"/>
            <p14:sldId id="325"/>
            <p14:sldId id="326"/>
            <p14:sldId id="337"/>
            <p14:sldId id="338"/>
            <p14:sldId id="4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 Dobson" initials="BD" lastIdx="2" clrIdx="0">
    <p:extLst>
      <p:ext uri="{19B8F6BF-5375-455C-9EA6-DF929625EA0E}">
        <p15:presenceInfo xmlns:p15="http://schemas.microsoft.com/office/powerpoint/2012/main" userId="Be Dobson" providerId="None"/>
      </p:ext>
    </p:extLst>
  </p:cmAuthor>
  <p:cmAuthor id="2" name="Be Dobson" initials="BD [2]" lastIdx="1" clrIdx="1">
    <p:extLst>
      <p:ext uri="{19B8F6BF-5375-455C-9EA6-DF929625EA0E}">
        <p15:presenceInfo xmlns:p15="http://schemas.microsoft.com/office/powerpoint/2012/main" userId="S::Be.Dobson@imperialhealthplan.com::1f832052-2c16-413f-9561-b149d3ae6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57E"/>
    <a:srgbClr val="9F86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p:restoredTop sz="94710" autoAdjust="0"/>
  </p:normalViewPr>
  <p:slideViewPr>
    <p:cSldViewPr snapToGrid="0" snapToObjects="1">
      <p:cViewPr varScale="1">
        <p:scale>
          <a:sx n="110" d="100"/>
          <a:sy n="110" d="100"/>
        </p:scale>
        <p:origin x="588" y="138"/>
      </p:cViewPr>
      <p:guideLst>
        <p:guide orient="horz" pos="2160"/>
        <p:guide pos="3840"/>
      </p:guideLst>
    </p:cSldViewPr>
  </p:slideViewPr>
  <p:notesTextViewPr>
    <p:cViewPr>
      <p:scale>
        <a:sx n="1" d="1"/>
        <a:sy n="1" d="1"/>
      </p:scale>
      <p:origin x="0" y="0"/>
    </p:cViewPr>
  </p:notesTextViewPr>
  <p:sorterViewPr>
    <p:cViewPr>
      <p:scale>
        <a:sx n="100" d="100"/>
        <a:sy n="100" d="100"/>
      </p:scale>
      <p:origin x="0" y="-314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E9D9C5-86CA-9349-9148-20319AFBBB7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52094" y="2046288"/>
            <a:ext cx="9144000" cy="1006475"/>
          </a:xfrm>
        </p:spPr>
        <p:txBody>
          <a:bodyPr anchor="ctr">
            <a:normAutofit/>
          </a:bodyPr>
          <a:lstStyle>
            <a:lvl1pPr algn="l">
              <a:defRPr sz="5000">
                <a:solidFill>
                  <a:srgbClr val="9F86B2"/>
                </a:solidFill>
              </a:defRPr>
            </a:lvl1pPr>
          </a:lstStyle>
          <a:p>
            <a:r>
              <a:rPr lang="en-US" dirty="0"/>
              <a:t>Insert Headline Here</a:t>
            </a:r>
          </a:p>
        </p:txBody>
      </p:sp>
      <p:sp>
        <p:nvSpPr>
          <p:cNvPr id="3" name="Subtitle 2"/>
          <p:cNvSpPr>
            <a:spLocks noGrp="1"/>
          </p:cNvSpPr>
          <p:nvPr>
            <p:ph type="subTitle" idx="1" hasCustomPrompt="1"/>
          </p:nvPr>
        </p:nvSpPr>
        <p:spPr>
          <a:xfrm>
            <a:off x="752094" y="3179420"/>
            <a:ext cx="9144000" cy="561308"/>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Tree>
    <p:extLst>
      <p:ext uri="{BB962C8B-B14F-4D97-AF65-F5344CB8AC3E}">
        <p14:creationId xmlns:p14="http://schemas.microsoft.com/office/powerpoint/2010/main" val="160570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a:spLocks noGrp="1"/>
          </p:cNvSpPr>
          <p:nvPr>
            <p:ph type="ctrTitle" hasCustomPrompt="1"/>
          </p:nvPr>
        </p:nvSpPr>
        <p:spPr>
          <a:xfrm>
            <a:off x="740219" y="2580677"/>
            <a:ext cx="9144000" cy="1006475"/>
          </a:xfrm>
        </p:spPr>
        <p:txBody>
          <a:bodyPr anchor="ctr">
            <a:normAutofit/>
          </a:bodyPr>
          <a:lstStyle>
            <a:lvl1pPr algn="l">
              <a:defRPr sz="5000">
                <a:solidFill>
                  <a:srgbClr val="9F86B2"/>
                </a:solidFill>
              </a:defRPr>
            </a:lvl1pPr>
          </a:lstStyle>
          <a:p>
            <a:r>
              <a:rPr lang="en-US" dirty="0"/>
              <a:t>Insert Section Header Here</a:t>
            </a:r>
          </a:p>
        </p:txBody>
      </p:sp>
      <p:sp>
        <p:nvSpPr>
          <p:cNvPr id="11" name="Subtitle 2"/>
          <p:cNvSpPr>
            <a:spLocks noGrp="1"/>
          </p:cNvSpPr>
          <p:nvPr>
            <p:ph type="subTitle" idx="1" hasCustomPrompt="1"/>
          </p:nvPr>
        </p:nvSpPr>
        <p:spPr>
          <a:xfrm>
            <a:off x="740219" y="3713809"/>
            <a:ext cx="9144000" cy="573184"/>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Tree>
    <p:extLst>
      <p:ext uri="{BB962C8B-B14F-4D97-AF65-F5344CB8AC3E}">
        <p14:creationId xmlns:p14="http://schemas.microsoft.com/office/powerpoint/2010/main" val="140794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able of Conte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B32A3-696C-CB46-A641-97F0DFDEB3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52718" y="466320"/>
            <a:ext cx="10515600" cy="1691007"/>
          </a:xfrm>
        </p:spPr>
        <p:txBody>
          <a:bodyPr anchor="ctr">
            <a:normAutofit/>
          </a:bodyPr>
          <a:lstStyle>
            <a:lvl1pPr>
              <a:defRPr sz="5000">
                <a:solidFill>
                  <a:srgbClr val="9F86B2"/>
                </a:solidFill>
              </a:defRPr>
            </a:lvl1pPr>
          </a:lstStyle>
          <a:p>
            <a:r>
              <a:rPr lang="en-US" dirty="0"/>
              <a:t>Table of Contents</a:t>
            </a:r>
          </a:p>
        </p:txBody>
      </p:sp>
      <p:sp>
        <p:nvSpPr>
          <p:cNvPr id="3" name="Text Placeholder 2"/>
          <p:cNvSpPr>
            <a:spLocks noGrp="1"/>
          </p:cNvSpPr>
          <p:nvPr>
            <p:ph type="body" idx="1" hasCustomPrompt="1"/>
          </p:nvPr>
        </p:nvSpPr>
        <p:spPr>
          <a:xfrm>
            <a:off x="652718" y="2623647"/>
            <a:ext cx="10515600" cy="2932025"/>
          </a:xfrm>
        </p:spPr>
        <p:txBody>
          <a:bodyPr/>
          <a:lstStyle>
            <a:lvl1pPr marL="457200" indent="-457200">
              <a:buClr>
                <a:srgbClr val="5F357E"/>
              </a:buClr>
              <a:buFont typeface="+mj-lt"/>
              <a:buAutoNum type="arabicPeriod"/>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a:t>
            </a:r>
          </a:p>
          <a:p>
            <a:pPr lvl="0"/>
            <a:r>
              <a:rPr lang="en-US" dirty="0"/>
              <a:t>Title</a:t>
            </a:r>
          </a:p>
          <a:p>
            <a:pPr lvl="0"/>
            <a:r>
              <a:rPr lang="en-US" dirty="0"/>
              <a:t>Title</a:t>
            </a:r>
          </a:p>
          <a:p>
            <a:pPr lvl="0"/>
            <a:r>
              <a:rPr lang="en-US" dirty="0"/>
              <a:t>Title</a:t>
            </a:r>
          </a:p>
          <a:p>
            <a:pPr lvl="0"/>
            <a:r>
              <a:rPr lang="en-US" dirty="0"/>
              <a:t>Title</a:t>
            </a:r>
          </a:p>
          <a:p>
            <a:pPr lvl="0"/>
            <a:r>
              <a:rPr lang="en-US" dirty="0"/>
              <a:t>Title</a:t>
            </a:r>
          </a:p>
        </p:txBody>
      </p:sp>
    </p:spTree>
    <p:extLst>
      <p:ext uri="{BB962C8B-B14F-4D97-AF65-F5344CB8AC3E}">
        <p14:creationId xmlns:p14="http://schemas.microsoft.com/office/powerpoint/2010/main" val="22964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7EE9FE-9C56-4545-AF59-D89147303C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2"/>
          <p:cNvSpPr>
            <a:spLocks noGrp="1"/>
          </p:cNvSpPr>
          <p:nvPr>
            <p:ph type="body" idx="1" hasCustomPrompt="1"/>
          </p:nvPr>
        </p:nvSpPr>
        <p:spPr>
          <a:xfrm>
            <a:off x="652718" y="3150419"/>
            <a:ext cx="5035388" cy="2015588"/>
          </a:xfrm>
        </p:spPr>
        <p:txBody>
          <a:bodyPr>
            <a:norm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1</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Bullet2 </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3</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4</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5</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6</a:t>
            </a:r>
          </a:p>
        </p:txBody>
      </p:sp>
      <p:sp>
        <p:nvSpPr>
          <p:cNvPr id="10" name="Text Placeholder 2"/>
          <p:cNvSpPr>
            <a:spLocks noGrp="1"/>
          </p:cNvSpPr>
          <p:nvPr>
            <p:ph type="body" idx="10" hasCustomPrompt="1"/>
          </p:nvPr>
        </p:nvSpPr>
        <p:spPr>
          <a:xfrm>
            <a:off x="652718" y="2387050"/>
            <a:ext cx="10515600" cy="469177"/>
          </a:xfrm>
        </p:spPr>
        <p:txBody>
          <a:bodyPr>
            <a:normAutofit/>
          </a:bodyPr>
          <a:lstStyle>
            <a:lvl1pPr marL="0" marR="0" indent="0" algn="l" defTabSz="914400" rtl="0" eaLnBrk="1" fontAlgn="auto" latinLnBrk="0" hangingPunct="1">
              <a:lnSpc>
                <a:spcPct val="100000"/>
              </a:lnSpc>
              <a:spcBef>
                <a:spcPts val="0"/>
              </a:spcBef>
              <a:spcAft>
                <a:spcPts val="0"/>
              </a:spcAft>
              <a:buClr>
                <a:srgbClr val="5F357E"/>
              </a:buClr>
              <a:buSzTx/>
              <a:buFont typeface="Arial" charset="0"/>
              <a:buNone/>
              <a:tabLst/>
              <a:defRPr sz="2000" baseline="0">
                <a:solidFill>
                  <a:srgbClr val="5F357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Subhead</a:t>
            </a:r>
          </a:p>
        </p:txBody>
      </p:sp>
      <p:sp>
        <p:nvSpPr>
          <p:cNvPr id="11" name="Text Placeholder 2"/>
          <p:cNvSpPr>
            <a:spLocks noGrp="1"/>
          </p:cNvSpPr>
          <p:nvPr>
            <p:ph type="body" idx="11" hasCustomPrompt="1"/>
          </p:nvPr>
        </p:nvSpPr>
        <p:spPr>
          <a:xfrm>
            <a:off x="6112224" y="3150419"/>
            <a:ext cx="5056094" cy="2015588"/>
          </a:xfrm>
        </p:spPr>
        <p:txBody>
          <a:bodyPr>
            <a:norm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a:t>Bullet </a:t>
            </a:r>
            <a:r>
              <a:rPr lang="en-US" dirty="0"/>
              <a:t>1</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Bullet2 </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3</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4</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5</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6</a:t>
            </a:r>
          </a:p>
        </p:txBody>
      </p:sp>
      <p:sp>
        <p:nvSpPr>
          <p:cNvPr id="13" name="Title 12"/>
          <p:cNvSpPr>
            <a:spLocks noGrp="1"/>
          </p:cNvSpPr>
          <p:nvPr>
            <p:ph type="title" hasCustomPrompt="1"/>
          </p:nvPr>
        </p:nvSpPr>
        <p:spPr>
          <a:xfrm>
            <a:off x="652718" y="470647"/>
            <a:ext cx="10701082" cy="1622211"/>
          </a:xfrm>
        </p:spPr>
        <p:txBody>
          <a:bodyPr>
            <a:normAutofit/>
          </a:bodyPr>
          <a:lstStyle>
            <a:lvl1pPr>
              <a:defRPr sz="5000">
                <a:solidFill>
                  <a:srgbClr val="9F86B2"/>
                </a:solidFill>
              </a:defRPr>
            </a:lvl1pPr>
          </a:lstStyle>
          <a:p>
            <a:r>
              <a:rPr lang="en-US" dirty="0"/>
              <a:t>Header</a:t>
            </a:r>
          </a:p>
        </p:txBody>
      </p:sp>
    </p:spTree>
    <p:extLst>
      <p:ext uri="{BB962C8B-B14F-4D97-AF65-F5344CB8AC3E}">
        <p14:creationId xmlns:p14="http://schemas.microsoft.com/office/powerpoint/2010/main" val="119519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69D98F-5A62-9C4F-92D1-504842DE54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2"/>
          <p:cNvSpPr>
            <a:spLocks noGrp="1"/>
          </p:cNvSpPr>
          <p:nvPr>
            <p:ph type="body" idx="10" hasCustomPrompt="1"/>
          </p:nvPr>
        </p:nvSpPr>
        <p:spPr>
          <a:xfrm>
            <a:off x="652718" y="2387050"/>
            <a:ext cx="10515600" cy="469177"/>
          </a:xfrm>
        </p:spPr>
        <p:txBody>
          <a:bodyPr>
            <a:normAutofit/>
          </a:bodyPr>
          <a:lstStyle>
            <a:lvl1pPr marL="0" marR="0" indent="0" algn="l" defTabSz="914400" rtl="0" eaLnBrk="1" fontAlgn="auto" latinLnBrk="0" hangingPunct="1">
              <a:lnSpc>
                <a:spcPct val="100000"/>
              </a:lnSpc>
              <a:spcBef>
                <a:spcPts val="0"/>
              </a:spcBef>
              <a:spcAft>
                <a:spcPts val="0"/>
              </a:spcAft>
              <a:buClr>
                <a:srgbClr val="5F357E"/>
              </a:buClr>
              <a:buSzTx/>
              <a:buFont typeface="Arial" charset="0"/>
              <a:buNone/>
              <a:tabLst/>
              <a:defRPr sz="2000" baseline="0">
                <a:solidFill>
                  <a:srgbClr val="5F357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Subhead</a:t>
            </a:r>
          </a:p>
        </p:txBody>
      </p:sp>
      <p:sp>
        <p:nvSpPr>
          <p:cNvPr id="10" name="Text Placeholder 2"/>
          <p:cNvSpPr>
            <a:spLocks noGrp="1"/>
          </p:cNvSpPr>
          <p:nvPr>
            <p:ph type="body" idx="11" hasCustomPrompt="1"/>
          </p:nvPr>
        </p:nvSpPr>
        <p:spPr>
          <a:xfrm>
            <a:off x="6112224" y="3150419"/>
            <a:ext cx="5056094" cy="2015588"/>
          </a:xfrm>
        </p:spPr>
        <p:txBody>
          <a:bodyPr>
            <a:norm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a:t>Bullet </a:t>
            </a:r>
            <a:r>
              <a:rPr lang="en-US" dirty="0"/>
              <a:t>1</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Bullet2 </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3</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4</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5</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6</a:t>
            </a:r>
          </a:p>
        </p:txBody>
      </p:sp>
      <p:sp>
        <p:nvSpPr>
          <p:cNvPr id="11" name="Title 10"/>
          <p:cNvSpPr>
            <a:spLocks noGrp="1"/>
          </p:cNvSpPr>
          <p:nvPr>
            <p:ph type="title" hasCustomPrompt="1"/>
          </p:nvPr>
        </p:nvSpPr>
        <p:spPr>
          <a:xfrm>
            <a:off x="652718" y="443753"/>
            <a:ext cx="10515600" cy="1649105"/>
          </a:xfrm>
        </p:spPr>
        <p:txBody>
          <a:bodyPr>
            <a:normAutofit/>
          </a:bodyPr>
          <a:lstStyle>
            <a:lvl1pPr>
              <a:defRPr sz="5000">
                <a:solidFill>
                  <a:srgbClr val="9F86B2"/>
                </a:solidFill>
              </a:defRPr>
            </a:lvl1pPr>
          </a:lstStyle>
          <a:p>
            <a:r>
              <a:rPr lang="en-US" dirty="0"/>
              <a:t>Header</a:t>
            </a:r>
          </a:p>
        </p:txBody>
      </p:sp>
    </p:spTree>
    <p:extLst>
      <p:ext uri="{BB962C8B-B14F-4D97-AF65-F5344CB8AC3E}">
        <p14:creationId xmlns:p14="http://schemas.microsoft.com/office/powerpoint/2010/main" val="224526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D566D-356A-9647-9D05-E9A73E21739D}" type="datetimeFigureOut">
              <a:rPr lang="en-US" smtClean="0"/>
              <a:t>12/23/2022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7DB09-13BE-284B-82BB-ACEDAA3373BD}" type="slidenum">
              <a:rPr lang="en-US" smtClean="0"/>
              <a:t>‹#›</a:t>
            </a:fld>
            <a:endParaRPr lang="en-US"/>
          </a:p>
        </p:txBody>
      </p:sp>
    </p:spTree>
    <p:extLst>
      <p:ext uri="{BB962C8B-B14F-4D97-AF65-F5344CB8AC3E}">
        <p14:creationId xmlns:p14="http://schemas.microsoft.com/office/powerpoint/2010/main" val="104681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omplianceFWA@imperialhealthplan.co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Downloads/Chapter9.pdf" TargetMode="External"/><Relationship Id="rId2" Type="http://schemas.openxmlformats.org/officeDocument/2006/relationships/hyperlink" Target="https://www.cms.gov/Regulations-and-Guidance/Guidance/Manuals/Downloads/mc86c21.pd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33.xml.rels><?xml version="1.0" encoding="UTF-8" standalone="yes"?>
<Relationships xmlns="http://schemas.openxmlformats.org/package/2006/relationships"><Relationship Id="rId2" Type="http://schemas.openxmlformats.org/officeDocument/2006/relationships/hyperlink" Target="https://www.govinfo.gov/content/pkg/USCODE-2017-title18/pdf/USCODE-2017-title18-partI-chap63-sec1347.pd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mailto:complianceFWA@imperialhealthplan.com"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Compliancefwa@implerialhelthplan.com" TargetMode="External"/><Relationship Id="rId2" Type="http://schemas.openxmlformats.org/officeDocument/2006/relationships/hyperlink" Target="mailto:eruiz@imperialhealthplan.co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63.xml.rels><?xml version="1.0" encoding="UTF-8" standalone="yes"?>
<Relationships xmlns="http://schemas.openxmlformats.org/package/2006/relationships"><Relationship Id="rId2" Type="http://schemas.openxmlformats.org/officeDocument/2006/relationships/hyperlink" Target="mailto:regulatorycompliance@imperialhealthplan.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094" y="2046288"/>
            <a:ext cx="9834812" cy="1006475"/>
          </a:xfrm>
        </p:spPr>
        <p:txBody>
          <a:bodyPr>
            <a:normAutofit/>
          </a:bodyPr>
          <a:lstStyle/>
          <a:p>
            <a:r>
              <a:rPr lang="en-US" sz="2800" b="1" dirty="0">
                <a:latin typeface="Cambria" panose="02040503050406030204" pitchFamily="18" charset="0"/>
                <a:ea typeface="Cambria" panose="02040503050406030204" pitchFamily="18" charset="0"/>
              </a:rPr>
              <a:t>2023 Training and Education</a:t>
            </a:r>
          </a:p>
        </p:txBody>
      </p:sp>
      <p:sp>
        <p:nvSpPr>
          <p:cNvPr id="3" name="Subtitle 2"/>
          <p:cNvSpPr>
            <a:spLocks noGrp="1"/>
          </p:cNvSpPr>
          <p:nvPr>
            <p:ph type="subTitle" idx="1"/>
          </p:nvPr>
        </p:nvSpPr>
        <p:spPr>
          <a:xfrm>
            <a:off x="752094" y="2772108"/>
            <a:ext cx="9490864" cy="1413997"/>
          </a:xfrm>
        </p:spPr>
        <p:txBody>
          <a:bodyPr>
            <a:normAutofit/>
          </a:bodyPr>
          <a:lstStyle/>
          <a:p>
            <a:r>
              <a:rPr lang="en-US" dirty="0"/>
              <a:t>General Compliance</a:t>
            </a:r>
          </a:p>
          <a:p>
            <a:r>
              <a:rPr lang="en-US" dirty="0"/>
              <a:t>Fraud Waste and Abuse</a:t>
            </a:r>
          </a:p>
          <a:p>
            <a:r>
              <a:rPr lang="en-US" dirty="0"/>
              <a:t>HIPAA</a:t>
            </a:r>
          </a:p>
          <a:p>
            <a:endParaRPr lang="en-US" dirty="0"/>
          </a:p>
        </p:txBody>
      </p:sp>
    </p:spTree>
    <p:extLst>
      <p:ext uri="{BB962C8B-B14F-4D97-AF65-F5344CB8AC3E}">
        <p14:creationId xmlns:p14="http://schemas.microsoft.com/office/powerpoint/2010/main" val="175279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CC7D-3D2C-4A17-92FE-670A0063F162}"/>
              </a:ext>
            </a:extLst>
          </p:cNvPr>
          <p:cNvSpPr>
            <a:spLocks noGrp="1"/>
          </p:cNvSpPr>
          <p:nvPr>
            <p:ph type="title"/>
          </p:nvPr>
        </p:nvSpPr>
        <p:spPr>
          <a:xfrm>
            <a:off x="652718" y="0"/>
            <a:ext cx="10515600" cy="813731"/>
          </a:xfrm>
        </p:spPr>
        <p:txBody>
          <a:bodyPr>
            <a:normAutofit/>
          </a:bodyPr>
          <a:lstStyle/>
          <a:p>
            <a:r>
              <a:rPr lang="en-US" sz="3300" b="1" dirty="0">
                <a:latin typeface="Cambria" panose="02040503050406030204" pitchFamily="18" charset="0"/>
                <a:ea typeface="Cambria" panose="02040503050406030204" pitchFamily="18" charset="0"/>
              </a:rPr>
              <a:t>7</a:t>
            </a:r>
            <a:r>
              <a:rPr lang="en-US" sz="3600" dirty="0"/>
              <a:t> </a:t>
            </a:r>
            <a:r>
              <a:rPr lang="en-US" sz="3300" b="1" dirty="0">
                <a:latin typeface="Cambria" panose="02040503050406030204" pitchFamily="18" charset="0"/>
                <a:ea typeface="Cambria" panose="02040503050406030204" pitchFamily="18" charset="0"/>
              </a:rPr>
              <a:t>Core Compliance Program</a:t>
            </a:r>
          </a:p>
        </p:txBody>
      </p:sp>
      <p:sp>
        <p:nvSpPr>
          <p:cNvPr id="3" name="Text Placeholder 2">
            <a:extLst>
              <a:ext uri="{FF2B5EF4-FFF2-40B4-BE49-F238E27FC236}">
                <a16:creationId xmlns:a16="http://schemas.microsoft.com/office/drawing/2014/main" id="{31C013CB-2921-428D-8E9D-1A00366ADD2C}"/>
              </a:ext>
            </a:extLst>
          </p:cNvPr>
          <p:cNvSpPr>
            <a:spLocks noGrp="1"/>
          </p:cNvSpPr>
          <p:nvPr>
            <p:ph type="body" idx="1"/>
          </p:nvPr>
        </p:nvSpPr>
        <p:spPr>
          <a:xfrm>
            <a:off x="652718" y="746620"/>
            <a:ext cx="11539282" cy="5108895"/>
          </a:xfrm>
        </p:spPr>
        <p:txBody>
          <a:bodyPr>
            <a:noAutofit/>
          </a:bodyPr>
          <a:lstStyle/>
          <a:p>
            <a:pPr marL="0" indent="0">
              <a:buNone/>
            </a:pPr>
            <a:r>
              <a:rPr lang="en-US" sz="1600" dirty="0">
                <a:solidFill>
                  <a:srgbClr val="5F357E"/>
                </a:solidFill>
              </a:rPr>
              <a:t>CMS requires an effective compliance program to include seven core requirements: </a:t>
            </a:r>
          </a:p>
          <a:p>
            <a:r>
              <a:rPr lang="en-US" sz="1600" dirty="0">
                <a:solidFill>
                  <a:srgbClr val="5F357E"/>
                </a:solidFill>
              </a:rPr>
              <a:t>Written Policies, Procedures, and Standards of Conduct These articulate the Sponsor’s commitment to comply with all applicable Federal and State standards and describe compliance expectations according to the Standards of Conduct. </a:t>
            </a:r>
          </a:p>
          <a:p>
            <a:r>
              <a:rPr lang="en-US" sz="1600" dirty="0">
                <a:solidFill>
                  <a:srgbClr val="5F357E"/>
                </a:solidFill>
              </a:rPr>
              <a:t>Compliance Officer, Compliance Committee, and High-Level Oversight The Sponsor must designate a compliance officer and a compliance committee accountable and responsible for the activities and status of the compliance program, including issues identified, investigated, and resolved by the compliance program. The Sponsor’s senior management and governing body must be engaged and exercise reasonable oversight of the Sponsor’s compliance program.</a:t>
            </a:r>
          </a:p>
          <a:p>
            <a:r>
              <a:rPr lang="en-US" sz="1600" dirty="0">
                <a:solidFill>
                  <a:srgbClr val="5F357E"/>
                </a:solidFill>
              </a:rPr>
              <a:t>Effective Training and Education This covers the elements of the compliance plan as well as preventing, detecting, and reporting FWA. Tailor this training and education to the different employees and their responsibilities and job functions.</a:t>
            </a:r>
          </a:p>
          <a:p>
            <a:pPr>
              <a:buClr>
                <a:srgbClr val="7030A0"/>
              </a:buClr>
            </a:pPr>
            <a:r>
              <a:rPr lang="en-US" sz="1600" dirty="0">
                <a:solidFill>
                  <a:srgbClr val="5F357E"/>
                </a:solidFill>
              </a:rPr>
              <a:t>Effective Lines of Communication Make effective lines of communication accessible to all, ensure confidentiality,  and provide methods for anonymous and good faith compliance issues reporting at Sponsor and first-tier, downstream, or related entity (FDR) levels. </a:t>
            </a:r>
          </a:p>
          <a:p>
            <a:r>
              <a:rPr lang="en-US" sz="1600" dirty="0">
                <a:solidFill>
                  <a:srgbClr val="5F357E"/>
                </a:solidFill>
              </a:rPr>
              <a:t>Well-Publicized Disciplinary Standards Sponsor must enforce standards through well-publicized disciplinary guidelines. </a:t>
            </a:r>
          </a:p>
          <a:p>
            <a:r>
              <a:rPr lang="en-US" sz="1600" dirty="0">
                <a:solidFill>
                  <a:srgbClr val="5F357E"/>
                </a:solidFill>
              </a:rPr>
              <a:t>Effective System for Routine Monitoring, Auditing, and Identifying Compliance Risks Conduct routine monitoring and auditing of Sponsor’s and FDR’s operations to evaluate compliance with CMS requirements as well as the overall effectiveness of the compliance program. NOTE: Sponsors must ensure FDRs performing delegated administrative or health care service functions concerning the Sponsor’s Medicare Parts C and D program comply with Medicare Program requirements. </a:t>
            </a:r>
          </a:p>
          <a:p>
            <a:r>
              <a:rPr lang="en-US" sz="1600" dirty="0">
                <a:solidFill>
                  <a:srgbClr val="5F357E"/>
                </a:solidFill>
              </a:rPr>
              <a:t>Procedures and System for Prompt Response to Compliance Issues The Sponsor must use effective measures to respond promptly to non-compliance and undertake appropriate corrective action.</a:t>
            </a:r>
          </a:p>
          <a:p>
            <a:endParaRPr lang="en-US" sz="1600" dirty="0">
              <a:solidFill>
                <a:srgbClr val="5F357E"/>
              </a:solidFill>
            </a:endParaRPr>
          </a:p>
        </p:txBody>
      </p:sp>
    </p:spTree>
    <p:extLst>
      <p:ext uri="{BB962C8B-B14F-4D97-AF65-F5344CB8AC3E}">
        <p14:creationId xmlns:p14="http://schemas.microsoft.com/office/powerpoint/2010/main" val="69648948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79CF-3C01-4058-A09E-09E67BFEA9C8}"/>
              </a:ext>
            </a:extLst>
          </p:cNvPr>
          <p:cNvSpPr>
            <a:spLocks noGrp="1"/>
          </p:cNvSpPr>
          <p:nvPr>
            <p:ph type="title"/>
          </p:nvPr>
        </p:nvSpPr>
        <p:spPr>
          <a:xfrm>
            <a:off x="838200" y="813733"/>
            <a:ext cx="10515600" cy="4848836"/>
          </a:xfrm>
        </p:spPr>
        <p:txBody>
          <a:bodyPr>
            <a:normAutofit/>
          </a:bodyPr>
          <a:lstStyle/>
          <a:p>
            <a:r>
              <a:rPr lang="en-US" sz="1800" dirty="0">
                <a:solidFill>
                  <a:srgbClr val="5F357E"/>
                </a:solidFill>
                <a:latin typeface="+mn-lt"/>
              </a:rPr>
              <a:t>Non-compliance is conduct that does not conform to the law, Federal health care program requirements, or an organization’s ethical and business policies. CMS identified the following Medicare Parts C and D high risk areas:</a:t>
            </a:r>
            <a:br>
              <a:rPr lang="en-US" sz="1800" dirty="0">
                <a:solidFill>
                  <a:srgbClr val="5F357E"/>
                </a:solidFill>
                <a:latin typeface="+mn-lt"/>
              </a:rPr>
            </a:br>
            <a:br>
              <a:rPr lang="en-US" sz="1800" dirty="0">
                <a:solidFill>
                  <a:srgbClr val="5F357E"/>
                </a:solidFill>
                <a:latin typeface="+mn-lt"/>
              </a:rPr>
            </a:br>
            <a:r>
              <a:rPr lang="en-US" sz="1800" dirty="0">
                <a:solidFill>
                  <a:srgbClr val="5F357E"/>
                </a:solidFill>
                <a:latin typeface="+mn-lt"/>
              </a:rPr>
              <a:t>• Agent/broker misrepresentation</a:t>
            </a:r>
            <a:br>
              <a:rPr lang="en-US" sz="1800" dirty="0">
                <a:solidFill>
                  <a:srgbClr val="5F357E"/>
                </a:solidFill>
                <a:latin typeface="+mn-lt"/>
              </a:rPr>
            </a:br>
            <a:r>
              <a:rPr lang="en-US" sz="1800" dirty="0">
                <a:solidFill>
                  <a:srgbClr val="5F357E"/>
                </a:solidFill>
                <a:latin typeface="+mn-lt"/>
              </a:rPr>
              <a:t>• Appeals and grievance review (for example, coverage and organization determinations)</a:t>
            </a:r>
            <a:br>
              <a:rPr lang="en-US" sz="1800" dirty="0">
                <a:solidFill>
                  <a:srgbClr val="5F357E"/>
                </a:solidFill>
                <a:latin typeface="+mn-lt"/>
              </a:rPr>
            </a:br>
            <a:r>
              <a:rPr lang="en-US" sz="1800" dirty="0">
                <a:solidFill>
                  <a:srgbClr val="5F357E"/>
                </a:solidFill>
                <a:latin typeface="+mn-lt"/>
              </a:rPr>
              <a:t>• Beneficiary notices</a:t>
            </a:r>
            <a:br>
              <a:rPr lang="en-US" sz="1800" dirty="0">
                <a:solidFill>
                  <a:srgbClr val="5F357E"/>
                </a:solidFill>
                <a:latin typeface="+mn-lt"/>
              </a:rPr>
            </a:br>
            <a:r>
              <a:rPr lang="en-US" sz="1800" dirty="0">
                <a:solidFill>
                  <a:srgbClr val="5F357E"/>
                </a:solidFill>
                <a:latin typeface="+mn-lt"/>
              </a:rPr>
              <a:t>• Conflicts of interest</a:t>
            </a:r>
            <a:br>
              <a:rPr lang="en-US" sz="1800" dirty="0">
                <a:solidFill>
                  <a:srgbClr val="5F357E"/>
                </a:solidFill>
                <a:latin typeface="+mn-lt"/>
              </a:rPr>
            </a:br>
            <a:r>
              <a:rPr lang="en-US" sz="1800" dirty="0">
                <a:solidFill>
                  <a:srgbClr val="5F357E"/>
                </a:solidFill>
                <a:latin typeface="+mn-lt"/>
              </a:rPr>
              <a:t>• Claims processing</a:t>
            </a:r>
            <a:br>
              <a:rPr lang="en-US" sz="1800" dirty="0">
                <a:solidFill>
                  <a:srgbClr val="5F357E"/>
                </a:solidFill>
                <a:latin typeface="+mn-lt"/>
              </a:rPr>
            </a:br>
            <a:r>
              <a:rPr lang="en-US" sz="1800" dirty="0">
                <a:solidFill>
                  <a:srgbClr val="5F357E"/>
                </a:solidFill>
                <a:latin typeface="+mn-lt"/>
              </a:rPr>
              <a:t>• Credentialing and provider networks</a:t>
            </a:r>
            <a:br>
              <a:rPr lang="en-US" sz="1800" dirty="0">
                <a:solidFill>
                  <a:srgbClr val="5F357E"/>
                </a:solidFill>
                <a:latin typeface="+mn-lt"/>
              </a:rPr>
            </a:br>
            <a:r>
              <a:rPr lang="en-US" sz="1800" dirty="0">
                <a:solidFill>
                  <a:srgbClr val="5F357E"/>
                </a:solidFill>
                <a:latin typeface="+mn-lt"/>
              </a:rPr>
              <a:t>• Documentation and Timeliness requirements</a:t>
            </a:r>
            <a:br>
              <a:rPr lang="en-US" sz="1800" dirty="0">
                <a:solidFill>
                  <a:srgbClr val="5F357E"/>
                </a:solidFill>
                <a:latin typeface="+mn-lt"/>
              </a:rPr>
            </a:br>
            <a:r>
              <a:rPr lang="en-US" sz="1800" dirty="0">
                <a:solidFill>
                  <a:srgbClr val="5F357E"/>
                </a:solidFill>
                <a:latin typeface="+mn-lt"/>
              </a:rPr>
              <a:t>• Ethics</a:t>
            </a:r>
            <a:br>
              <a:rPr lang="en-US" sz="1800" dirty="0">
                <a:solidFill>
                  <a:srgbClr val="5F357E"/>
                </a:solidFill>
                <a:latin typeface="+mn-lt"/>
              </a:rPr>
            </a:br>
            <a:r>
              <a:rPr lang="en-US" sz="1800" dirty="0">
                <a:solidFill>
                  <a:srgbClr val="5F357E"/>
                </a:solidFill>
                <a:latin typeface="+mn-lt"/>
              </a:rPr>
              <a:t>• FDR oversight and monitoring</a:t>
            </a:r>
            <a:br>
              <a:rPr lang="en-US" sz="1800" dirty="0">
                <a:solidFill>
                  <a:srgbClr val="5F357E"/>
                </a:solidFill>
                <a:latin typeface="+mn-lt"/>
              </a:rPr>
            </a:br>
            <a:r>
              <a:rPr lang="en-US" sz="1800" dirty="0">
                <a:solidFill>
                  <a:srgbClr val="5F357E"/>
                </a:solidFill>
                <a:latin typeface="+mn-lt"/>
              </a:rPr>
              <a:t>• Health Insurance Portability and Accountability Act (HIPAA)</a:t>
            </a:r>
            <a:br>
              <a:rPr lang="en-US" sz="1800" dirty="0">
                <a:solidFill>
                  <a:srgbClr val="5F357E"/>
                </a:solidFill>
                <a:latin typeface="+mn-lt"/>
              </a:rPr>
            </a:br>
            <a:r>
              <a:rPr lang="en-US" sz="1800" dirty="0">
                <a:solidFill>
                  <a:srgbClr val="5F357E"/>
                </a:solidFill>
                <a:latin typeface="+mn-lt"/>
              </a:rPr>
              <a:t>• Marketing and enrollment</a:t>
            </a:r>
            <a:br>
              <a:rPr lang="en-US" sz="1800" dirty="0">
                <a:solidFill>
                  <a:srgbClr val="5F357E"/>
                </a:solidFill>
                <a:latin typeface="+mn-lt"/>
              </a:rPr>
            </a:br>
            <a:r>
              <a:rPr lang="en-US" sz="1800" dirty="0">
                <a:solidFill>
                  <a:srgbClr val="5F357E"/>
                </a:solidFill>
                <a:latin typeface="+mn-lt"/>
              </a:rPr>
              <a:t>• Pharmacy, formulary, and benefit administration</a:t>
            </a:r>
            <a:br>
              <a:rPr lang="en-US" sz="1800" dirty="0">
                <a:solidFill>
                  <a:srgbClr val="5F357E"/>
                </a:solidFill>
                <a:latin typeface="+mn-lt"/>
              </a:rPr>
            </a:br>
            <a:r>
              <a:rPr lang="en-US" sz="1800" dirty="0">
                <a:solidFill>
                  <a:srgbClr val="5F357E"/>
                </a:solidFill>
                <a:latin typeface="+mn-lt"/>
              </a:rPr>
              <a:t>• Quality of care</a:t>
            </a:r>
            <a:endParaRPr lang="en-US" dirty="0">
              <a:solidFill>
                <a:srgbClr val="5F357E"/>
              </a:solidFill>
              <a:latin typeface="+mn-lt"/>
            </a:endParaRPr>
          </a:p>
        </p:txBody>
      </p:sp>
      <p:sp>
        <p:nvSpPr>
          <p:cNvPr id="3" name="Title 1">
            <a:extLst>
              <a:ext uri="{FF2B5EF4-FFF2-40B4-BE49-F238E27FC236}">
                <a16:creationId xmlns:a16="http://schemas.microsoft.com/office/drawing/2014/main" id="{C014ED77-B650-4F2E-A31C-B12BD431E373}"/>
              </a:ext>
            </a:extLst>
          </p:cNvPr>
          <p:cNvSpPr txBox="1">
            <a:spLocks/>
          </p:cNvSpPr>
          <p:nvPr/>
        </p:nvSpPr>
        <p:spPr>
          <a:xfrm>
            <a:off x="652718" y="145806"/>
            <a:ext cx="10515600" cy="641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r>
              <a:rPr lang="en-US" sz="3300" b="1" dirty="0">
                <a:latin typeface="Cambria" panose="02040503050406030204" pitchFamily="18" charset="0"/>
                <a:ea typeface="Cambria" panose="02040503050406030204" pitchFamily="18" charset="0"/>
              </a:rPr>
              <a:t>What is Non-Compliance</a:t>
            </a:r>
          </a:p>
        </p:txBody>
      </p:sp>
    </p:spTree>
    <p:extLst>
      <p:ext uri="{BB962C8B-B14F-4D97-AF65-F5344CB8AC3E}">
        <p14:creationId xmlns:p14="http://schemas.microsoft.com/office/powerpoint/2010/main" val="120857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52719" y="741994"/>
            <a:ext cx="11539281" cy="5163505"/>
          </a:xfrm>
        </p:spPr>
        <p:txBody>
          <a:bodyPr>
            <a:noAutofit/>
          </a:bodyPr>
          <a:lstStyle/>
          <a:p>
            <a:pPr marL="0" indent="0">
              <a:buNone/>
            </a:pPr>
            <a:r>
              <a:rPr lang="en-US" sz="3000" dirty="0">
                <a:solidFill>
                  <a:srgbClr val="5F357E"/>
                </a:solidFill>
              </a:rPr>
              <a:t>Report suspected or detected noncompliance</a:t>
            </a:r>
          </a:p>
          <a:p>
            <a:pPr>
              <a:buFont typeface="Wingdings" panose="05000000000000000000" pitchFamily="2" charset="2"/>
              <a:buChar char="§"/>
            </a:pPr>
            <a:r>
              <a:rPr lang="en-US" sz="3000" dirty="0">
                <a:solidFill>
                  <a:srgbClr val="5F357E"/>
                </a:solidFill>
              </a:rPr>
              <a:t>Call at 1-888-708-5377</a:t>
            </a:r>
          </a:p>
          <a:p>
            <a:pPr>
              <a:buFont typeface="Wingdings" panose="05000000000000000000" pitchFamily="2" charset="2"/>
              <a:buChar char="§"/>
            </a:pPr>
            <a:r>
              <a:rPr lang="en-US" sz="3000" dirty="0">
                <a:solidFill>
                  <a:srgbClr val="5F357E"/>
                </a:solidFill>
              </a:rPr>
              <a:t>Fax at 1-626-380-9054</a:t>
            </a:r>
          </a:p>
          <a:p>
            <a:pPr>
              <a:buFont typeface="Wingdings" panose="05000000000000000000" pitchFamily="2" charset="2"/>
              <a:buChar char="§"/>
            </a:pPr>
            <a:r>
              <a:rPr lang="en-US" sz="3000" dirty="0">
                <a:solidFill>
                  <a:srgbClr val="5F357E"/>
                </a:solidFill>
                <a:hlinkClick r:id="rId2">
                  <a:extLst>
                    <a:ext uri="{A12FA001-AC4F-418D-AE19-62706E023703}">
                      <ahyp:hlinkClr xmlns:ahyp="http://schemas.microsoft.com/office/drawing/2018/hyperlinkcolor" val="tx"/>
                    </a:ext>
                  </a:extLst>
                </a:hlinkClick>
              </a:rPr>
              <a:t>complianceFWA@imperialhealthplan.com</a:t>
            </a:r>
            <a:r>
              <a:rPr lang="en-US" sz="3000" dirty="0">
                <a:solidFill>
                  <a:srgbClr val="5F357E"/>
                </a:solidFill>
              </a:rPr>
              <a:t>                                 </a:t>
            </a:r>
          </a:p>
          <a:p>
            <a:pPr>
              <a:buFont typeface="Wingdings" panose="05000000000000000000" pitchFamily="2" charset="2"/>
              <a:buChar char="§"/>
            </a:pPr>
            <a:r>
              <a:rPr lang="en-US" sz="3000" dirty="0">
                <a:solidFill>
                  <a:srgbClr val="5F357E"/>
                </a:solidFill>
              </a:rPr>
              <a:t>Mail Attn: Compliance FWA</a:t>
            </a:r>
            <a:br>
              <a:rPr lang="en-US" sz="3000" dirty="0">
                <a:solidFill>
                  <a:srgbClr val="5F357E"/>
                </a:solidFill>
              </a:rPr>
            </a:br>
            <a:r>
              <a:rPr lang="en-US" sz="3000" dirty="0">
                <a:solidFill>
                  <a:srgbClr val="5F357E"/>
                </a:solidFill>
              </a:rPr>
              <a:t>PO Box 60874</a:t>
            </a:r>
            <a:br>
              <a:rPr lang="en-US" sz="3000" dirty="0">
                <a:solidFill>
                  <a:srgbClr val="5F357E"/>
                </a:solidFill>
              </a:rPr>
            </a:br>
            <a:r>
              <a:rPr lang="en-US" sz="3000" dirty="0">
                <a:solidFill>
                  <a:srgbClr val="5F357E"/>
                </a:solidFill>
              </a:rPr>
              <a:t>Pasadena, CA 91116</a:t>
            </a:r>
          </a:p>
          <a:p>
            <a:pPr>
              <a:buFont typeface="Wingdings" panose="05000000000000000000" pitchFamily="2" charset="2"/>
              <a:buChar char="§"/>
            </a:pPr>
            <a:r>
              <a:rPr lang="en-US" sz="3000" dirty="0">
                <a:solidFill>
                  <a:srgbClr val="5F357E"/>
                </a:solidFill>
              </a:rPr>
              <a:t>Have a Compliance question or need clarification </a:t>
            </a:r>
          </a:p>
          <a:p>
            <a:pPr>
              <a:buFont typeface="Wingdings" panose="05000000000000000000" pitchFamily="2" charset="2"/>
              <a:buChar char="§"/>
            </a:pPr>
            <a:r>
              <a:rPr lang="en-US" sz="3000" dirty="0">
                <a:solidFill>
                  <a:srgbClr val="5F357E"/>
                </a:solidFill>
              </a:rPr>
              <a:t>Compliance related questions or report of suspected or detected noncompliance or potential FWA are confidential anonymous and non-retaliation</a:t>
            </a:r>
          </a:p>
        </p:txBody>
      </p:sp>
      <p:sp>
        <p:nvSpPr>
          <p:cNvPr id="4" name="Title 3"/>
          <p:cNvSpPr>
            <a:spLocks noGrp="1"/>
          </p:cNvSpPr>
          <p:nvPr>
            <p:ph type="title"/>
          </p:nvPr>
        </p:nvSpPr>
        <p:spPr>
          <a:xfrm>
            <a:off x="652718" y="145513"/>
            <a:ext cx="10515600" cy="596482"/>
          </a:xfrm>
        </p:spPr>
        <p:txBody>
          <a:bodyPr>
            <a:normAutofit/>
          </a:bodyPr>
          <a:lstStyle/>
          <a:p>
            <a:r>
              <a:rPr lang="en-US" sz="3300" b="1" dirty="0">
                <a:latin typeface="Cambria" panose="02040503050406030204" pitchFamily="18" charset="0"/>
                <a:ea typeface="Cambria" panose="02040503050406030204" pitchFamily="18" charset="0"/>
              </a:rPr>
              <a:t>Report Compliance Issues &amp; FWA or Submit Questions</a:t>
            </a:r>
          </a:p>
        </p:txBody>
      </p:sp>
      <p:pic>
        <p:nvPicPr>
          <p:cNvPr id="2" name="Picture 1">
            <a:extLst>
              <a:ext uri="{FF2B5EF4-FFF2-40B4-BE49-F238E27FC236}">
                <a16:creationId xmlns:a16="http://schemas.microsoft.com/office/drawing/2014/main" id="{2BEEA8A6-D2A4-44DD-AE98-7572F721EC89}"/>
              </a:ext>
            </a:extLst>
          </p:cNvPr>
          <p:cNvPicPr>
            <a:picLocks noChangeAspect="1"/>
          </p:cNvPicPr>
          <p:nvPr/>
        </p:nvPicPr>
        <p:blipFill>
          <a:blip r:embed="rId3"/>
          <a:stretch>
            <a:fillRect/>
          </a:stretch>
        </p:blipFill>
        <p:spPr>
          <a:xfrm>
            <a:off x="9360491" y="741995"/>
            <a:ext cx="1943200" cy="1733639"/>
          </a:xfrm>
          <a:prstGeom prst="rect">
            <a:avLst/>
          </a:prstGeom>
        </p:spPr>
      </p:pic>
    </p:spTree>
    <p:extLst>
      <p:ext uri="{BB962C8B-B14F-4D97-AF65-F5344CB8AC3E}">
        <p14:creationId xmlns:p14="http://schemas.microsoft.com/office/powerpoint/2010/main" val="75475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D3172-BD0B-4422-A65E-EBEC717651BF}"/>
              </a:ext>
            </a:extLst>
          </p:cNvPr>
          <p:cNvSpPr>
            <a:spLocks noGrp="1"/>
          </p:cNvSpPr>
          <p:nvPr>
            <p:ph type="title"/>
          </p:nvPr>
        </p:nvSpPr>
        <p:spPr>
          <a:xfrm>
            <a:off x="652718" y="86790"/>
            <a:ext cx="10515600" cy="713928"/>
          </a:xfrm>
        </p:spPr>
        <p:txBody>
          <a:bodyPr>
            <a:normAutofit/>
          </a:bodyPr>
          <a:lstStyle/>
          <a:p>
            <a:r>
              <a:rPr lang="en-US" sz="3300" b="1" dirty="0">
                <a:latin typeface="Cambria" panose="02040503050406030204" pitchFamily="18" charset="0"/>
                <a:ea typeface="Cambria" panose="02040503050406030204" pitchFamily="18" charset="0"/>
              </a:rPr>
              <a:t>What Are Internal Monitoring and Audits?</a:t>
            </a:r>
          </a:p>
        </p:txBody>
      </p:sp>
      <p:sp>
        <p:nvSpPr>
          <p:cNvPr id="6" name="TextBox 5">
            <a:extLst>
              <a:ext uri="{FF2B5EF4-FFF2-40B4-BE49-F238E27FC236}">
                <a16:creationId xmlns:a16="http://schemas.microsoft.com/office/drawing/2014/main" id="{3704C1FD-F174-4775-8F2F-C59BC669B919}"/>
              </a:ext>
            </a:extLst>
          </p:cNvPr>
          <p:cNvSpPr txBox="1"/>
          <p:nvPr/>
        </p:nvSpPr>
        <p:spPr>
          <a:xfrm>
            <a:off x="652718" y="826822"/>
            <a:ext cx="11444207" cy="1477328"/>
          </a:xfrm>
          <a:prstGeom prst="rect">
            <a:avLst/>
          </a:prstGeom>
          <a:noFill/>
        </p:spPr>
        <p:txBody>
          <a:bodyPr wrap="square">
            <a:spAutoFit/>
          </a:bodyPr>
          <a:lstStyle/>
          <a:p>
            <a:r>
              <a:rPr lang="en-US" dirty="0">
                <a:solidFill>
                  <a:srgbClr val="5F357E"/>
                </a:solidFill>
              </a:rPr>
              <a:t>Internal monitoring activities include regular reviews confirming ongoing compliance and taking effective corrective actions.</a:t>
            </a:r>
          </a:p>
          <a:p>
            <a:endParaRPr lang="en-US" dirty="0">
              <a:solidFill>
                <a:srgbClr val="5F357E"/>
              </a:solidFill>
            </a:endParaRPr>
          </a:p>
          <a:p>
            <a:r>
              <a:rPr lang="en-US" dirty="0">
                <a:solidFill>
                  <a:srgbClr val="5F357E"/>
                </a:solidFill>
              </a:rPr>
              <a:t>Internal auditing is a formal review of compliance with a particular set of standards (for example, policies, procedures, laws, and regulations) used as base measures. Below are internal audit areas Compliance reviews monthly:</a:t>
            </a:r>
          </a:p>
        </p:txBody>
      </p:sp>
      <p:sp>
        <p:nvSpPr>
          <p:cNvPr id="7" name="Text Placeholder 2">
            <a:extLst>
              <a:ext uri="{FF2B5EF4-FFF2-40B4-BE49-F238E27FC236}">
                <a16:creationId xmlns:a16="http://schemas.microsoft.com/office/drawing/2014/main" id="{5FDB8B75-3CD6-496B-9F26-046C0BA96BE5}"/>
              </a:ext>
            </a:extLst>
          </p:cNvPr>
          <p:cNvSpPr txBox="1">
            <a:spLocks/>
          </p:cNvSpPr>
          <p:nvPr/>
        </p:nvSpPr>
        <p:spPr>
          <a:xfrm>
            <a:off x="736608" y="2607252"/>
            <a:ext cx="4816904" cy="328601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en-US" sz="1600" b="1" dirty="0">
                <a:solidFill>
                  <a:srgbClr val="5F357E"/>
                </a:solidFill>
              </a:rPr>
              <a:t>A&amp;G</a:t>
            </a:r>
          </a:p>
          <a:p>
            <a:pPr marL="285750" indent="-285750">
              <a:lnSpc>
                <a:spcPct val="100000"/>
              </a:lnSpc>
              <a:spcBef>
                <a:spcPts val="0"/>
              </a:spcBef>
              <a:buFont typeface="Wingdings" panose="05000000000000000000" pitchFamily="2" charset="2"/>
              <a:buChar char="§"/>
            </a:pPr>
            <a:r>
              <a:rPr lang="en-US" sz="1600" dirty="0">
                <a:solidFill>
                  <a:srgbClr val="5F357E"/>
                </a:solidFill>
              </a:rPr>
              <a:t>Part C Grievances</a:t>
            </a:r>
          </a:p>
          <a:p>
            <a:pPr marL="285750" indent="-285750">
              <a:lnSpc>
                <a:spcPct val="100000"/>
              </a:lnSpc>
              <a:spcBef>
                <a:spcPts val="0"/>
              </a:spcBef>
              <a:buFont typeface="Wingdings" panose="05000000000000000000" pitchFamily="2" charset="2"/>
              <a:buChar char="§"/>
            </a:pPr>
            <a:r>
              <a:rPr lang="en-US" sz="1600" dirty="0">
                <a:solidFill>
                  <a:srgbClr val="5F357E"/>
                </a:solidFill>
              </a:rPr>
              <a:t>Part D Grievances</a:t>
            </a:r>
          </a:p>
          <a:p>
            <a:pPr marL="285750" indent="-285750">
              <a:lnSpc>
                <a:spcPct val="100000"/>
              </a:lnSpc>
              <a:spcBef>
                <a:spcPts val="0"/>
              </a:spcBef>
              <a:buFont typeface="Wingdings" panose="05000000000000000000" pitchFamily="2" charset="2"/>
              <a:buChar char="§"/>
            </a:pPr>
            <a:r>
              <a:rPr lang="en-US" sz="1600" dirty="0">
                <a:solidFill>
                  <a:srgbClr val="5F357E"/>
                </a:solidFill>
              </a:rPr>
              <a:t>Reconsiderations – Part C Appeals</a:t>
            </a:r>
          </a:p>
          <a:p>
            <a:pPr marL="285750" indent="-285750">
              <a:lnSpc>
                <a:spcPct val="100000"/>
              </a:lnSpc>
              <a:spcBef>
                <a:spcPts val="0"/>
              </a:spcBef>
              <a:buFont typeface="Wingdings" panose="05000000000000000000" pitchFamily="2" charset="2"/>
              <a:buChar char="§"/>
            </a:pPr>
            <a:r>
              <a:rPr lang="en-US" sz="1600" dirty="0">
                <a:solidFill>
                  <a:srgbClr val="5F357E"/>
                </a:solidFill>
              </a:rPr>
              <a:t>Redeterminations – Part D Appeals</a:t>
            </a:r>
          </a:p>
          <a:p>
            <a:pPr marL="0" indent="0">
              <a:lnSpc>
                <a:spcPct val="100000"/>
              </a:lnSpc>
              <a:spcBef>
                <a:spcPts val="0"/>
              </a:spcBef>
              <a:buFont typeface="Arial"/>
              <a:buNone/>
            </a:pPr>
            <a:r>
              <a:rPr lang="en-US" sz="1600" b="1" dirty="0">
                <a:solidFill>
                  <a:srgbClr val="5F357E"/>
                </a:solidFill>
              </a:rPr>
              <a:t>Health Services</a:t>
            </a:r>
          </a:p>
          <a:p>
            <a:pPr marL="285750" indent="-285750">
              <a:lnSpc>
                <a:spcPct val="100000"/>
              </a:lnSpc>
              <a:spcBef>
                <a:spcPts val="0"/>
              </a:spcBef>
              <a:buFont typeface="Wingdings" panose="05000000000000000000" pitchFamily="2" charset="2"/>
              <a:buChar char="§"/>
            </a:pPr>
            <a:r>
              <a:rPr lang="en-US" sz="1600" dirty="0">
                <a:solidFill>
                  <a:srgbClr val="5F357E"/>
                </a:solidFill>
              </a:rPr>
              <a:t>Organization Determinations Pre-Service (referral requests) and Post-Service (claims)</a:t>
            </a:r>
          </a:p>
          <a:p>
            <a:pPr marL="285750" indent="-285750">
              <a:lnSpc>
                <a:spcPct val="100000"/>
              </a:lnSpc>
              <a:spcBef>
                <a:spcPts val="0"/>
              </a:spcBef>
              <a:buFont typeface="Wingdings" panose="05000000000000000000" pitchFamily="2" charset="2"/>
              <a:buChar char="§"/>
            </a:pPr>
            <a:r>
              <a:rPr lang="en-US" sz="1600" dirty="0">
                <a:solidFill>
                  <a:srgbClr val="5F357E"/>
                </a:solidFill>
              </a:rPr>
              <a:t>Special Needs Plan (SNP) Management (Health Risk Assessment)</a:t>
            </a:r>
          </a:p>
          <a:p>
            <a:pPr marL="0" indent="0">
              <a:lnSpc>
                <a:spcPct val="100000"/>
              </a:lnSpc>
              <a:spcBef>
                <a:spcPts val="0"/>
              </a:spcBef>
              <a:buNone/>
            </a:pPr>
            <a:endParaRPr lang="en-US" sz="1600" dirty="0">
              <a:solidFill>
                <a:srgbClr val="5F357E"/>
              </a:solidFill>
            </a:endParaRPr>
          </a:p>
        </p:txBody>
      </p:sp>
      <p:sp>
        <p:nvSpPr>
          <p:cNvPr id="8" name="Text Placeholder 2">
            <a:extLst>
              <a:ext uri="{FF2B5EF4-FFF2-40B4-BE49-F238E27FC236}">
                <a16:creationId xmlns:a16="http://schemas.microsoft.com/office/drawing/2014/main" id="{454D0A48-15D3-4914-A93F-8B796C4DAB1D}"/>
              </a:ext>
            </a:extLst>
          </p:cNvPr>
          <p:cNvSpPr txBox="1">
            <a:spLocks/>
          </p:cNvSpPr>
          <p:nvPr/>
        </p:nvSpPr>
        <p:spPr>
          <a:xfrm>
            <a:off x="6374821" y="2581148"/>
            <a:ext cx="4816904" cy="328601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dirty="0">
                <a:solidFill>
                  <a:srgbClr val="5F357E"/>
                </a:solidFill>
              </a:rPr>
              <a:t>Claims</a:t>
            </a:r>
          </a:p>
          <a:p>
            <a:pPr marL="285750" indent="-285750">
              <a:lnSpc>
                <a:spcPct val="100000"/>
              </a:lnSpc>
              <a:spcBef>
                <a:spcPts val="0"/>
              </a:spcBef>
              <a:buFont typeface="Wingdings" panose="05000000000000000000" pitchFamily="2" charset="2"/>
              <a:buChar char="§"/>
            </a:pPr>
            <a:r>
              <a:rPr lang="en-US" sz="1600" dirty="0">
                <a:solidFill>
                  <a:srgbClr val="5F357E"/>
                </a:solidFill>
              </a:rPr>
              <a:t>Organization Determinations Post-Service (claims)</a:t>
            </a:r>
          </a:p>
          <a:p>
            <a:pPr marL="285750" indent="-285750">
              <a:lnSpc>
                <a:spcPct val="100000"/>
              </a:lnSpc>
              <a:spcBef>
                <a:spcPts val="0"/>
              </a:spcBef>
              <a:buFont typeface="Wingdings" panose="05000000000000000000" pitchFamily="2" charset="2"/>
              <a:buChar char="§"/>
            </a:pPr>
            <a:r>
              <a:rPr lang="en-US" sz="1600" dirty="0">
                <a:solidFill>
                  <a:srgbClr val="5F357E"/>
                </a:solidFill>
              </a:rPr>
              <a:t>Provider Disputes</a:t>
            </a:r>
          </a:p>
          <a:p>
            <a:pPr marL="0" indent="0">
              <a:lnSpc>
                <a:spcPct val="100000"/>
              </a:lnSpc>
              <a:spcBef>
                <a:spcPts val="0"/>
              </a:spcBef>
              <a:buNone/>
            </a:pPr>
            <a:r>
              <a:rPr lang="en-US" sz="1600" b="1" dirty="0">
                <a:solidFill>
                  <a:srgbClr val="5F357E"/>
                </a:solidFill>
              </a:rPr>
              <a:t>Membership</a:t>
            </a:r>
          </a:p>
          <a:p>
            <a:pPr marL="285750" indent="-285750">
              <a:lnSpc>
                <a:spcPct val="100000"/>
              </a:lnSpc>
              <a:spcBef>
                <a:spcPts val="0"/>
              </a:spcBef>
              <a:buFont typeface="Wingdings" panose="05000000000000000000" pitchFamily="2" charset="2"/>
              <a:buChar char="§"/>
            </a:pPr>
            <a:r>
              <a:rPr lang="en-US" sz="1600" dirty="0">
                <a:solidFill>
                  <a:srgbClr val="5F357E"/>
                </a:solidFill>
              </a:rPr>
              <a:t>Enrollments</a:t>
            </a:r>
          </a:p>
          <a:p>
            <a:pPr marL="285750" indent="-285750">
              <a:lnSpc>
                <a:spcPct val="100000"/>
              </a:lnSpc>
              <a:spcBef>
                <a:spcPts val="0"/>
              </a:spcBef>
              <a:buFont typeface="Wingdings" panose="05000000000000000000" pitchFamily="2" charset="2"/>
              <a:buChar char="§"/>
            </a:pPr>
            <a:r>
              <a:rPr lang="en-US" sz="1600" dirty="0">
                <a:solidFill>
                  <a:srgbClr val="5F357E"/>
                </a:solidFill>
              </a:rPr>
              <a:t>Cancellations</a:t>
            </a:r>
          </a:p>
          <a:p>
            <a:pPr marL="285750" indent="-285750">
              <a:lnSpc>
                <a:spcPct val="100000"/>
              </a:lnSpc>
              <a:spcBef>
                <a:spcPts val="0"/>
              </a:spcBef>
              <a:buFont typeface="Wingdings" panose="05000000000000000000" pitchFamily="2" charset="2"/>
              <a:buChar char="§"/>
            </a:pPr>
            <a:r>
              <a:rPr lang="en-US" sz="1600" dirty="0">
                <a:solidFill>
                  <a:srgbClr val="5F357E"/>
                </a:solidFill>
              </a:rPr>
              <a:t>Dis-enrollments</a:t>
            </a:r>
          </a:p>
          <a:p>
            <a:pPr marL="0" indent="0">
              <a:lnSpc>
                <a:spcPct val="100000"/>
              </a:lnSpc>
              <a:spcBef>
                <a:spcPts val="0"/>
              </a:spcBef>
              <a:buNone/>
            </a:pPr>
            <a:r>
              <a:rPr lang="en-US" sz="1600" b="1" dirty="0">
                <a:solidFill>
                  <a:srgbClr val="5F357E"/>
                </a:solidFill>
              </a:rPr>
              <a:t>Sales</a:t>
            </a:r>
          </a:p>
          <a:p>
            <a:pPr marL="285750" indent="-285750">
              <a:lnSpc>
                <a:spcPct val="100000"/>
              </a:lnSpc>
              <a:spcBef>
                <a:spcPts val="0"/>
              </a:spcBef>
              <a:buFont typeface="Wingdings" panose="05000000000000000000" pitchFamily="2" charset="2"/>
              <a:buChar char="§"/>
            </a:pPr>
            <a:r>
              <a:rPr lang="en-US" sz="1600" dirty="0">
                <a:solidFill>
                  <a:srgbClr val="5F357E"/>
                </a:solidFill>
              </a:rPr>
              <a:t>All documents submitted with the Enrollment Application</a:t>
            </a:r>
          </a:p>
          <a:p>
            <a:pPr marL="0" indent="0">
              <a:lnSpc>
                <a:spcPct val="100000"/>
              </a:lnSpc>
              <a:spcBef>
                <a:spcPts val="0"/>
              </a:spcBef>
              <a:buNone/>
            </a:pPr>
            <a:r>
              <a:rPr lang="en-US" sz="1600" b="1" dirty="0">
                <a:solidFill>
                  <a:srgbClr val="5F357E"/>
                </a:solidFill>
              </a:rPr>
              <a:t>Provider Network</a:t>
            </a:r>
          </a:p>
          <a:p>
            <a:pPr marL="285750" indent="-285750">
              <a:lnSpc>
                <a:spcPct val="100000"/>
              </a:lnSpc>
              <a:spcBef>
                <a:spcPts val="0"/>
              </a:spcBef>
              <a:buFont typeface="Wingdings" panose="05000000000000000000" pitchFamily="2" charset="2"/>
              <a:buChar char="§"/>
            </a:pPr>
            <a:r>
              <a:rPr lang="en-US" sz="1600" dirty="0">
                <a:solidFill>
                  <a:srgbClr val="5F357E"/>
                </a:solidFill>
              </a:rPr>
              <a:t>Added and termed providers</a:t>
            </a:r>
          </a:p>
          <a:p>
            <a:pPr marL="285750" indent="-285750">
              <a:lnSpc>
                <a:spcPct val="100000"/>
              </a:lnSpc>
              <a:spcBef>
                <a:spcPts val="0"/>
              </a:spcBef>
              <a:buFont typeface="Wingdings" panose="05000000000000000000" pitchFamily="2" charset="2"/>
              <a:buChar char="§"/>
            </a:pPr>
            <a:endParaRPr lang="en-US" sz="1600" dirty="0">
              <a:solidFill>
                <a:srgbClr val="5F357E"/>
              </a:solidFill>
            </a:endParaRPr>
          </a:p>
        </p:txBody>
      </p:sp>
    </p:spTree>
    <p:extLst>
      <p:ext uri="{BB962C8B-B14F-4D97-AF65-F5344CB8AC3E}">
        <p14:creationId xmlns:p14="http://schemas.microsoft.com/office/powerpoint/2010/main" val="184973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3502-9653-4DBF-BA55-5ECF7E247838}"/>
              </a:ext>
            </a:extLst>
          </p:cNvPr>
          <p:cNvSpPr>
            <a:spLocks noGrp="1"/>
          </p:cNvSpPr>
          <p:nvPr>
            <p:ph type="title"/>
          </p:nvPr>
        </p:nvSpPr>
        <p:spPr>
          <a:xfrm>
            <a:off x="652718" y="234893"/>
            <a:ext cx="10515600" cy="645951"/>
          </a:xfrm>
        </p:spPr>
        <p:txBody>
          <a:bodyPr>
            <a:normAutofit fontScale="90000"/>
          </a:bodyPr>
          <a:lstStyle/>
          <a:p>
            <a:br>
              <a:rPr lang="en-US" sz="3000" b="1" dirty="0">
                <a:latin typeface="Cambria" panose="02040503050406030204" pitchFamily="18" charset="0"/>
                <a:ea typeface="Cambria" panose="02040503050406030204" pitchFamily="18" charset="0"/>
              </a:rPr>
            </a:br>
            <a:r>
              <a:rPr lang="en-US" sz="3300" b="1" dirty="0">
                <a:latin typeface="Cambria" panose="02040503050406030204" pitchFamily="18" charset="0"/>
                <a:ea typeface="Cambria" panose="02040503050406030204" pitchFamily="18" charset="0"/>
              </a:rPr>
              <a:t>Stay Informed About P&amp;P</a:t>
            </a:r>
            <a:br>
              <a:rPr lang="en-US" sz="3300" b="1" dirty="0">
                <a:latin typeface="Cambria" panose="02040503050406030204" pitchFamily="18" charset="0"/>
                <a:ea typeface="Cambria" panose="02040503050406030204" pitchFamily="18" charset="0"/>
              </a:rPr>
            </a:br>
            <a:endParaRPr lang="en-US" sz="33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107352BC-F9AC-46C0-8584-C0967A116740}"/>
              </a:ext>
            </a:extLst>
          </p:cNvPr>
          <p:cNvSpPr>
            <a:spLocks noGrp="1"/>
          </p:cNvSpPr>
          <p:nvPr>
            <p:ph type="body" idx="1"/>
          </p:nvPr>
        </p:nvSpPr>
        <p:spPr>
          <a:xfrm>
            <a:off x="652718" y="922789"/>
            <a:ext cx="11539282" cy="4932727"/>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Every department and First-Tier, Downstream, and Related Entity (FDR) (IPA, MSO, Supplemental </a:t>
            </a:r>
            <a:r>
              <a:rPr lang="en-US" sz="1600" dirty="0">
                <a:solidFill>
                  <a:srgbClr val="5F357E"/>
                </a:solidFill>
                <a:latin typeface="Arial" panose="020B0604020202020204" pitchFamily="34" charset="0"/>
                <a:ea typeface="Arial" panose="020B0604020202020204" pitchFamily="34" charset="0"/>
              </a:rPr>
              <a:t>vendor etc.) </a:t>
            </a:r>
            <a:r>
              <a:rPr lang="en-US" sz="1600" dirty="0">
                <a:solidFill>
                  <a:srgbClr val="5F357E"/>
                </a:solidFill>
                <a:effectLst/>
                <a:latin typeface="Arial" panose="020B0604020202020204" pitchFamily="34" charset="0"/>
                <a:ea typeface="Arial" panose="020B0604020202020204" pitchFamily="34" charset="0"/>
              </a:rPr>
              <a:t>must have P&amp;P that address FWA. These procedures should help you detect, prevent, report, and correct FWA as well as HIPAA, Compliance, Standards of Conduct and operational P&amp;Ps</a:t>
            </a:r>
          </a:p>
          <a:p>
            <a:pPr marL="0" marR="0" indent="0">
              <a:spcBef>
                <a:spcPts val="600"/>
              </a:spcBef>
              <a:spcAft>
                <a:spcPts val="0"/>
              </a:spcAft>
              <a:buNone/>
            </a:pPr>
            <a:endParaRPr lang="en-US" sz="1600" dirty="0">
              <a:solidFill>
                <a:srgbClr val="5F357E"/>
              </a:solidFill>
              <a:effectLst/>
              <a:latin typeface="Arial" panose="020B0604020202020204" pitchFamily="34" charset="0"/>
              <a:ea typeface="Arial" panose="020B0604020202020204" pitchFamily="34" charset="0"/>
            </a:endParaRPr>
          </a:p>
          <a:p>
            <a:pPr marL="0" marR="0" indent="0">
              <a:spcBef>
                <a:spcPts val="600"/>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Standards of Conduct P&amp;Ps should describe the Sponsor’s expectations that:</a:t>
            </a:r>
          </a:p>
          <a:p>
            <a:pPr>
              <a:spcBef>
                <a:spcPts val="600"/>
              </a:spcBef>
            </a:pP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All employees conduct themselves in an ethical</a:t>
            </a:r>
            <a:r>
              <a:rPr lang="en-US" sz="1600" spc="-5" dirty="0">
                <a:solidFill>
                  <a:srgbClr val="5F357E"/>
                </a:solidFill>
                <a:effectLst/>
                <a:latin typeface="Arial" panose="020B0604020202020204" pitchFamily="34" charset="0"/>
                <a:ea typeface="Symbol" panose="05050102010706020507" pitchFamily="18" charset="2"/>
                <a:cs typeface="Symbol" panose="05050102010706020507" pitchFamily="18" charset="2"/>
              </a:rPr>
              <a:t> </a:t>
            </a: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manner</a:t>
            </a:r>
          </a:p>
          <a:p>
            <a:pPr>
              <a:spcBef>
                <a:spcPts val="600"/>
              </a:spcBef>
            </a:pP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Appropriate mechanisms are in place for anyone to report noncompliance and potential</a:t>
            </a:r>
            <a:r>
              <a:rPr lang="en-US" sz="1600" spc="-85" dirty="0">
                <a:solidFill>
                  <a:srgbClr val="5F357E"/>
                </a:solidFill>
                <a:effectLst/>
                <a:latin typeface="Arial" panose="020B0604020202020204" pitchFamily="34" charset="0"/>
                <a:ea typeface="Symbol" panose="05050102010706020507" pitchFamily="18" charset="2"/>
                <a:cs typeface="Symbol" panose="05050102010706020507" pitchFamily="18" charset="2"/>
              </a:rPr>
              <a:t> </a:t>
            </a: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FWA</a:t>
            </a:r>
          </a:p>
          <a:p>
            <a:pPr>
              <a:spcBef>
                <a:spcPts val="600"/>
              </a:spcBef>
            </a:pP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Reported issues will be addressed and</a:t>
            </a:r>
            <a:r>
              <a:rPr lang="en-US" sz="1600" spc="-10" dirty="0">
                <a:solidFill>
                  <a:srgbClr val="5F357E"/>
                </a:solidFill>
                <a:effectLst/>
                <a:latin typeface="Arial" panose="020B0604020202020204" pitchFamily="34" charset="0"/>
                <a:ea typeface="Symbol" panose="05050102010706020507" pitchFamily="18" charset="2"/>
                <a:cs typeface="Symbol" panose="05050102010706020507" pitchFamily="18" charset="2"/>
              </a:rPr>
              <a:t> </a:t>
            </a: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corrected</a:t>
            </a:r>
          </a:p>
          <a:p>
            <a:pPr>
              <a:spcBef>
                <a:spcPts val="600"/>
              </a:spcBef>
            </a:pPr>
            <a:r>
              <a:rPr lang="en-US" sz="1600" dirty="0">
                <a:solidFill>
                  <a:srgbClr val="5F357E"/>
                </a:solidFill>
                <a:effectLst/>
                <a:latin typeface="Arial" panose="020B0604020202020204" pitchFamily="34" charset="0"/>
                <a:ea typeface="Arial" panose="020B0604020202020204" pitchFamily="34" charset="0"/>
              </a:rPr>
              <a:t>Standards of Conduct communicate to employees and FDRs compliance is everyone’s responsibility, from the top of the organization to the bottom</a:t>
            </a:r>
          </a:p>
          <a:p>
            <a:pPr marL="0" indent="0">
              <a:spcBef>
                <a:spcPts val="600"/>
              </a:spcBef>
              <a:buNone/>
            </a:pPr>
            <a:endParaRPr lang="en-US" sz="1600" dirty="0">
              <a:solidFill>
                <a:srgbClr val="5F357E"/>
              </a:solidFill>
              <a:latin typeface="Arial" panose="020B0604020202020204" pitchFamily="34" charset="0"/>
            </a:endParaRPr>
          </a:p>
          <a:p>
            <a:pPr marL="0" indent="0">
              <a:spcBef>
                <a:spcPts val="600"/>
              </a:spcBef>
              <a:buNone/>
            </a:pPr>
            <a:r>
              <a:rPr lang="en-US" sz="1600" dirty="0">
                <a:solidFill>
                  <a:srgbClr val="5F357E"/>
                </a:solidFill>
                <a:latin typeface="Arial" panose="020B0604020202020204" pitchFamily="34" charset="0"/>
              </a:rPr>
              <a:t>You can locate Imperial Policy &amp; Procedures (P&amp;P)</a:t>
            </a:r>
          </a:p>
          <a:p>
            <a:pPr marL="285750" indent="-285750">
              <a:spcBef>
                <a:spcPts val="600"/>
              </a:spcBef>
              <a:buFont typeface="Arial" panose="020B0604020202020204" pitchFamily="34" charset="0"/>
              <a:buChar char="•"/>
            </a:pPr>
            <a:r>
              <a:rPr lang="en-US" sz="1600" dirty="0">
                <a:solidFill>
                  <a:srgbClr val="5F357E"/>
                </a:solidFill>
                <a:latin typeface="Arial" panose="020B0604020202020204" pitchFamily="34" charset="0"/>
              </a:rPr>
              <a:t>S:\Imperial Health Plan of California\P&amp;Ps</a:t>
            </a:r>
          </a:p>
          <a:p>
            <a:pPr marL="285750" indent="-285750">
              <a:spcBef>
                <a:spcPts val="600"/>
              </a:spcBef>
              <a:buFont typeface="Arial" panose="020B0604020202020204" pitchFamily="34" charset="0"/>
              <a:buChar char="•"/>
            </a:pPr>
            <a:r>
              <a:rPr lang="en-US" sz="1600" dirty="0">
                <a:solidFill>
                  <a:srgbClr val="5F357E"/>
                </a:solidFill>
                <a:latin typeface="Arial" panose="020B0604020202020204" pitchFamily="34" charset="0"/>
              </a:rPr>
              <a:t>If you see there is a missing P&amp;P let Compliance know</a:t>
            </a:r>
          </a:p>
          <a:p>
            <a:pPr lvl="1">
              <a:spcBef>
                <a:spcPts val="285"/>
              </a:spcBef>
              <a:buSzPts val="1100"/>
              <a:tabLst>
                <a:tab pos="774700" algn="l"/>
                <a:tab pos="775335" algn="l"/>
              </a:tabLst>
            </a:pPr>
            <a:endParaRPr lang="en-US" sz="1600" dirty="0">
              <a:solidFill>
                <a:srgbClr val="5F357E"/>
              </a:solidFill>
              <a:effectLst/>
              <a:latin typeface="Arial" panose="020B0604020202020204" pitchFamily="34" charset="0"/>
              <a:ea typeface="Arial" panose="020B0604020202020204" pitchFamily="34" charset="0"/>
            </a:endParaRPr>
          </a:p>
          <a:p>
            <a:pPr marL="0" indent="0">
              <a:buNone/>
            </a:pPr>
            <a:endParaRPr lang="en-US" dirty="0">
              <a:solidFill>
                <a:srgbClr val="5F357E"/>
              </a:solidFill>
            </a:endParaRPr>
          </a:p>
        </p:txBody>
      </p:sp>
    </p:spTree>
    <p:extLst>
      <p:ext uri="{BB962C8B-B14F-4D97-AF65-F5344CB8AC3E}">
        <p14:creationId xmlns:p14="http://schemas.microsoft.com/office/powerpoint/2010/main" val="341536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a:bodyPr>
          <a:lstStyle/>
          <a:p>
            <a:r>
              <a:rPr lang="en-US" sz="3500" b="1" dirty="0">
                <a:latin typeface="Cambria" panose="02040503050406030204" pitchFamily="18" charset="0"/>
                <a:ea typeface="Cambria" panose="02040503050406030204" pitchFamily="18" charset="0"/>
              </a:rPr>
              <a:t>Standards of Conduct – Table of Contents</a:t>
            </a:r>
            <a:endParaRPr lang="en-US" sz="3500" dirty="0"/>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2580677"/>
            <a:ext cx="10844977" cy="3694288"/>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600" dirty="0">
                <a:ea typeface="Calibri" panose="020F0502020204030204" pitchFamily="34" charset="0"/>
                <a:cs typeface="Times New Roman" panose="02020603050405020304" pitchFamily="18" charset="0"/>
              </a:rPr>
              <a:t>Code of Conduct</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31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Code of Conduct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52151"/>
            <a:ext cx="11385484" cy="4355984"/>
          </a:xfrm>
        </p:spPr>
        <p:txBody>
          <a:bodyPr>
            <a:normAutofit lnSpcReduction="10000"/>
          </a:bodyPr>
          <a:lstStyle/>
          <a:p>
            <a:pPr marL="0" marR="0" indent="0">
              <a:spcBef>
                <a:spcPts val="595"/>
              </a:spcBef>
              <a:spcAft>
                <a:spcPts val="0"/>
              </a:spcAft>
              <a:buNone/>
            </a:pPr>
            <a:r>
              <a:rPr lang="en-US" sz="1600" dirty="0">
                <a:solidFill>
                  <a:srgbClr val="5F357E"/>
                </a:solidFill>
                <a:effectLst/>
                <a:ea typeface="Arial" panose="020B0604020202020204" pitchFamily="34" charset="0"/>
              </a:rPr>
              <a:t>Code of Conduct that must be followed by all employees and that relates to Imperial’s commitment to provide a safe and healthy work environment including:</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Equal Employment Opportunity</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Harassment and Discrimination</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Americans with Disabilities Act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A Drug-Free Workplace </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Workplace Violence Prevention</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Standards of Workplace Conduct Regarding:</a:t>
            </a:r>
          </a:p>
          <a:p>
            <a:pPr marL="0" marR="0" indent="0">
              <a:spcBef>
                <a:spcPts val="595"/>
              </a:spcBef>
              <a:spcAft>
                <a:spcPts val="0"/>
              </a:spcAft>
              <a:buNone/>
            </a:pPr>
            <a:r>
              <a:rPr lang="en-US" sz="1600" dirty="0">
                <a:solidFill>
                  <a:srgbClr val="5F357E"/>
                </a:solidFill>
                <a:effectLst/>
                <a:ea typeface="Arial" panose="020B0604020202020204" pitchFamily="34" charset="0"/>
              </a:rPr>
              <a:t>	-	Dealing with Customers</a:t>
            </a:r>
          </a:p>
          <a:p>
            <a:pPr marL="0" marR="0" indent="0">
              <a:spcBef>
                <a:spcPts val="595"/>
              </a:spcBef>
              <a:spcAft>
                <a:spcPts val="0"/>
              </a:spcAft>
              <a:buNone/>
            </a:pPr>
            <a:r>
              <a:rPr lang="en-US" sz="1600" dirty="0">
                <a:solidFill>
                  <a:srgbClr val="5F357E"/>
                </a:solidFill>
                <a:effectLst/>
                <a:ea typeface="Arial" panose="020B0604020202020204" pitchFamily="34" charset="0"/>
              </a:rPr>
              <a:t>	-	Conflicts of Interest</a:t>
            </a:r>
          </a:p>
          <a:p>
            <a:pPr marL="0" marR="0" indent="0">
              <a:spcBef>
                <a:spcPts val="595"/>
              </a:spcBef>
              <a:spcAft>
                <a:spcPts val="0"/>
              </a:spcAft>
              <a:buNone/>
            </a:pPr>
            <a:r>
              <a:rPr lang="en-US" sz="1600" dirty="0">
                <a:solidFill>
                  <a:srgbClr val="5F357E"/>
                </a:solidFill>
                <a:effectLst/>
                <a:ea typeface="Arial" panose="020B0604020202020204" pitchFamily="34" charset="0"/>
              </a:rPr>
              <a:t>	-	Confidentiality</a:t>
            </a:r>
          </a:p>
          <a:p>
            <a:pPr marL="0" marR="0" indent="0">
              <a:spcBef>
                <a:spcPts val="595"/>
              </a:spcBef>
              <a:spcAft>
                <a:spcPts val="0"/>
              </a:spcAft>
              <a:buNone/>
            </a:pPr>
            <a:r>
              <a:rPr lang="en-US" sz="1600" dirty="0">
                <a:solidFill>
                  <a:srgbClr val="5F357E"/>
                </a:solidFill>
                <a:effectLst/>
                <a:ea typeface="Arial" panose="020B0604020202020204" pitchFamily="34" charset="0"/>
              </a:rPr>
              <a:t>	-	Use of Company Resources</a:t>
            </a:r>
          </a:p>
          <a:p>
            <a:pPr marL="0" marR="0" indent="0">
              <a:spcBef>
                <a:spcPts val="595"/>
              </a:spcBef>
              <a:spcAft>
                <a:spcPts val="0"/>
              </a:spcAft>
              <a:buNone/>
            </a:pPr>
            <a:r>
              <a:rPr lang="en-US" sz="1600" dirty="0">
                <a:solidFill>
                  <a:srgbClr val="5F357E"/>
                </a:solidFill>
                <a:effectLst/>
                <a:ea typeface="Arial" panose="020B0604020202020204" pitchFamily="34" charset="0"/>
              </a:rPr>
              <a:t>	-	Compliance with Laws and Regulations</a:t>
            </a:r>
          </a:p>
          <a:p>
            <a:pPr marL="0" marR="0" indent="0">
              <a:spcBef>
                <a:spcPts val="595"/>
              </a:spcBef>
              <a:spcAft>
                <a:spcPts val="0"/>
              </a:spcAft>
              <a:buNone/>
            </a:pPr>
            <a:r>
              <a:rPr lang="en-US" sz="1600" dirty="0">
                <a:solidFill>
                  <a:srgbClr val="5F357E"/>
                </a:solidFill>
                <a:effectLst/>
                <a:ea typeface="Arial" panose="020B0604020202020204" pitchFamily="34" charset="0"/>
              </a:rPr>
              <a:t>	-	Dealing with Government Officials and Public Employees</a:t>
            </a:r>
          </a:p>
          <a:p>
            <a:pPr marL="0" marR="0" indent="0">
              <a:spcBef>
                <a:spcPts val="595"/>
              </a:spcBef>
              <a:spcAft>
                <a:spcPts val="0"/>
              </a:spcAft>
              <a:buNone/>
            </a:pPr>
            <a:r>
              <a:rPr lang="en-US" sz="1600" dirty="0">
                <a:solidFill>
                  <a:srgbClr val="5F357E"/>
                </a:solidFill>
                <a:effectLst/>
                <a:ea typeface="Arial" panose="020B0604020202020204" pitchFamily="34" charset="0"/>
              </a:rPr>
              <a:t>	-	Dishonesty and Fraud</a:t>
            </a:r>
          </a:p>
        </p:txBody>
      </p:sp>
    </p:spTree>
    <p:extLst>
      <p:ext uri="{BB962C8B-B14F-4D97-AF65-F5344CB8AC3E}">
        <p14:creationId xmlns:p14="http://schemas.microsoft.com/office/powerpoint/2010/main" val="36723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Code of Conduct – Continued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52151"/>
            <a:ext cx="11385484" cy="4355984"/>
          </a:xfrm>
        </p:spPr>
        <p:txBody>
          <a:bodyPr>
            <a:normAutofit/>
          </a:bodyPr>
          <a:lstStyle/>
          <a:p>
            <a:pPr marL="0" marR="0" indent="0">
              <a:spcBef>
                <a:spcPts val="595"/>
              </a:spcBef>
              <a:spcAft>
                <a:spcPts val="0"/>
              </a:spcAft>
              <a:buNone/>
            </a:pPr>
            <a:r>
              <a:rPr lang="en-US" sz="1600" dirty="0">
                <a:solidFill>
                  <a:srgbClr val="5F357E"/>
                </a:solidFill>
                <a:effectLst/>
                <a:ea typeface="Arial" panose="020B0604020202020204" pitchFamily="34" charset="0"/>
              </a:rPr>
              <a:t>Imperial expects all Employees to make a personal commitment to follow the Code of Conduct: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will comply with the letter and spirit of all applicable federal, state and local laws and regulations.</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am responsible for the integrity of my own actions.</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may not justify a non-compliant, illegal, fraudulent, dishonest, or unethical act by claiming it was ordered or approved by another employee.</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am aware that no employee, regardless of level or position, is ever authorized by Imperial to commit or direct another employee to commit a non-compliant, illegal, fraudulent, dishonest or unethical act.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am free to contact the Imperial Compliance Department, or the 24-hour Fraud and Abuse Compliance Hotline for guidance on the legality or ethics of any action under consideration or any action taken.</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will favorably represent Imperial through my proper conduct.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The full text of the Imperial Code of Conduct is available under separate cover.</a:t>
            </a:r>
          </a:p>
        </p:txBody>
      </p:sp>
    </p:spTree>
    <p:extLst>
      <p:ext uri="{BB962C8B-B14F-4D97-AF65-F5344CB8AC3E}">
        <p14:creationId xmlns:p14="http://schemas.microsoft.com/office/powerpoint/2010/main" val="412903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Code of Conduct – Continued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52151"/>
            <a:ext cx="11385484" cy="4355984"/>
          </a:xfrm>
        </p:spPr>
        <p:txBody>
          <a:bodyPr>
            <a:normAutofit/>
          </a:bodyPr>
          <a:lstStyle/>
          <a:p>
            <a:pPr marL="0" marR="0" indent="0">
              <a:spcBef>
                <a:spcPts val="595"/>
              </a:spcBef>
              <a:spcAft>
                <a:spcPts val="0"/>
              </a:spcAft>
              <a:buNone/>
            </a:pPr>
            <a:r>
              <a:rPr lang="en-US" sz="1600" dirty="0">
                <a:solidFill>
                  <a:srgbClr val="5F357E"/>
                </a:solidFill>
                <a:effectLst/>
                <a:ea typeface="Arial" panose="020B0604020202020204" pitchFamily="34" charset="0"/>
              </a:rPr>
              <a:t>The Code of Business Conduct is a critical component of a compliance plan. Imperial is committed to upholding the highest standards of integrity by following the Guiding Principles of Business Conduct, as follows:</a:t>
            </a:r>
          </a:p>
          <a:p>
            <a:pPr marL="0" marR="0" indent="0">
              <a:spcBef>
                <a:spcPts val="595"/>
              </a:spcBef>
              <a:spcAft>
                <a:spcPts val="0"/>
              </a:spcAft>
              <a:buNone/>
            </a:pPr>
            <a:endParaRPr lang="en-US" sz="1600" dirty="0">
              <a:solidFill>
                <a:srgbClr val="5F357E"/>
              </a:solidFill>
              <a:effectLst/>
              <a:ea typeface="Arial" panose="020B0604020202020204" pitchFamily="34" charset="0"/>
            </a:endParaRP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Be Fair and Responsive in Serving Our Customers</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Always Earn and Be Worthy of Our Customers’ Trust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Respect Fellow Employees and Reinforce the Power of Teamwork</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Demonstrate a Commitment to Ethical and Legal Conduct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Maintain Our Business and Compliance Standards</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Continuously Strive to Improve What We Do and How We Do It</a:t>
            </a:r>
          </a:p>
        </p:txBody>
      </p:sp>
    </p:spTree>
    <p:extLst>
      <p:ext uri="{BB962C8B-B14F-4D97-AF65-F5344CB8AC3E}">
        <p14:creationId xmlns:p14="http://schemas.microsoft.com/office/powerpoint/2010/main" val="301854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Code of Conduct – Continued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16366" y="780176"/>
            <a:ext cx="11472170" cy="5008228"/>
          </a:xfrm>
        </p:spPr>
        <p:txBody>
          <a:bodyPr>
            <a:normAutofit/>
          </a:bodyPr>
          <a:lstStyle/>
          <a:p>
            <a:pPr marL="0" marR="0" indent="0">
              <a:lnSpc>
                <a:spcPct val="100000"/>
              </a:lnSpc>
              <a:spcBef>
                <a:spcPts val="0"/>
              </a:spcBef>
              <a:spcAft>
                <a:spcPts val="0"/>
              </a:spcAft>
              <a:buNone/>
            </a:pPr>
            <a:r>
              <a:rPr lang="en-US" sz="1600" dirty="0">
                <a:solidFill>
                  <a:srgbClr val="5F357E"/>
                </a:solidFill>
                <a:effectLst/>
                <a:ea typeface="Arial" panose="020B0604020202020204" pitchFamily="34" charset="0"/>
              </a:rPr>
              <a:t>Imperial does not employ or contract with individuals who have been excluded by Medicare (or Medi-Cal). Additionally, Imperial Compliance Department reviews the DHHS OIG List of Excluded Individuals and Entities (LEIE list) and the GSA Excluded Parties Lists System (EPLS) prior to the hiring or contracting of any new employee, temporary employee, volunteer, consultant, governing body member, or FDR, and monthly thereafter, to ensure that none of these persons or entities are excluded or become excluded from participation in federal programs.</a:t>
            </a:r>
          </a:p>
          <a:p>
            <a:pPr marL="0" marR="0" indent="0">
              <a:lnSpc>
                <a:spcPct val="100000"/>
              </a:lnSpc>
              <a:spcBef>
                <a:spcPts val="0"/>
              </a:spcBef>
              <a:spcAft>
                <a:spcPts val="0"/>
              </a:spcAft>
              <a:buNone/>
            </a:pPr>
            <a:endParaRPr lang="en-US" sz="1600" dirty="0">
              <a:solidFill>
                <a:srgbClr val="5F357E"/>
              </a:solidFill>
              <a:effectLst/>
              <a:ea typeface="Arial" panose="020B0604020202020204" pitchFamily="34" charset="0"/>
            </a:endParaRPr>
          </a:p>
          <a:p>
            <a:pPr marL="0" marR="0" indent="0">
              <a:lnSpc>
                <a:spcPct val="100000"/>
              </a:lnSpc>
              <a:spcBef>
                <a:spcPts val="0"/>
              </a:spcBef>
              <a:spcAft>
                <a:spcPts val="0"/>
              </a:spcAft>
              <a:buNone/>
            </a:pPr>
            <a:r>
              <a:rPr lang="en-US" sz="1600" dirty="0">
                <a:solidFill>
                  <a:srgbClr val="5F357E"/>
                </a:solidFill>
                <a:effectLst/>
                <a:ea typeface="Arial" panose="020B0604020202020204" pitchFamily="34" charset="0"/>
              </a:rPr>
              <a:t>Various laws and regulations apply to the conduct of individuals, businesses, organizations, and industries. Just as there are laws to govern our personal lives there are also laws that govern our professional lives. All employees are expected to conduct themselves consistent with the law.</a:t>
            </a:r>
          </a:p>
          <a:p>
            <a:pPr marL="0" marR="0" indent="0">
              <a:lnSpc>
                <a:spcPct val="100000"/>
              </a:lnSpc>
              <a:spcBef>
                <a:spcPts val="0"/>
              </a:spcBef>
              <a:spcAft>
                <a:spcPts val="0"/>
              </a:spcAft>
              <a:buNone/>
            </a:pPr>
            <a:endParaRPr lang="en-US" sz="1600" dirty="0">
              <a:solidFill>
                <a:srgbClr val="5F357E"/>
              </a:solidFill>
              <a:effectLst/>
              <a:ea typeface="Arial" panose="020B0604020202020204" pitchFamily="34" charset="0"/>
            </a:endParaRPr>
          </a:p>
          <a:p>
            <a:pPr marL="0" marR="0" indent="0">
              <a:lnSpc>
                <a:spcPct val="100000"/>
              </a:lnSpc>
              <a:spcBef>
                <a:spcPts val="0"/>
              </a:spcBef>
              <a:spcAft>
                <a:spcPts val="0"/>
              </a:spcAft>
              <a:buNone/>
            </a:pPr>
            <a:r>
              <a:rPr lang="en-US" sz="1600" dirty="0">
                <a:solidFill>
                  <a:srgbClr val="5F357E"/>
                </a:solidFill>
                <a:effectLst/>
                <a:ea typeface="Arial" panose="020B0604020202020204" pitchFamily="34" charset="0"/>
              </a:rPr>
              <a:t>Imperial is in the business of providing and arranging for health care and prescription drug services for various government-sponsored and private health care programs. In this industry, laws and regulations exist for virtually every aspect of the transaction of business with Imperial, including, but not limited to Medicare Part C and Part D: financial reporting and solvency, contract terms and conditions, appeals and grievances, quality improvement, utilization management, marketing and sales, enrollment and disenrollment procedures, premium billing, and collection, claims adjudication and general business practices. Every employee is expected to comply with all applicable laws and regulations on the federal, state and local levels. All employees are under a continual obligation to familiarize themselves with the laws affecting their jobs and put forth their best efforts to follow the law. Particular care must be applied in the area of Medicare law, regulation and Program policy.</a:t>
            </a:r>
          </a:p>
          <a:p>
            <a:pPr marL="285750" marR="0" indent="-285750">
              <a:lnSpc>
                <a:spcPct val="100000"/>
              </a:lnSpc>
              <a:spcBef>
                <a:spcPts val="0"/>
              </a:spcBef>
              <a:spcAft>
                <a:spcPts val="0"/>
              </a:spcAft>
              <a:buFont typeface="Arial" panose="020B0604020202020204" pitchFamily="34" charset="0"/>
              <a:buChar char="•"/>
            </a:pPr>
            <a:endParaRPr lang="en-US" sz="1600" dirty="0">
              <a:solidFill>
                <a:srgbClr val="5F357E"/>
              </a:solidFill>
              <a:effectLst/>
              <a:ea typeface="Arial" panose="020B0604020202020204" pitchFamily="34" charset="0"/>
            </a:endParaRPr>
          </a:p>
        </p:txBody>
      </p:sp>
    </p:spTree>
    <p:extLst>
      <p:ext uri="{BB962C8B-B14F-4D97-AF65-F5344CB8AC3E}">
        <p14:creationId xmlns:p14="http://schemas.microsoft.com/office/powerpoint/2010/main" val="13193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vert="horz" lIns="91440" tIns="45720" rIns="91440" bIns="45720" rtlCol="0" anchor="ctr">
            <a:noAutofit/>
          </a:bodyPr>
          <a:lstStyle/>
          <a:p>
            <a:r>
              <a:rPr lang="en-US" sz="3500" b="1" dirty="0">
                <a:latin typeface="Cambria" panose="02040503050406030204" pitchFamily="18" charset="0"/>
                <a:ea typeface="Cambria" panose="02040503050406030204" pitchFamily="18" charset="0"/>
              </a:rPr>
              <a:t>2023 Training and Education Table of Contents </a:t>
            </a:r>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3136" y="2362563"/>
            <a:ext cx="10844977" cy="3694288"/>
          </a:xfrm>
        </p:spPr>
        <p:txBody>
          <a:bodyPr>
            <a:noAutofit/>
          </a:bodyPr>
          <a:lstStyle/>
          <a:p>
            <a:pPr marL="285750" indent="-285750">
              <a:spcBef>
                <a:spcPts val="600"/>
              </a:spcBef>
              <a:buFont typeface="Arial" panose="020B0604020202020204" pitchFamily="34" charset="0"/>
              <a:buChar char="•"/>
            </a:pPr>
            <a:r>
              <a:rPr lang="en-US" sz="1600" dirty="0">
                <a:ea typeface="Cambria" panose="02040503050406030204" pitchFamily="18" charset="0"/>
              </a:rPr>
              <a:t>General Compliance Training</a:t>
            </a:r>
          </a:p>
          <a:p>
            <a:pPr marL="285750" indent="-285750">
              <a:spcBef>
                <a:spcPts val="600"/>
              </a:spcBef>
              <a:buFont typeface="Arial" panose="020B0604020202020204" pitchFamily="34" charset="0"/>
              <a:buChar char="•"/>
            </a:pPr>
            <a:r>
              <a:rPr lang="en-US" sz="1600" dirty="0">
                <a:ea typeface="Cambria" panose="02040503050406030204" pitchFamily="18" charset="0"/>
              </a:rPr>
              <a:t>Standards of Conduct</a:t>
            </a:r>
          </a:p>
          <a:p>
            <a:pPr marL="285750" indent="-285750">
              <a:spcBef>
                <a:spcPts val="600"/>
              </a:spcBef>
              <a:buFont typeface="Arial" panose="020B0604020202020204" pitchFamily="34" charset="0"/>
              <a:buChar char="•"/>
            </a:pPr>
            <a:r>
              <a:rPr lang="en-US" sz="1600" dirty="0">
                <a:ea typeface="Cambria" panose="02040503050406030204" pitchFamily="18" charset="0"/>
              </a:rPr>
              <a:t>Business Ethics</a:t>
            </a:r>
          </a:p>
          <a:p>
            <a:pPr marL="285750" indent="-285750">
              <a:spcBef>
                <a:spcPts val="600"/>
              </a:spcBef>
              <a:buFont typeface="Arial" panose="020B0604020202020204" pitchFamily="34" charset="0"/>
              <a:buChar char="•"/>
            </a:pPr>
            <a:r>
              <a:rPr lang="en-US" sz="1600" dirty="0">
                <a:ea typeface="Cambria" panose="02040503050406030204" pitchFamily="18" charset="0"/>
              </a:rPr>
              <a:t>Fraud, Waste, and Abuse (FWA) Part 1</a:t>
            </a:r>
          </a:p>
          <a:p>
            <a:pPr marL="285750" indent="-285750">
              <a:spcBef>
                <a:spcPts val="600"/>
              </a:spcBef>
              <a:buFont typeface="Arial" panose="020B0604020202020204" pitchFamily="34" charset="0"/>
              <a:buChar char="•"/>
            </a:pPr>
            <a:r>
              <a:rPr lang="en-US" sz="1600" dirty="0">
                <a:ea typeface="Cambria" panose="02040503050406030204" pitchFamily="18" charset="0"/>
              </a:rPr>
              <a:t>Fraud, Waste, and Abuse (FWA) Part 2</a:t>
            </a:r>
          </a:p>
          <a:p>
            <a:pPr marL="285750" indent="-285750">
              <a:spcBef>
                <a:spcPts val="600"/>
              </a:spcBef>
              <a:buFont typeface="Arial" panose="020B0604020202020204" pitchFamily="34" charset="0"/>
              <a:buChar char="•"/>
            </a:pPr>
            <a:r>
              <a:rPr lang="en-US" sz="1600" dirty="0">
                <a:ea typeface="Cambria" panose="02040503050406030204" pitchFamily="18" charset="0"/>
              </a:rPr>
              <a:t>Health Insurance Portability and Accountability Act (HIPAA) The Rules, Privacy, Security, Electronic Data Exchange (EDI)</a:t>
            </a:r>
          </a:p>
          <a:p>
            <a:endParaRPr lang="en-US" sz="1600" dirty="0"/>
          </a:p>
        </p:txBody>
      </p:sp>
    </p:spTree>
    <p:extLst>
      <p:ext uri="{BB962C8B-B14F-4D97-AF65-F5344CB8AC3E}">
        <p14:creationId xmlns:p14="http://schemas.microsoft.com/office/powerpoint/2010/main" val="2559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a:bodyPr>
          <a:lstStyle/>
          <a:p>
            <a:r>
              <a:rPr lang="en-US" sz="3500" b="1" dirty="0">
                <a:latin typeface="Cambria" panose="02040503050406030204" pitchFamily="18" charset="0"/>
                <a:ea typeface="Cambria" panose="02040503050406030204" pitchFamily="18" charset="0"/>
              </a:rPr>
              <a:t>Business Ethics – Table of Contents</a:t>
            </a:r>
            <a:endParaRPr lang="en-US" sz="3500" dirty="0"/>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2580677"/>
            <a:ext cx="10844977" cy="3694288"/>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Ethics: Do the Right Thing!</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How Do You Know What Is Expected of You?</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Conflict of Interest Disclosures</a:t>
            </a:r>
            <a:endParaRPr lang="en-US" sz="1600" dirty="0"/>
          </a:p>
        </p:txBody>
      </p:sp>
    </p:spTree>
    <p:extLst>
      <p:ext uri="{BB962C8B-B14F-4D97-AF65-F5344CB8AC3E}">
        <p14:creationId xmlns:p14="http://schemas.microsoft.com/office/powerpoint/2010/main" val="98260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Ethics: Do the Right Thing!</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62637"/>
            <a:ext cx="11385484" cy="4355984"/>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As part of the Medicare Program, you must conduct yourself in an ethical and legal manner. It’s about doing the right thing! </a:t>
            </a:r>
            <a:br>
              <a:rPr lang="en-US" sz="1600" dirty="0">
                <a:solidFill>
                  <a:srgbClr val="5F357E"/>
                </a:solidFill>
                <a:effectLst/>
                <a:latin typeface="Arial" panose="020B0604020202020204" pitchFamily="34" charset="0"/>
                <a:ea typeface="Arial" panose="020B0604020202020204" pitchFamily="34" charset="0"/>
              </a:rPr>
            </a:b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 Act fairly and honestly </a:t>
            </a: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 Adhere to high ethical standards in all you do </a:t>
            </a: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 Comply with all applicable laws, regulations, and CMS requirements </a:t>
            </a: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 Report suspected violations</a:t>
            </a:r>
            <a:endParaRPr lang="en-US" dirty="0">
              <a:solidFill>
                <a:srgbClr val="5F357E"/>
              </a:solidFill>
            </a:endParaRPr>
          </a:p>
        </p:txBody>
      </p:sp>
    </p:spTree>
    <p:extLst>
      <p:ext uri="{BB962C8B-B14F-4D97-AF65-F5344CB8AC3E}">
        <p14:creationId xmlns:p14="http://schemas.microsoft.com/office/powerpoint/2010/main" val="264281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How Do You Know What Is Expected of You?</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62637"/>
            <a:ext cx="11385484" cy="4355984"/>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Now that you’ve read the general ethical guidelines on the previous page, how do you know what is expected of you in a specific situation? </a:t>
            </a:r>
            <a:br>
              <a:rPr lang="en-US" sz="1600" dirty="0">
                <a:solidFill>
                  <a:srgbClr val="5F357E"/>
                </a:solidFill>
                <a:effectLst/>
                <a:latin typeface="Arial" panose="020B0604020202020204" pitchFamily="34" charset="0"/>
                <a:ea typeface="Arial" panose="020B0604020202020204" pitchFamily="34" charset="0"/>
              </a:rPr>
            </a:b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Standards of Conduct (or Code of Conduct) state the organization’s compliance expectations and their operational principles and values. Organizational Standards of Conduct vary. The organization should tailor the Standards of Conduct content to their individual organization’s culture and business operations. Ask management where to locate your organization’s Standards of Conduct. </a:t>
            </a:r>
            <a:br>
              <a:rPr lang="en-US" sz="1600" dirty="0">
                <a:solidFill>
                  <a:srgbClr val="5F357E"/>
                </a:solidFill>
                <a:effectLst/>
                <a:latin typeface="Arial" panose="020B0604020202020204" pitchFamily="34" charset="0"/>
                <a:ea typeface="Arial" panose="020B0604020202020204" pitchFamily="34" charset="0"/>
              </a:rPr>
            </a:b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Reporting Standards of Conduct violations and suspected non-compliance is everyone’s responsibility. </a:t>
            </a:r>
            <a:br>
              <a:rPr lang="en-US" sz="1600" dirty="0">
                <a:solidFill>
                  <a:srgbClr val="5F357E"/>
                </a:solidFill>
                <a:effectLst/>
                <a:latin typeface="Arial" panose="020B0604020202020204" pitchFamily="34" charset="0"/>
                <a:ea typeface="Arial" panose="020B0604020202020204" pitchFamily="34" charset="0"/>
              </a:rPr>
            </a:b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An organization’s Standards of Conduct and Policies and Procedures should identify this obligation and tell you how to report suspected non-compliance</a:t>
            </a:r>
            <a:endParaRPr lang="en-US" dirty="0">
              <a:solidFill>
                <a:srgbClr val="5F357E"/>
              </a:solidFill>
            </a:endParaRPr>
          </a:p>
        </p:txBody>
      </p:sp>
    </p:spTree>
    <p:extLst>
      <p:ext uri="{BB962C8B-B14F-4D97-AF65-F5344CB8AC3E}">
        <p14:creationId xmlns:p14="http://schemas.microsoft.com/office/powerpoint/2010/main" val="326696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Conflict of Interest Disclosures</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62637"/>
            <a:ext cx="11385484" cy="4355984"/>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Many of the relationships discussed are subject to conflict-of-interest disclosure policies. Even if the relationships are legal, you may be obligated to disclose their existence. Rules about disclosing and managing conflicts of interest come from a variety of sources, including grant funders, such as states, universities, and the National Institutes of Health (NIH), and from the U.S. Food and Drug Administration (FDA) when you submit data to support marketing approval for new drugs, devices, or biologics</a:t>
            </a:r>
          </a:p>
          <a:p>
            <a:pPr marL="0" marR="0" indent="0">
              <a:spcBef>
                <a:spcPts val="595"/>
              </a:spcBef>
              <a:spcAft>
                <a:spcPts val="0"/>
              </a:spcAft>
              <a:buNone/>
            </a:pPr>
            <a:r>
              <a:rPr lang="en-US" sz="1600" b="1" dirty="0">
                <a:solidFill>
                  <a:srgbClr val="5F357E"/>
                </a:solidFill>
                <a:effectLst/>
                <a:latin typeface="Arial" panose="020B0604020202020204" pitchFamily="34" charset="0"/>
                <a:ea typeface="Arial" panose="020B0604020202020204" pitchFamily="34" charset="0"/>
              </a:rPr>
              <a:t>If you are uncertain whether a conflict exists, ask yourself if you would want the arrangement to appear in the news</a:t>
            </a:r>
          </a:p>
        </p:txBody>
      </p:sp>
    </p:spTree>
    <p:extLst>
      <p:ext uri="{BB962C8B-B14F-4D97-AF65-F5344CB8AC3E}">
        <p14:creationId xmlns:p14="http://schemas.microsoft.com/office/powerpoint/2010/main" val="350537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fontScale="90000"/>
          </a:bodyPr>
          <a:lstStyle/>
          <a:p>
            <a:r>
              <a:rPr lang="en-US" sz="3500" b="1" dirty="0">
                <a:latin typeface="Cambria" panose="02040503050406030204" pitchFamily="18" charset="0"/>
                <a:ea typeface="Cambria" panose="02040503050406030204" pitchFamily="18" charset="0"/>
              </a:rPr>
              <a:t>Fraud, Waste, and Abuse (FWA) Part 1 – Table of Contents</a:t>
            </a:r>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3136" y="2261895"/>
            <a:ext cx="10844977" cy="3920791"/>
          </a:xfrm>
        </p:spPr>
        <p:txBody>
          <a:bodyPr>
            <a:noAutofit/>
          </a:bodyPr>
          <a:lstStyle/>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Recognize FWA in the Medicare Program</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FWA Differences </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Examples of FWA</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Understanding FWA</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Federal Civil False Claims Act (FCA)</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Anti-Kickback Statute (AKS)</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Whistleblower</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Physician Self-Referral Law (Stark Law)</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Criminal Health Care Fraud Statute</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Exclusion Statute</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Civil Monetary Penalties Law (CMPL)</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Accurate Coding and billing</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Example</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Examples when a claim is submitted</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Free Samples</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Disciplinary Guidelines for Noncompliant or Fraudulent behavior</a:t>
            </a:r>
          </a:p>
          <a:p>
            <a:pPr marL="342900" marR="0" lvl="0" indent="-342900">
              <a:spcBef>
                <a:spcPts val="0"/>
              </a:spcBef>
              <a:spcAft>
                <a:spcPts val="0"/>
              </a:spcAft>
              <a:buFont typeface="Arial" panose="020B0604020202020204" pitchFamily="34" charset="0"/>
              <a:buChar char="•"/>
              <a:tabLst>
                <a:tab pos="457200" algn="l"/>
              </a:tabLst>
            </a:pPr>
            <a:r>
              <a:rPr lang="en-US" sz="1600" dirty="0">
                <a:ea typeface="Calibri" panose="020F0502020204030204" pitchFamily="34" charset="0"/>
                <a:cs typeface="Times New Roman" panose="02020603050405020304" pitchFamily="18" charset="0"/>
              </a:rPr>
              <a:t>Quiz</a:t>
            </a:r>
            <a:r>
              <a:rPr lang="en-US" sz="16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8290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Recognize FWA in the Medicare Program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62637"/>
            <a:ext cx="11385484" cy="4355984"/>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Every year billions of dollars are improperly spent because of FWA. It affects everyone—including you. This training will help you detect, correct, and prevent FWA. You are part of the solution.</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Combating FWA is everyone’s responsibility! As an individual who provides health or administrative services for Medicare enrollees, every action you take potentially affects Medicare enrollees, the Medicare Program, or the Medicare Trust Fund.</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Fraud</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Fraud is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 </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The Health Care Fraud Statute makes it a criminal offense to knowingly and willfully execute a scheme to defraud a health care benefit program. Health care fraud is punishable by imprisonment up to 10 years. It is also subject to criminal fines up to $250,000.</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In other words, fraud is intentionally submitting false information to the Government or a Government contractor to get money or a benefit</a:t>
            </a:r>
          </a:p>
        </p:txBody>
      </p:sp>
    </p:spTree>
    <p:extLst>
      <p:ext uri="{BB962C8B-B14F-4D97-AF65-F5344CB8AC3E}">
        <p14:creationId xmlns:p14="http://schemas.microsoft.com/office/powerpoint/2010/main" val="4235962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r>
              <a:rPr lang="en-US" sz="3500" b="1" dirty="0">
                <a:latin typeface="Cambria" panose="02040503050406030204" pitchFamily="18" charset="0"/>
                <a:ea typeface="Cambria" panose="02040503050406030204" pitchFamily="18" charset="0"/>
              </a:rPr>
              <a:t>FWA Differences</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704675"/>
            <a:ext cx="11469374" cy="5100507"/>
          </a:xfrm>
        </p:spPr>
        <p:txBody>
          <a:bodyPr>
            <a:noAutofit/>
          </a:bodyPr>
          <a:lstStyle/>
          <a:p>
            <a:pPr marL="0" marR="0" indent="0">
              <a:lnSpc>
                <a:spcPct val="100000"/>
              </a:lnSpc>
              <a:spcBef>
                <a:spcPts val="0"/>
              </a:spcBef>
              <a:buNone/>
            </a:pPr>
            <a:r>
              <a:rPr lang="en-US" sz="1300" b="1" dirty="0">
                <a:solidFill>
                  <a:srgbClr val="5F357E"/>
                </a:solidFill>
                <a:effectLst/>
                <a:ea typeface="Arial" panose="020B0604020202020204" pitchFamily="34" charset="0"/>
              </a:rPr>
              <a:t>Fraud</a:t>
            </a:r>
          </a:p>
          <a:p>
            <a:pPr marL="0" marR="0" indent="0">
              <a:lnSpc>
                <a:spcPct val="100000"/>
              </a:lnSpc>
              <a:spcBef>
                <a:spcPts val="0"/>
              </a:spcBef>
              <a:buNone/>
            </a:pPr>
            <a:r>
              <a:rPr lang="en-US" sz="1300" dirty="0">
                <a:solidFill>
                  <a:srgbClr val="5F357E"/>
                </a:solidFill>
                <a:effectLst/>
                <a:ea typeface="Arial" panose="020B0604020202020204" pitchFamily="34" charset="0"/>
              </a:rPr>
              <a:t>Fraud is knowingly and willfully executing, or attempting to execute, a scheme or artifice to defraud any health care benefit program or to obtain, by means of false or </a:t>
            </a:r>
          </a:p>
          <a:p>
            <a:pPr marL="0" marR="0" indent="0">
              <a:lnSpc>
                <a:spcPct val="100000"/>
              </a:lnSpc>
              <a:spcBef>
                <a:spcPts val="0"/>
              </a:spcBef>
              <a:buNone/>
            </a:pPr>
            <a:r>
              <a:rPr lang="en-US" sz="1300" dirty="0">
                <a:solidFill>
                  <a:srgbClr val="5F357E"/>
                </a:solidFill>
                <a:effectLst/>
                <a:ea typeface="Arial" panose="020B0604020202020204" pitchFamily="34" charset="0"/>
              </a:rPr>
              <a:t>fraudulent pretenses, representations, or promises, any of the money or property owned by, or under the custody or control of, any health care benefit program. </a:t>
            </a:r>
          </a:p>
          <a:p>
            <a:pPr marL="0" marR="0" indent="0">
              <a:lnSpc>
                <a:spcPct val="100000"/>
              </a:lnSpc>
              <a:spcBef>
                <a:spcPts val="0"/>
              </a:spcBef>
              <a:buNone/>
            </a:pPr>
            <a:r>
              <a:rPr lang="en-US" sz="1300" dirty="0">
                <a:solidFill>
                  <a:srgbClr val="5F357E"/>
                </a:solidFill>
                <a:effectLst/>
                <a:ea typeface="Arial" panose="020B0604020202020204" pitchFamily="34" charset="0"/>
              </a:rPr>
              <a:t>The Health Care Fraud Statute makes it a criminal offense to knowingly and willfully execute a scheme to defraud a health care benefit program. Health care fraud is punishable by imprisonment up to 10 years. It is also subject to criminal fines up to $250,000.</a:t>
            </a:r>
          </a:p>
          <a:p>
            <a:pPr marL="0" marR="0" indent="0">
              <a:lnSpc>
                <a:spcPct val="100000"/>
              </a:lnSpc>
              <a:spcBef>
                <a:spcPts val="0"/>
              </a:spcBef>
              <a:buNone/>
            </a:pPr>
            <a:r>
              <a:rPr lang="en-US" sz="1300" dirty="0">
                <a:solidFill>
                  <a:srgbClr val="5F357E"/>
                </a:solidFill>
                <a:effectLst/>
                <a:ea typeface="Arial" panose="020B0604020202020204" pitchFamily="34" charset="0"/>
              </a:rPr>
              <a:t>In other words, fraud is intentionally submitting false information to the Government or a Government contractor to get money or a benefit</a:t>
            </a:r>
          </a:p>
          <a:p>
            <a:pPr marL="0" indent="0">
              <a:lnSpc>
                <a:spcPct val="100000"/>
              </a:lnSpc>
              <a:spcBef>
                <a:spcPts val="0"/>
              </a:spcBef>
              <a:buNone/>
            </a:pPr>
            <a:r>
              <a:rPr lang="en-US" sz="1300" b="1" dirty="0">
                <a:solidFill>
                  <a:srgbClr val="5F357E"/>
                </a:solidFill>
              </a:rPr>
              <a:t>Waste </a:t>
            </a:r>
          </a:p>
          <a:p>
            <a:pPr marL="0" indent="0">
              <a:lnSpc>
                <a:spcPct val="100000"/>
              </a:lnSpc>
              <a:spcBef>
                <a:spcPts val="0"/>
              </a:spcBef>
              <a:buNone/>
            </a:pPr>
            <a:r>
              <a:rPr lang="en-US" sz="1300" dirty="0">
                <a:solidFill>
                  <a:srgbClr val="5F357E"/>
                </a:solidFill>
              </a:rPr>
              <a:t>Waste includes practices that, directly or indirectly, result in unnecessary costs to the Medicare Program, such as overusing services. Waste is generally not considered to be caused by criminally negligent actions but rather by the misuse of resources</a:t>
            </a:r>
          </a:p>
          <a:p>
            <a:pPr marL="0" indent="0">
              <a:lnSpc>
                <a:spcPct val="100000"/>
              </a:lnSpc>
              <a:spcBef>
                <a:spcPts val="0"/>
              </a:spcBef>
              <a:buNone/>
            </a:pPr>
            <a:r>
              <a:rPr lang="en-US" sz="1300" b="1" dirty="0">
                <a:solidFill>
                  <a:srgbClr val="5F357E"/>
                </a:solidFill>
              </a:rPr>
              <a:t>Abuse</a:t>
            </a:r>
          </a:p>
          <a:p>
            <a:pPr marL="0" indent="0">
              <a:lnSpc>
                <a:spcPct val="100000"/>
              </a:lnSpc>
              <a:spcBef>
                <a:spcPts val="0"/>
              </a:spcBef>
              <a:buNone/>
            </a:pPr>
            <a:r>
              <a:rPr lang="en-US" sz="1300" dirty="0">
                <a:solidFill>
                  <a:srgbClr val="5F357E"/>
                </a:solidFill>
              </a:rPr>
              <a:t>Abuse describes practices that may directly or indirectly result in unnecessary costs to the Medicare Program. Abuse includes any practice that does not provide patients with medically necessary services or meet professionally recognized standards of care</a:t>
            </a:r>
          </a:p>
          <a:p>
            <a:pPr marL="0" indent="0">
              <a:lnSpc>
                <a:spcPct val="100000"/>
              </a:lnSpc>
              <a:spcBef>
                <a:spcPts val="0"/>
              </a:spcBef>
              <a:buNone/>
            </a:pPr>
            <a:endParaRPr lang="en-US" sz="1300" dirty="0">
              <a:solidFill>
                <a:srgbClr val="5F357E"/>
              </a:solidFill>
            </a:endParaRPr>
          </a:p>
          <a:p>
            <a:pPr marL="0" indent="0">
              <a:lnSpc>
                <a:spcPct val="100000"/>
              </a:lnSpc>
              <a:spcBef>
                <a:spcPts val="0"/>
              </a:spcBef>
              <a:buNone/>
            </a:pPr>
            <a:r>
              <a:rPr lang="en-US" sz="1300" dirty="0">
                <a:solidFill>
                  <a:srgbClr val="5F357E"/>
                </a:solidFill>
              </a:rPr>
              <a:t>There are differences among fraud, waste, and abuse. One of the primary differences is intent and knowledge. Fraud requires intent to obtain payment and the knowledge the actions are wrong. Waste and abuse may involve obtaining an improper payment or creating an unnecessary cost to the Medicare Program but do not require the same intent and knowledge.</a:t>
            </a:r>
          </a:p>
          <a:p>
            <a:pPr marL="0" indent="0">
              <a:lnSpc>
                <a:spcPct val="100000"/>
              </a:lnSpc>
              <a:spcBef>
                <a:spcPts val="0"/>
              </a:spcBef>
              <a:buNone/>
            </a:pPr>
            <a:r>
              <a:rPr lang="en-US" sz="1300" i="1" dirty="0">
                <a:solidFill>
                  <a:schemeClr val="accent1"/>
                </a:solidFill>
              </a:rPr>
              <a:t>Examples of Medicare abuse include:</a:t>
            </a:r>
          </a:p>
          <a:p>
            <a:pPr marL="342900" indent="-342900">
              <a:lnSpc>
                <a:spcPct val="100000"/>
              </a:lnSpc>
              <a:spcBef>
                <a:spcPts val="0"/>
              </a:spcBef>
              <a:buFont typeface="Wingdings" panose="05000000000000000000" pitchFamily="2" charset="2"/>
              <a:buChar char="§"/>
            </a:pPr>
            <a:r>
              <a:rPr lang="en-US" sz="1300" i="1" dirty="0">
                <a:solidFill>
                  <a:schemeClr val="accent1"/>
                </a:solidFill>
              </a:rPr>
              <a:t>Billing for unnecessary medical services</a:t>
            </a:r>
          </a:p>
          <a:p>
            <a:pPr marL="342900" indent="-342900">
              <a:lnSpc>
                <a:spcPct val="100000"/>
              </a:lnSpc>
              <a:spcBef>
                <a:spcPts val="0"/>
              </a:spcBef>
              <a:buFont typeface="Wingdings" panose="05000000000000000000" pitchFamily="2" charset="2"/>
              <a:buChar char="§"/>
            </a:pPr>
            <a:r>
              <a:rPr lang="en-US" sz="1300" i="1" dirty="0">
                <a:solidFill>
                  <a:schemeClr val="accent1"/>
                </a:solidFill>
              </a:rPr>
              <a:t>Charging excessively for services or supplies</a:t>
            </a:r>
          </a:p>
          <a:p>
            <a:pPr marL="342900" indent="-342900">
              <a:lnSpc>
                <a:spcPct val="100000"/>
              </a:lnSpc>
              <a:spcBef>
                <a:spcPts val="0"/>
              </a:spcBef>
              <a:buFont typeface="Wingdings" panose="05000000000000000000" pitchFamily="2" charset="2"/>
              <a:buChar char="§"/>
            </a:pPr>
            <a:r>
              <a:rPr lang="en-US" sz="1300" i="1" dirty="0">
                <a:solidFill>
                  <a:schemeClr val="accent1"/>
                </a:solidFill>
              </a:rPr>
              <a:t>Misusing codes on a claim, such as upcoding or unbundling codes. Upcoding is when a provider assigns an inaccurate billing code to a medical procedure or treatment to increase reimbursement</a:t>
            </a:r>
          </a:p>
          <a:p>
            <a:pPr marL="0" indent="0">
              <a:lnSpc>
                <a:spcPct val="100000"/>
              </a:lnSpc>
              <a:spcBef>
                <a:spcPts val="0"/>
              </a:spcBef>
              <a:buNone/>
            </a:pPr>
            <a:r>
              <a:rPr lang="en-US" sz="1300" b="1" dirty="0">
                <a:solidFill>
                  <a:srgbClr val="5F357E"/>
                </a:solidFill>
                <a:cs typeface="Times New Roman" panose="02020603050405020304" pitchFamily="18" charset="0"/>
              </a:rPr>
              <a:t>Penalties</a:t>
            </a:r>
            <a:r>
              <a:rPr lang="en-US" sz="1300" b="1" dirty="0">
                <a:solidFill>
                  <a:srgbClr val="5F357E"/>
                </a:solidFill>
              </a:rPr>
              <a:t>:</a:t>
            </a:r>
            <a:r>
              <a:rPr lang="en-US" sz="1300" dirty="0">
                <a:solidFill>
                  <a:srgbClr val="5F357E"/>
                </a:solidFill>
              </a:rPr>
              <a:t> Medicare abuse can also expose providers to criminal and civil liability</a:t>
            </a:r>
          </a:p>
          <a:p>
            <a:pPr marL="0" indent="0">
              <a:lnSpc>
                <a:spcPct val="100000"/>
              </a:lnSpc>
              <a:spcBef>
                <a:spcPts val="0"/>
              </a:spcBef>
              <a:buNone/>
            </a:pPr>
            <a:r>
              <a:rPr lang="en-US" sz="1300" dirty="0">
                <a:effectLst/>
                <a:ea typeface="Arial" panose="020B0604020202020204" pitchFamily="34" charset="0"/>
              </a:rPr>
              <a:t>For the definitions of fraud, waste, and abuse, refer to Section 20, </a:t>
            </a:r>
            <a:r>
              <a:rPr lang="en-US" sz="1300" u="sng" dirty="0">
                <a:solidFill>
                  <a:srgbClr val="0000FF"/>
                </a:solidFill>
                <a:effectLst/>
                <a:ea typeface="Arial" panose="020B0604020202020204" pitchFamily="34" charset="0"/>
                <a:hlinkClick r:id="rId2"/>
              </a:rPr>
              <a:t>Chapter 21 of the Medicare</a:t>
            </a:r>
            <a:r>
              <a:rPr lang="en-US" sz="1300" dirty="0">
                <a:solidFill>
                  <a:srgbClr val="0000FF"/>
                </a:solidFill>
                <a:effectLst/>
                <a:ea typeface="Arial" panose="020B0604020202020204" pitchFamily="34" charset="0"/>
              </a:rPr>
              <a:t> </a:t>
            </a:r>
            <a:r>
              <a:rPr lang="en-US" sz="1300" u="sng" dirty="0">
                <a:solidFill>
                  <a:srgbClr val="0000FF"/>
                </a:solidFill>
                <a:effectLst/>
                <a:ea typeface="Arial" panose="020B0604020202020204" pitchFamily="34" charset="0"/>
                <a:hlinkClick r:id="rId2"/>
              </a:rPr>
              <a:t>Managed Care Manual</a:t>
            </a:r>
            <a:r>
              <a:rPr lang="en-US" sz="1300" u="none" strike="noStrike" dirty="0">
                <a:solidFill>
                  <a:srgbClr val="0000FF"/>
                </a:solidFill>
                <a:effectLst/>
                <a:ea typeface="Arial" panose="020B0604020202020204" pitchFamily="34" charset="0"/>
                <a:hlinkClick r:id="rId2"/>
              </a:rPr>
              <a:t> </a:t>
            </a:r>
            <a:r>
              <a:rPr lang="en-US" sz="1300" dirty="0">
                <a:effectLst/>
                <a:ea typeface="Arial" panose="020B0604020202020204" pitchFamily="34" charset="0"/>
              </a:rPr>
              <a:t>and </a:t>
            </a:r>
            <a:r>
              <a:rPr lang="en-US" sz="1300" u="sng" dirty="0">
                <a:solidFill>
                  <a:srgbClr val="0000FF"/>
                </a:solidFill>
                <a:effectLst/>
                <a:ea typeface="Arial" panose="020B0604020202020204" pitchFamily="34" charset="0"/>
                <a:hlinkClick r:id="rId3"/>
              </a:rPr>
              <a:t>Chapter 9 of the</a:t>
            </a:r>
            <a:r>
              <a:rPr lang="en-US" sz="1300" dirty="0">
                <a:solidFill>
                  <a:srgbClr val="0000FF"/>
                </a:solidFill>
                <a:effectLst/>
                <a:ea typeface="Arial" panose="020B0604020202020204" pitchFamily="34" charset="0"/>
              </a:rPr>
              <a:t> </a:t>
            </a:r>
            <a:r>
              <a:rPr lang="en-US" sz="1300" u="sng" dirty="0">
                <a:solidFill>
                  <a:srgbClr val="0000FF"/>
                </a:solidFill>
                <a:effectLst/>
                <a:ea typeface="Arial" panose="020B0604020202020204" pitchFamily="34" charset="0"/>
                <a:hlinkClick r:id="rId3"/>
              </a:rPr>
              <a:t>Prescription Drug Benefit Manual</a:t>
            </a:r>
            <a:r>
              <a:rPr lang="en-US" sz="1300" u="none" strike="noStrike" dirty="0">
                <a:solidFill>
                  <a:srgbClr val="0000FF"/>
                </a:solidFill>
                <a:effectLst/>
                <a:ea typeface="Arial" panose="020B0604020202020204" pitchFamily="34" charset="0"/>
                <a:hlinkClick r:id="rId3"/>
              </a:rPr>
              <a:t> </a:t>
            </a:r>
            <a:r>
              <a:rPr lang="en-US" sz="1300" dirty="0">
                <a:effectLst/>
                <a:ea typeface="Arial" panose="020B0604020202020204" pitchFamily="34" charset="0"/>
              </a:rPr>
              <a:t>on the Centers for Medicare &amp; Medicaid Services (CMS) website.</a:t>
            </a:r>
          </a:p>
        </p:txBody>
      </p:sp>
    </p:spTree>
    <p:extLst>
      <p:ext uri="{BB962C8B-B14F-4D97-AF65-F5344CB8AC3E}">
        <p14:creationId xmlns:p14="http://schemas.microsoft.com/office/powerpoint/2010/main" val="39157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Examples of FWA</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a:noAutofit/>
          </a:bodyPr>
          <a:lstStyle/>
          <a:p>
            <a:pPr marL="0" indent="0">
              <a:lnSpc>
                <a:spcPct val="100000"/>
              </a:lnSpc>
              <a:spcBef>
                <a:spcPts val="0"/>
              </a:spcBef>
              <a:buNone/>
            </a:pPr>
            <a:r>
              <a:rPr lang="en-US" sz="1800" dirty="0">
                <a:solidFill>
                  <a:srgbClr val="5F357E"/>
                </a:solidFill>
              </a:rPr>
              <a:t>Examples of actions that may constitute Medicare fraud include:</a:t>
            </a:r>
          </a:p>
          <a:p>
            <a:pPr marL="285750" indent="-285750">
              <a:lnSpc>
                <a:spcPct val="100000"/>
              </a:lnSpc>
              <a:spcBef>
                <a:spcPts val="0"/>
              </a:spcBef>
              <a:buFont typeface="Arial" panose="020B0604020202020204" pitchFamily="34" charset="0"/>
              <a:buChar char="•"/>
            </a:pPr>
            <a:r>
              <a:rPr lang="en-US" sz="1800" dirty="0">
                <a:solidFill>
                  <a:srgbClr val="5F357E"/>
                </a:solidFill>
              </a:rPr>
              <a:t>Knowingly billing for services not furnished or supplies not provided, including billing Medicare for appointments the patient failed to keep</a:t>
            </a:r>
          </a:p>
          <a:p>
            <a:pPr marL="285750" indent="-285750">
              <a:lnSpc>
                <a:spcPct val="100000"/>
              </a:lnSpc>
              <a:spcBef>
                <a:spcPts val="0"/>
              </a:spcBef>
              <a:buFont typeface="Arial" panose="020B0604020202020204" pitchFamily="34" charset="0"/>
              <a:buChar char="•"/>
            </a:pPr>
            <a:r>
              <a:rPr lang="en-US" sz="1800" dirty="0">
                <a:solidFill>
                  <a:srgbClr val="5F357E"/>
                </a:solidFill>
              </a:rPr>
              <a:t>Billing for nonexistent prescriptions</a:t>
            </a:r>
          </a:p>
          <a:p>
            <a:pPr marL="285750" indent="-285750">
              <a:lnSpc>
                <a:spcPct val="100000"/>
              </a:lnSpc>
              <a:spcBef>
                <a:spcPts val="0"/>
              </a:spcBef>
              <a:buFont typeface="Arial" panose="020B0604020202020204" pitchFamily="34" charset="0"/>
              <a:buChar char="•"/>
            </a:pPr>
            <a:r>
              <a:rPr lang="en-US" sz="1800" dirty="0">
                <a:solidFill>
                  <a:srgbClr val="5F357E"/>
                </a:solidFill>
              </a:rPr>
              <a:t>Knowingly altering claim forms, medical records, or receipts to receive a higher payment Examples of actions that may constitute Medicare waste include:</a:t>
            </a:r>
          </a:p>
          <a:p>
            <a:pPr marL="285750" indent="-285750">
              <a:lnSpc>
                <a:spcPct val="100000"/>
              </a:lnSpc>
              <a:spcBef>
                <a:spcPts val="0"/>
              </a:spcBef>
              <a:buFont typeface="Arial" panose="020B0604020202020204" pitchFamily="34" charset="0"/>
              <a:buChar char="•"/>
            </a:pPr>
            <a:r>
              <a:rPr lang="en-US" sz="1800" dirty="0">
                <a:solidFill>
                  <a:srgbClr val="5F357E"/>
                </a:solidFill>
              </a:rPr>
              <a:t>Conducting excessive office visits or writing excessive prescriptions</a:t>
            </a:r>
          </a:p>
          <a:p>
            <a:pPr marL="285750" indent="-285750">
              <a:lnSpc>
                <a:spcPct val="100000"/>
              </a:lnSpc>
              <a:spcBef>
                <a:spcPts val="0"/>
              </a:spcBef>
              <a:buFont typeface="Arial" panose="020B0604020202020204" pitchFamily="34" charset="0"/>
              <a:buChar char="•"/>
            </a:pPr>
            <a:r>
              <a:rPr lang="en-US" sz="1800" dirty="0">
                <a:solidFill>
                  <a:srgbClr val="5F357E"/>
                </a:solidFill>
              </a:rPr>
              <a:t>Prescribing more medications than necessary for treating a specific condition</a:t>
            </a:r>
          </a:p>
          <a:p>
            <a:pPr marL="285750" indent="-285750">
              <a:lnSpc>
                <a:spcPct val="100000"/>
              </a:lnSpc>
              <a:spcBef>
                <a:spcPts val="0"/>
              </a:spcBef>
              <a:buFont typeface="Arial" panose="020B0604020202020204" pitchFamily="34" charset="0"/>
              <a:buChar char="•"/>
            </a:pPr>
            <a:r>
              <a:rPr lang="en-US" sz="1800" dirty="0">
                <a:solidFill>
                  <a:srgbClr val="5F357E"/>
                </a:solidFill>
              </a:rPr>
              <a:t>Ordering excessive laboratory tests</a:t>
            </a:r>
          </a:p>
          <a:p>
            <a:pPr marL="285750" indent="-285750">
              <a:lnSpc>
                <a:spcPct val="100000"/>
              </a:lnSpc>
              <a:spcBef>
                <a:spcPts val="0"/>
              </a:spcBef>
              <a:buFont typeface="Arial" panose="020B0604020202020204" pitchFamily="34" charset="0"/>
              <a:buChar char="•"/>
            </a:pPr>
            <a:r>
              <a:rPr lang="en-US" sz="1800" dirty="0">
                <a:solidFill>
                  <a:srgbClr val="5F357E"/>
                </a:solidFill>
              </a:rPr>
              <a:t>Examples of actions that may constitute Medicare abuse include:</a:t>
            </a:r>
          </a:p>
          <a:p>
            <a:pPr marL="285750" indent="-285750">
              <a:lnSpc>
                <a:spcPct val="100000"/>
              </a:lnSpc>
              <a:spcBef>
                <a:spcPts val="0"/>
              </a:spcBef>
              <a:buFont typeface="Arial" panose="020B0604020202020204" pitchFamily="34" charset="0"/>
              <a:buChar char="•"/>
            </a:pPr>
            <a:r>
              <a:rPr lang="en-US" sz="1800" dirty="0">
                <a:solidFill>
                  <a:srgbClr val="5F357E"/>
                </a:solidFill>
              </a:rPr>
              <a:t>Unknowingly billing for unnecessary medical services</a:t>
            </a:r>
          </a:p>
          <a:p>
            <a:pPr marL="285750" indent="-285750">
              <a:lnSpc>
                <a:spcPct val="100000"/>
              </a:lnSpc>
              <a:spcBef>
                <a:spcPts val="0"/>
              </a:spcBef>
              <a:buFont typeface="Arial" panose="020B0604020202020204" pitchFamily="34" charset="0"/>
              <a:buChar char="•"/>
            </a:pPr>
            <a:r>
              <a:rPr lang="en-US" sz="1800" dirty="0">
                <a:solidFill>
                  <a:srgbClr val="5F357E"/>
                </a:solidFill>
              </a:rPr>
              <a:t>Unknowingly billing for brand name drugs when generics are dispensed</a:t>
            </a:r>
          </a:p>
          <a:p>
            <a:pPr marL="285750" indent="-285750">
              <a:lnSpc>
                <a:spcPct val="100000"/>
              </a:lnSpc>
              <a:spcBef>
                <a:spcPts val="0"/>
              </a:spcBef>
              <a:buFont typeface="Arial" panose="020B0604020202020204" pitchFamily="34" charset="0"/>
              <a:buChar char="•"/>
            </a:pPr>
            <a:r>
              <a:rPr lang="en-US" sz="1800" dirty="0">
                <a:solidFill>
                  <a:srgbClr val="5F357E"/>
                </a:solidFill>
              </a:rPr>
              <a:t>Unknowingly excessively charging for services or supplies</a:t>
            </a:r>
          </a:p>
          <a:p>
            <a:pPr marL="285750" indent="-285750">
              <a:lnSpc>
                <a:spcPct val="100000"/>
              </a:lnSpc>
              <a:spcBef>
                <a:spcPts val="0"/>
              </a:spcBef>
              <a:buFont typeface="Arial" panose="020B0604020202020204" pitchFamily="34" charset="0"/>
              <a:buChar char="•"/>
            </a:pPr>
            <a:r>
              <a:rPr lang="en-US" sz="1800" dirty="0">
                <a:solidFill>
                  <a:srgbClr val="5F357E"/>
                </a:solidFill>
              </a:rPr>
              <a:t>Unknowingly misusing codes on a claim, such as upcoding or unbundling codes</a:t>
            </a:r>
          </a:p>
          <a:p>
            <a:pPr marL="0" indent="0">
              <a:lnSpc>
                <a:spcPct val="100000"/>
              </a:lnSpc>
              <a:spcBef>
                <a:spcPts val="0"/>
              </a:spcBef>
              <a:buNone/>
            </a:pPr>
            <a:endParaRPr lang="en-US" sz="1800" b="1" dirty="0">
              <a:solidFill>
                <a:srgbClr val="5F357E"/>
              </a:solidFill>
            </a:endParaRPr>
          </a:p>
          <a:p>
            <a:pPr marL="0" indent="0">
              <a:lnSpc>
                <a:spcPct val="100000"/>
              </a:lnSpc>
              <a:spcBef>
                <a:spcPts val="0"/>
              </a:spcBef>
              <a:buNone/>
            </a:pPr>
            <a:r>
              <a:rPr lang="en-US" sz="1800" b="1" dirty="0">
                <a:solidFill>
                  <a:srgbClr val="5F357E"/>
                </a:solidFill>
              </a:rPr>
              <a:t>Penalties: </a:t>
            </a:r>
            <a:r>
              <a:rPr lang="en-US" sz="1800" dirty="0">
                <a:solidFill>
                  <a:srgbClr val="5F357E"/>
                </a:solidFill>
              </a:rPr>
              <a:t>Defrauding the Federal Government and its programs is illegal. Committing Medicare fraud exposes individuals or entities to potential criminal, civil, and administrative liability, and may lead to imprisonment, fines, and penalties. </a:t>
            </a:r>
          </a:p>
        </p:txBody>
      </p:sp>
    </p:spTree>
    <p:extLst>
      <p:ext uri="{BB962C8B-B14F-4D97-AF65-F5344CB8AC3E}">
        <p14:creationId xmlns:p14="http://schemas.microsoft.com/office/powerpoint/2010/main" val="420314573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Understanding FWA</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652718" y="850974"/>
            <a:ext cx="11610361" cy="5280592"/>
          </a:xfrm>
        </p:spPr>
        <p:txBody>
          <a:bodyPr>
            <a:noAutofit/>
          </a:bodyPr>
          <a:lstStyle/>
          <a:p>
            <a:pPr marL="0" indent="0">
              <a:lnSpc>
                <a:spcPct val="100000"/>
              </a:lnSpc>
              <a:spcBef>
                <a:spcPts val="0"/>
              </a:spcBef>
              <a:buNone/>
            </a:pPr>
            <a:r>
              <a:rPr lang="en-US" sz="2500" dirty="0">
                <a:solidFill>
                  <a:srgbClr val="5F357E"/>
                </a:solidFill>
              </a:rPr>
              <a:t>To detect FWA, you need to know the law.</a:t>
            </a:r>
          </a:p>
          <a:p>
            <a:pPr marL="0" indent="0">
              <a:lnSpc>
                <a:spcPct val="100000"/>
              </a:lnSpc>
              <a:spcBef>
                <a:spcPts val="0"/>
              </a:spcBef>
              <a:buNone/>
            </a:pPr>
            <a:r>
              <a:rPr lang="en-US" sz="2500" dirty="0">
                <a:solidFill>
                  <a:srgbClr val="5F357E"/>
                </a:solidFill>
              </a:rPr>
              <a:t>The following pages provide high-level information about the following laws:</a:t>
            </a:r>
          </a:p>
          <a:p>
            <a:pPr marL="0" indent="0">
              <a:lnSpc>
                <a:spcPct val="100000"/>
              </a:lnSpc>
              <a:spcBef>
                <a:spcPts val="0"/>
              </a:spcBef>
              <a:buNone/>
            </a:pPr>
            <a:r>
              <a:rPr lang="en-US" sz="2500" dirty="0">
                <a:solidFill>
                  <a:srgbClr val="5F357E"/>
                </a:solidFill>
              </a:rPr>
              <a:t>•	Civil False Claims Act, Health Care Fraud Statute, and Criminal Fraud</a:t>
            </a:r>
          </a:p>
          <a:p>
            <a:pPr marL="0" indent="0">
              <a:lnSpc>
                <a:spcPct val="100000"/>
              </a:lnSpc>
              <a:spcBef>
                <a:spcPts val="0"/>
              </a:spcBef>
              <a:buNone/>
            </a:pPr>
            <a:r>
              <a:rPr lang="en-US" sz="2500" dirty="0">
                <a:solidFill>
                  <a:srgbClr val="5F357E"/>
                </a:solidFill>
              </a:rPr>
              <a:t>•	Anti-Kickback Statute</a:t>
            </a:r>
          </a:p>
          <a:p>
            <a:pPr marL="0" indent="0">
              <a:lnSpc>
                <a:spcPct val="100000"/>
              </a:lnSpc>
              <a:spcBef>
                <a:spcPts val="0"/>
              </a:spcBef>
              <a:buNone/>
            </a:pPr>
            <a:r>
              <a:rPr lang="en-US" sz="2500" dirty="0">
                <a:solidFill>
                  <a:srgbClr val="5F357E"/>
                </a:solidFill>
              </a:rPr>
              <a:t>•	Stark Statute (Physician Self-Referral Law)</a:t>
            </a:r>
          </a:p>
          <a:p>
            <a:pPr marL="0" indent="0">
              <a:lnSpc>
                <a:spcPct val="100000"/>
              </a:lnSpc>
              <a:spcBef>
                <a:spcPts val="0"/>
              </a:spcBef>
              <a:buNone/>
            </a:pPr>
            <a:r>
              <a:rPr lang="en-US" sz="2500" dirty="0">
                <a:solidFill>
                  <a:srgbClr val="5F357E"/>
                </a:solidFill>
              </a:rPr>
              <a:t>•	Exclusion from all Federal health care programs</a:t>
            </a:r>
          </a:p>
          <a:p>
            <a:pPr marL="0" indent="0">
              <a:lnSpc>
                <a:spcPct val="100000"/>
              </a:lnSpc>
              <a:spcBef>
                <a:spcPts val="0"/>
              </a:spcBef>
              <a:buNone/>
            </a:pPr>
            <a:r>
              <a:rPr lang="en-US" sz="2500" dirty="0">
                <a:solidFill>
                  <a:srgbClr val="5F357E"/>
                </a:solidFill>
              </a:rPr>
              <a:t>•	Health Insurance Portability and Accountability Act (HIPAA)</a:t>
            </a:r>
          </a:p>
          <a:p>
            <a:pPr marL="0" indent="0">
              <a:lnSpc>
                <a:spcPct val="100000"/>
              </a:lnSpc>
              <a:spcBef>
                <a:spcPts val="0"/>
              </a:spcBef>
              <a:buNone/>
            </a:pPr>
            <a:endParaRPr lang="en-US" sz="2500" dirty="0">
              <a:solidFill>
                <a:srgbClr val="5F357E"/>
              </a:solidFill>
            </a:endParaRPr>
          </a:p>
          <a:p>
            <a:pPr marL="0" indent="0">
              <a:lnSpc>
                <a:spcPct val="100000"/>
              </a:lnSpc>
              <a:spcBef>
                <a:spcPts val="0"/>
              </a:spcBef>
              <a:buNone/>
            </a:pPr>
            <a:r>
              <a:rPr lang="en-US" sz="2500" b="1" dirty="0">
                <a:solidFill>
                  <a:srgbClr val="5F357E"/>
                </a:solidFill>
              </a:rPr>
              <a:t>Penalties:</a:t>
            </a:r>
            <a:r>
              <a:rPr lang="en-US" sz="2500" dirty="0">
                <a:solidFill>
                  <a:srgbClr val="5F357E"/>
                </a:solidFill>
              </a:rPr>
              <a:t> Violating these laws may result in nonpayment of claims, Civil Monetary Penalties (CMP), exclusion from all Federal health care programs, and criminal and civil liability</a:t>
            </a:r>
          </a:p>
        </p:txBody>
      </p:sp>
    </p:spTree>
    <p:extLst>
      <p:ext uri="{BB962C8B-B14F-4D97-AF65-F5344CB8AC3E}">
        <p14:creationId xmlns:p14="http://schemas.microsoft.com/office/powerpoint/2010/main" val="69328653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Federal Civil False Claims Act (FCA)</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a:noAutofit/>
          </a:bodyPr>
          <a:lstStyle/>
          <a:p>
            <a:pPr marL="0" indent="0">
              <a:lnSpc>
                <a:spcPct val="100000"/>
              </a:lnSpc>
              <a:spcBef>
                <a:spcPts val="0"/>
              </a:spcBef>
              <a:buNone/>
            </a:pPr>
            <a:r>
              <a:rPr lang="en-US" sz="2000" dirty="0">
                <a:solidFill>
                  <a:srgbClr val="5F357E"/>
                </a:solidFill>
              </a:rPr>
              <a:t>The civil FCA, 31 United States Code (U.S.C.) Sections 3729–3733, protects the Federal Government from being overcharged or sold substandard goods or services. The civil FCA imposes civil liability on any person who knowingly submits, or causes the submission of, a false or fraudulent claim to the Federal Government.</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The terms “</a:t>
            </a:r>
            <a:r>
              <a:rPr lang="en-US" sz="2000" b="1" dirty="0">
                <a:solidFill>
                  <a:srgbClr val="5F357E"/>
                </a:solidFill>
              </a:rPr>
              <a:t>knowing</a:t>
            </a:r>
            <a:r>
              <a:rPr lang="en-US" sz="2000" dirty="0">
                <a:solidFill>
                  <a:srgbClr val="5F357E"/>
                </a:solidFill>
              </a:rPr>
              <a:t>” and “</a:t>
            </a:r>
            <a:r>
              <a:rPr lang="en-US" sz="2000" b="1" dirty="0">
                <a:solidFill>
                  <a:srgbClr val="5F357E"/>
                </a:solidFill>
              </a:rPr>
              <a:t>knowingly</a:t>
            </a:r>
            <a:r>
              <a:rPr lang="en-US" sz="2000" dirty="0">
                <a:solidFill>
                  <a:srgbClr val="5F357E"/>
                </a:solidFill>
              </a:rPr>
              <a:t>” mean a person has actual knowledge of the information or acts</a:t>
            </a:r>
          </a:p>
          <a:p>
            <a:pPr marL="0" indent="0">
              <a:lnSpc>
                <a:spcPct val="100000"/>
              </a:lnSpc>
              <a:spcBef>
                <a:spcPts val="0"/>
              </a:spcBef>
              <a:buNone/>
            </a:pPr>
            <a:r>
              <a:rPr lang="en-US" sz="2000" dirty="0">
                <a:solidFill>
                  <a:srgbClr val="5F357E"/>
                </a:solidFill>
              </a:rPr>
              <a:t>in deliberate ignorance or reckless disregard of the truth or falsity of the information related to the</a:t>
            </a:r>
          </a:p>
          <a:p>
            <a:pPr marL="0" indent="0">
              <a:lnSpc>
                <a:spcPct val="100000"/>
              </a:lnSpc>
              <a:spcBef>
                <a:spcPts val="0"/>
              </a:spcBef>
              <a:buNone/>
            </a:pPr>
            <a:r>
              <a:rPr lang="en-US" sz="2000" dirty="0">
                <a:solidFill>
                  <a:srgbClr val="5F357E"/>
                </a:solidFill>
              </a:rPr>
              <a:t>claim. </a:t>
            </a:r>
            <a:r>
              <a:rPr lang="en-US" sz="2000" u="sng" dirty="0">
                <a:solidFill>
                  <a:srgbClr val="5F357E"/>
                </a:solidFill>
              </a:rPr>
              <a:t>No specific intent to defraud is required</a:t>
            </a:r>
            <a:r>
              <a:rPr lang="en-US" sz="2000" dirty="0">
                <a:solidFill>
                  <a:srgbClr val="5F357E"/>
                </a:solidFill>
              </a:rPr>
              <a:t> to violate the civil FCA. </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b="1" i="1" dirty="0">
                <a:solidFill>
                  <a:srgbClr val="5F357E"/>
                </a:solidFill>
              </a:rPr>
              <a:t>Examples: </a:t>
            </a:r>
            <a:r>
              <a:rPr lang="en-US" sz="2000" i="1" dirty="0">
                <a:solidFill>
                  <a:srgbClr val="5F357E"/>
                </a:solidFill>
              </a:rPr>
              <a:t>A physician knowingly submits claims to Medicare for medical services not provided or for a higher level of medical services than actually provided</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b="1" dirty="0">
                <a:solidFill>
                  <a:srgbClr val="5F357E"/>
                </a:solidFill>
              </a:rPr>
              <a:t>Penalties: </a:t>
            </a:r>
            <a:r>
              <a:rPr lang="en-US" sz="2000" dirty="0">
                <a:solidFill>
                  <a:srgbClr val="5F357E"/>
                </a:solidFill>
              </a:rPr>
              <a:t>Civil penalties for violating the civil FCA may include recovery of up to three times the amount of damages sustained by the Government as a result of the false claims, plus penalties up to $22,927 (in 2019) per false claim filed. Additionally, under the criminal FCA, 18 U.S.C. Section 287, individuals or entities may </a:t>
            </a:r>
            <a:r>
              <a:rPr lang="en-US" sz="2000" b="1" dirty="0">
                <a:solidFill>
                  <a:srgbClr val="5F357E"/>
                </a:solidFill>
              </a:rPr>
              <a:t>face criminal penalties </a:t>
            </a:r>
            <a:r>
              <a:rPr lang="en-US" sz="2000" dirty="0">
                <a:solidFill>
                  <a:srgbClr val="5F357E"/>
                </a:solidFill>
              </a:rPr>
              <a:t>for submitting false, fictitious, or fraudulent claims, including fines, imprisonment, or both</a:t>
            </a:r>
          </a:p>
        </p:txBody>
      </p:sp>
    </p:spTree>
    <p:extLst>
      <p:ext uri="{BB962C8B-B14F-4D97-AF65-F5344CB8AC3E}">
        <p14:creationId xmlns:p14="http://schemas.microsoft.com/office/powerpoint/2010/main" val="56722003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a:bodyPr>
          <a:lstStyle/>
          <a:p>
            <a:r>
              <a:rPr lang="en-US" sz="3500" b="1" dirty="0">
                <a:latin typeface="Cambria" panose="02040503050406030204" pitchFamily="18" charset="0"/>
                <a:ea typeface="Cambria" panose="02040503050406030204" pitchFamily="18" charset="0"/>
              </a:rPr>
              <a:t>Who is Imperial - </a:t>
            </a:r>
            <a:r>
              <a:rPr lang="en-US" sz="3500" b="1" dirty="0">
                <a:solidFill>
                  <a:srgbClr val="9F86B2"/>
                </a:solidFill>
                <a:latin typeface="Cambria" panose="02040503050406030204" pitchFamily="18" charset="0"/>
                <a:ea typeface="Cambria" panose="02040503050406030204" pitchFamily="18" charset="0"/>
                <a:cs typeface="+mj-cs"/>
              </a:rPr>
              <a:t>Table of Contents</a:t>
            </a:r>
            <a:endParaRPr lang="en-US" sz="3500" dirty="0"/>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2580677"/>
            <a:ext cx="10844977" cy="3694288"/>
          </a:xfrm>
        </p:spPr>
        <p:txBody>
          <a:bodyPr>
            <a:noAutofit/>
          </a:bodyPr>
          <a:lstStyle/>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Who is Imperial</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Organization Structure</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Service Area</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a typeface="Cambria" panose="02040503050406030204" pitchFamily="18" charset="0"/>
              </a:rPr>
              <a:t>Conflicts of Interest</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a typeface="Cambria" panose="02040503050406030204" pitchFamily="18" charset="0"/>
              </a:rPr>
              <a:t>Human Resources Vs Compliance Role</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a typeface="Cambria" panose="02040503050406030204" pitchFamily="18" charset="0"/>
              </a:rPr>
              <a:t>Dual Roles</a:t>
            </a:r>
          </a:p>
          <a:p>
            <a:pPr>
              <a:lnSpc>
                <a:spcPct val="100000"/>
              </a:lnSpc>
              <a:spcAft>
                <a:spcPts val="600"/>
              </a:spcAft>
            </a:pPr>
            <a:endParaRPr lang="en-US" sz="1600" dirty="0"/>
          </a:p>
        </p:txBody>
      </p:sp>
    </p:spTree>
    <p:extLst>
      <p:ext uri="{BB962C8B-B14F-4D97-AF65-F5344CB8AC3E}">
        <p14:creationId xmlns:p14="http://schemas.microsoft.com/office/powerpoint/2010/main" val="283569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Anti-Kickback Statute (AKS)</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vert="horz" lIns="91440" tIns="45720" rIns="91440" bIns="45720" rtlCol="0">
            <a:noAutofit/>
          </a:bodyPr>
          <a:lstStyle/>
          <a:p>
            <a:pPr marL="0" indent="0">
              <a:lnSpc>
                <a:spcPct val="100000"/>
              </a:lnSpc>
              <a:spcBef>
                <a:spcPts val="0"/>
              </a:spcBef>
              <a:buNone/>
            </a:pPr>
            <a:r>
              <a:rPr lang="en-US" sz="2000" dirty="0">
                <a:solidFill>
                  <a:srgbClr val="5F357E"/>
                </a:solidFill>
              </a:rPr>
              <a:t>The AKS, 42 U.S.C. Section 1320a-7b(b), makes it a crime to knowingly and willfully offer, pay, solicit, or receive any remuneration directly or indirectly to induce or reward patient referrals or the generation of business involving any item or service reimbursable by a Federal health care program. When a provider offers, pays, solicits, or receives unlawful remuneration, the provider violates the AKS</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Remuneration includes anything of value, such as  cash, free rent, expensive hotel stays and meals, and excessive compensation for medical directorships or consultancies</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Example: A provider receives cash or below-fair-market-value rent for medical office space in exchange for referrals</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Penalties: Criminal penalties and administrative sanctions for violating the AKS may include fines,</a:t>
            </a:r>
          </a:p>
          <a:p>
            <a:pPr marL="0" indent="0">
              <a:lnSpc>
                <a:spcPct val="100000"/>
              </a:lnSpc>
              <a:spcBef>
                <a:spcPts val="0"/>
              </a:spcBef>
              <a:buNone/>
            </a:pPr>
            <a:r>
              <a:rPr lang="en-US" sz="2000" dirty="0">
                <a:solidFill>
                  <a:srgbClr val="5F357E"/>
                </a:solidFill>
              </a:rPr>
              <a:t>imprisonment, and exclusion from participation in the Federal health care program. Under the CMPL,</a:t>
            </a:r>
          </a:p>
          <a:p>
            <a:pPr marL="0" indent="0">
              <a:lnSpc>
                <a:spcPct val="100000"/>
              </a:lnSpc>
              <a:spcBef>
                <a:spcPts val="0"/>
              </a:spcBef>
              <a:buNone/>
            </a:pPr>
            <a:r>
              <a:rPr lang="en-US" sz="2000" dirty="0">
                <a:solidFill>
                  <a:srgbClr val="5F357E"/>
                </a:solidFill>
              </a:rPr>
              <a:t>penalties for violating the AKS may include three times the amount of the kickback, plus up to</a:t>
            </a:r>
          </a:p>
          <a:p>
            <a:pPr marL="0" indent="0">
              <a:lnSpc>
                <a:spcPct val="100000"/>
              </a:lnSpc>
              <a:spcBef>
                <a:spcPts val="0"/>
              </a:spcBef>
              <a:buNone/>
            </a:pPr>
            <a:r>
              <a:rPr lang="en-US" sz="2000" dirty="0">
                <a:solidFill>
                  <a:srgbClr val="5F357E"/>
                </a:solidFill>
              </a:rPr>
              <a:t>$100,000 (in 2018) per kickback</a:t>
            </a:r>
          </a:p>
        </p:txBody>
      </p:sp>
    </p:spTree>
    <p:extLst>
      <p:ext uri="{BB962C8B-B14F-4D97-AF65-F5344CB8AC3E}">
        <p14:creationId xmlns:p14="http://schemas.microsoft.com/office/powerpoint/2010/main" val="219178115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976E-0140-4565-965C-21156157C249}"/>
              </a:ext>
            </a:extLst>
          </p:cNvPr>
          <p:cNvSpPr>
            <a:spLocks noGrp="1"/>
          </p:cNvSpPr>
          <p:nvPr>
            <p:ph type="title"/>
          </p:nvPr>
        </p:nvSpPr>
        <p:spPr>
          <a:xfrm>
            <a:off x="593995" y="206262"/>
            <a:ext cx="10515600" cy="666194"/>
          </a:xfrm>
        </p:spPr>
        <p:txBody>
          <a:bodyPr>
            <a:normAutofit/>
          </a:bodyPr>
          <a:lstStyle/>
          <a:p>
            <a:r>
              <a:rPr lang="en-US" sz="3300" b="1" dirty="0">
                <a:latin typeface="Cambria" panose="02040503050406030204" pitchFamily="18" charset="0"/>
                <a:ea typeface="Cambria" panose="02040503050406030204" pitchFamily="18" charset="0"/>
              </a:rPr>
              <a:t>Whistleblower</a:t>
            </a:r>
          </a:p>
        </p:txBody>
      </p:sp>
      <p:sp>
        <p:nvSpPr>
          <p:cNvPr id="3" name="Text Placeholder 2">
            <a:extLst>
              <a:ext uri="{FF2B5EF4-FFF2-40B4-BE49-F238E27FC236}">
                <a16:creationId xmlns:a16="http://schemas.microsoft.com/office/drawing/2014/main" id="{68DDB8DC-4728-4AD3-B326-1E47E4764099}"/>
              </a:ext>
            </a:extLst>
          </p:cNvPr>
          <p:cNvSpPr>
            <a:spLocks noGrp="1"/>
          </p:cNvSpPr>
          <p:nvPr>
            <p:ph type="body" idx="1"/>
          </p:nvPr>
        </p:nvSpPr>
        <p:spPr>
          <a:xfrm>
            <a:off x="652718" y="1331743"/>
            <a:ext cx="10515600" cy="2932025"/>
          </a:xfrm>
        </p:spPr>
        <p:txBody>
          <a:bodyPr vert="horz" lIns="91440" tIns="45720" rIns="91440" bIns="45720" rtlCol="0">
            <a:noAutofit/>
          </a:bodyPr>
          <a:lstStyle/>
          <a:p>
            <a:pPr marL="0" indent="0">
              <a:lnSpc>
                <a:spcPct val="100000"/>
              </a:lnSpc>
              <a:spcBef>
                <a:spcPts val="0"/>
              </a:spcBef>
              <a:buNone/>
            </a:pPr>
            <a:r>
              <a:rPr lang="en-US" sz="2000" dirty="0">
                <a:solidFill>
                  <a:srgbClr val="5F357E"/>
                </a:solidFill>
              </a:rPr>
              <a:t>A whistleblower is a person who exposes information or activity that is deemed illegal, dishonest, or violates professional or clinical standards. </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Protected: Persons who report false claims or bring legal actions to recover money paid on false claims are protected from retaliation.</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Rewarded: Persons who bring a successful whistleblower lawsuit receive at least 15 percent, but not more than 30 percent, of the money collected.</a:t>
            </a:r>
          </a:p>
          <a:p>
            <a:pPr marL="0" indent="0">
              <a:lnSpc>
                <a:spcPct val="100000"/>
              </a:lnSpc>
              <a:spcBef>
                <a:spcPts val="0"/>
              </a:spcBef>
              <a:buNone/>
            </a:pPr>
            <a:endParaRPr lang="en-US" sz="2000" dirty="0">
              <a:solidFill>
                <a:srgbClr val="5F357E"/>
              </a:solidFill>
            </a:endParaRPr>
          </a:p>
        </p:txBody>
      </p:sp>
    </p:spTree>
    <p:extLst>
      <p:ext uri="{BB962C8B-B14F-4D97-AF65-F5344CB8AC3E}">
        <p14:creationId xmlns:p14="http://schemas.microsoft.com/office/powerpoint/2010/main" val="376385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Physician Self-Referral Law (Stark Law)</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652718" y="788704"/>
            <a:ext cx="11610361" cy="4798364"/>
          </a:xfrm>
        </p:spPr>
        <p:txBody>
          <a:bodyPr vert="horz" lIns="91440" tIns="45720" rIns="91440" bIns="45720" rtlCol="0">
            <a:noAutofit/>
          </a:bodyPr>
          <a:lstStyle/>
          <a:p>
            <a:pPr marL="0" indent="0">
              <a:lnSpc>
                <a:spcPct val="100000"/>
              </a:lnSpc>
              <a:spcBef>
                <a:spcPts val="0"/>
              </a:spcBef>
              <a:buNone/>
            </a:pPr>
            <a:r>
              <a:rPr lang="en-US" sz="2000" dirty="0">
                <a:solidFill>
                  <a:srgbClr val="5F357E"/>
                </a:solidFill>
              </a:rPr>
              <a:t>UM - The Physician Self-Referral Law, 42 U.S.C. Section 1395nn, often called the Stark Law, prohibits</a:t>
            </a:r>
          </a:p>
          <a:p>
            <a:pPr marL="0" indent="0">
              <a:lnSpc>
                <a:spcPct val="100000"/>
              </a:lnSpc>
              <a:spcBef>
                <a:spcPts val="0"/>
              </a:spcBef>
              <a:buNone/>
            </a:pPr>
            <a:r>
              <a:rPr lang="en-US" sz="2000" dirty="0">
                <a:solidFill>
                  <a:srgbClr val="5F357E"/>
                </a:solidFill>
              </a:rPr>
              <a:t>a physician from referring patients to receive “designated health services” payable by Medicare or</a:t>
            </a:r>
          </a:p>
          <a:p>
            <a:pPr marL="0" indent="0">
              <a:lnSpc>
                <a:spcPct val="100000"/>
              </a:lnSpc>
              <a:spcBef>
                <a:spcPts val="0"/>
              </a:spcBef>
              <a:buNone/>
            </a:pPr>
            <a:r>
              <a:rPr lang="en-US" sz="2000" dirty="0">
                <a:solidFill>
                  <a:srgbClr val="5F357E"/>
                </a:solidFill>
              </a:rPr>
              <a:t>Medicaid to an entity with which the physician or a member of the physician’s immediate family has a</a:t>
            </a:r>
          </a:p>
          <a:p>
            <a:pPr marL="0" indent="0">
              <a:lnSpc>
                <a:spcPct val="100000"/>
              </a:lnSpc>
              <a:spcBef>
                <a:spcPts val="0"/>
              </a:spcBef>
              <a:buNone/>
            </a:pPr>
            <a:r>
              <a:rPr lang="en-US" sz="2000" dirty="0">
                <a:solidFill>
                  <a:srgbClr val="5F357E"/>
                </a:solidFill>
              </a:rPr>
              <a:t>financial relationship, unless an exception applies</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Example: A physician refers a beneficiary for a designated health service to a clinic where the physician has an investment interest</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Penalties: Penalties for physicians who violate the Stark Law may include fines, CMPs up to $24,478</a:t>
            </a:r>
          </a:p>
          <a:p>
            <a:pPr marL="0" indent="0">
              <a:lnSpc>
                <a:spcPct val="100000"/>
              </a:lnSpc>
              <a:spcBef>
                <a:spcPts val="0"/>
              </a:spcBef>
              <a:buNone/>
            </a:pPr>
            <a:r>
              <a:rPr lang="en-US" sz="2000" dirty="0">
                <a:solidFill>
                  <a:srgbClr val="5F357E"/>
                </a:solidFill>
              </a:rPr>
              <a:t>(in 2018) for each service, repayment of claims, and potential exclusion from participation in the Federal health care programs</a:t>
            </a:r>
          </a:p>
        </p:txBody>
      </p:sp>
    </p:spTree>
    <p:extLst>
      <p:ext uri="{BB962C8B-B14F-4D97-AF65-F5344CB8AC3E}">
        <p14:creationId xmlns:p14="http://schemas.microsoft.com/office/powerpoint/2010/main" val="119007639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EB51-CDF1-4A49-8D8A-BEF624E32502}"/>
              </a:ext>
            </a:extLst>
          </p:cNvPr>
          <p:cNvSpPr>
            <a:spLocks noGrp="1"/>
          </p:cNvSpPr>
          <p:nvPr>
            <p:ph type="title"/>
          </p:nvPr>
        </p:nvSpPr>
        <p:spPr>
          <a:xfrm>
            <a:off x="652718" y="223040"/>
            <a:ext cx="10515600" cy="657805"/>
          </a:xfrm>
        </p:spPr>
        <p:txBody>
          <a:bodyPr>
            <a:normAutofit/>
          </a:bodyPr>
          <a:lstStyle/>
          <a:p>
            <a:r>
              <a:rPr lang="en-US" sz="3300" b="1" dirty="0">
                <a:latin typeface="Cambria" panose="02040503050406030204" pitchFamily="18" charset="0"/>
                <a:ea typeface="Cambria" panose="02040503050406030204" pitchFamily="18" charset="0"/>
              </a:rPr>
              <a:t>Criminal</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300" b="1" dirty="0">
                <a:latin typeface="Cambria" panose="02040503050406030204" pitchFamily="18" charset="0"/>
                <a:ea typeface="Cambria" panose="02040503050406030204" pitchFamily="18" charset="0"/>
              </a:rPr>
              <a:t>Health</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300" b="1" dirty="0">
                <a:latin typeface="Cambria" panose="02040503050406030204" pitchFamily="18" charset="0"/>
                <a:ea typeface="Cambria" panose="02040503050406030204" pitchFamily="18" charset="0"/>
              </a:rPr>
              <a:t>Care Fraud</a:t>
            </a:r>
          </a:p>
        </p:txBody>
      </p:sp>
      <p:sp>
        <p:nvSpPr>
          <p:cNvPr id="3" name="Text Placeholder 2">
            <a:extLst>
              <a:ext uri="{FF2B5EF4-FFF2-40B4-BE49-F238E27FC236}">
                <a16:creationId xmlns:a16="http://schemas.microsoft.com/office/drawing/2014/main" id="{6BB05CE2-8448-4FC9-A517-68DD7076B32B}"/>
              </a:ext>
            </a:extLst>
          </p:cNvPr>
          <p:cNvSpPr>
            <a:spLocks noGrp="1"/>
          </p:cNvSpPr>
          <p:nvPr>
            <p:ph type="body" idx="1"/>
          </p:nvPr>
        </p:nvSpPr>
        <p:spPr>
          <a:xfrm>
            <a:off x="736607" y="1012961"/>
            <a:ext cx="10515600" cy="2932025"/>
          </a:xfrm>
        </p:spPr>
        <p:txBody>
          <a:bodyPr vert="horz" lIns="91440" tIns="45720" rIns="91440" bIns="45720" rtlCol="0">
            <a:noAutofit/>
          </a:bodyPr>
          <a:lstStyle/>
          <a:p>
            <a:pPr marL="0" indent="0">
              <a:lnSpc>
                <a:spcPct val="100000"/>
              </a:lnSpc>
              <a:spcBef>
                <a:spcPts val="0"/>
              </a:spcBef>
              <a:buNone/>
            </a:pPr>
            <a:r>
              <a:rPr lang="en-US" sz="2000" dirty="0">
                <a:solidFill>
                  <a:srgbClr val="5F357E"/>
                </a:solidFill>
              </a:rPr>
              <a:t>Persons who knowingly make a false claim may be subject to:</a:t>
            </a:r>
          </a:p>
          <a:p>
            <a:pPr marL="342900" indent="-342900">
              <a:lnSpc>
                <a:spcPct val="100000"/>
              </a:lnSpc>
              <a:spcBef>
                <a:spcPts val="0"/>
              </a:spcBef>
              <a:buFont typeface="Arial" panose="020B0604020202020204" pitchFamily="34" charset="0"/>
              <a:buChar char="•"/>
            </a:pPr>
            <a:r>
              <a:rPr lang="en-US" sz="2000" dirty="0">
                <a:solidFill>
                  <a:srgbClr val="5F357E"/>
                </a:solidFill>
              </a:rPr>
              <a:t>Criminal fines up to $250,000</a:t>
            </a:r>
          </a:p>
          <a:p>
            <a:pPr marL="342900" indent="-342900">
              <a:lnSpc>
                <a:spcPct val="100000"/>
              </a:lnSpc>
              <a:spcBef>
                <a:spcPts val="0"/>
              </a:spcBef>
              <a:buFont typeface="Arial" panose="020B0604020202020204" pitchFamily="34" charset="0"/>
              <a:buChar char="•"/>
            </a:pPr>
            <a:r>
              <a:rPr lang="en-US" sz="2000" dirty="0">
                <a:solidFill>
                  <a:srgbClr val="5F357E"/>
                </a:solidFill>
              </a:rPr>
              <a:t>Imprisonment for up to 20 years</a:t>
            </a:r>
          </a:p>
          <a:p>
            <a:pPr marL="342900" indent="-342900">
              <a:lnSpc>
                <a:spcPct val="100000"/>
              </a:lnSpc>
              <a:spcBef>
                <a:spcPts val="0"/>
              </a:spcBef>
              <a:buFont typeface="Arial" panose="020B0604020202020204" pitchFamily="34" charset="0"/>
              <a:buChar char="•"/>
            </a:pPr>
            <a:r>
              <a:rPr lang="en-US" sz="2000" dirty="0">
                <a:solidFill>
                  <a:srgbClr val="5F357E"/>
                </a:solidFill>
              </a:rPr>
              <a:t>If the violations resulted in death, the individual may be imprisoned for any term of years or for life. </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For more information, refer to </a:t>
            </a:r>
            <a:r>
              <a:rPr lang="en-US" sz="2000" dirty="0">
                <a:solidFill>
                  <a:srgbClr val="5F357E"/>
                </a:solidFill>
                <a:hlinkClick r:id="rId2"/>
              </a:rPr>
              <a:t>18 USC Section 1347</a:t>
            </a:r>
            <a:r>
              <a:rPr lang="en-US" sz="2000" dirty="0">
                <a:solidFill>
                  <a:srgbClr val="5F357E"/>
                </a:solidFill>
              </a:rPr>
              <a:t>.</a:t>
            </a:r>
          </a:p>
          <a:p>
            <a:pPr marL="0" indent="0">
              <a:lnSpc>
                <a:spcPct val="100000"/>
              </a:lnSpc>
              <a:spcBef>
                <a:spcPts val="0"/>
              </a:spcBef>
              <a:buNone/>
            </a:pPr>
            <a:r>
              <a:rPr lang="en-US" sz="2000" dirty="0">
                <a:solidFill>
                  <a:srgbClr val="5F357E"/>
                </a:solidFill>
              </a:rPr>
              <a:t>Penalties: Penalties for violating the Criminal Health Care Fraud Statute may include fines, imprisonment, or both</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endParaRPr lang="en-US" sz="2000" dirty="0">
              <a:solidFill>
                <a:srgbClr val="5F357E"/>
              </a:solidFill>
            </a:endParaRPr>
          </a:p>
        </p:txBody>
      </p:sp>
    </p:spTree>
    <p:extLst>
      <p:ext uri="{BB962C8B-B14F-4D97-AF65-F5344CB8AC3E}">
        <p14:creationId xmlns:p14="http://schemas.microsoft.com/office/powerpoint/2010/main" val="4156595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Exclusion Statute</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a:noAutofit/>
          </a:bodyPr>
          <a:lstStyle/>
          <a:p>
            <a:pPr marL="0" indent="0">
              <a:lnSpc>
                <a:spcPct val="100000"/>
              </a:lnSpc>
              <a:spcBef>
                <a:spcPts val="0"/>
              </a:spcBef>
              <a:buNone/>
            </a:pPr>
            <a:r>
              <a:rPr lang="en-US" sz="2100" dirty="0">
                <a:solidFill>
                  <a:srgbClr val="5F357E"/>
                </a:solidFill>
              </a:rPr>
              <a:t>The Exclusion Statute, 42 U.S.C. Section 1320a-7, requires the OIG to exclude individuals and entities</a:t>
            </a:r>
          </a:p>
          <a:p>
            <a:pPr marL="0" indent="0">
              <a:lnSpc>
                <a:spcPct val="100000"/>
              </a:lnSpc>
              <a:spcBef>
                <a:spcPts val="0"/>
              </a:spcBef>
              <a:buNone/>
            </a:pPr>
            <a:r>
              <a:rPr lang="en-US" sz="2100" dirty="0">
                <a:solidFill>
                  <a:srgbClr val="5F357E"/>
                </a:solidFill>
              </a:rPr>
              <a:t>convicted of any of the following offenses from participation in all Federal health care programs:</a:t>
            </a:r>
          </a:p>
          <a:p>
            <a:pPr marL="0" indent="0">
              <a:lnSpc>
                <a:spcPct val="100000"/>
              </a:lnSpc>
              <a:spcBef>
                <a:spcPts val="0"/>
              </a:spcBef>
              <a:buNone/>
            </a:pPr>
            <a:endParaRPr lang="en-US" sz="2100" dirty="0">
              <a:solidFill>
                <a:srgbClr val="5F357E"/>
              </a:solidFill>
            </a:endParaRPr>
          </a:p>
          <a:p>
            <a:pPr marL="342900" indent="-342900">
              <a:lnSpc>
                <a:spcPct val="100000"/>
              </a:lnSpc>
              <a:spcBef>
                <a:spcPts val="0"/>
              </a:spcBef>
              <a:buFont typeface="Wingdings" panose="05000000000000000000" pitchFamily="2" charset="2"/>
              <a:buChar char="§"/>
            </a:pPr>
            <a:r>
              <a:rPr lang="en-US" sz="2100" dirty="0">
                <a:solidFill>
                  <a:srgbClr val="5F357E"/>
                </a:solidFill>
              </a:rPr>
              <a:t>Medicare or Medicaid fraud, as well as any other offenses related to the delivery of items or services under Medicare or Medicaid</a:t>
            </a:r>
          </a:p>
          <a:p>
            <a:pPr marL="342900" indent="-342900">
              <a:lnSpc>
                <a:spcPct val="100000"/>
              </a:lnSpc>
              <a:spcBef>
                <a:spcPts val="0"/>
              </a:spcBef>
              <a:buFont typeface="Wingdings" panose="05000000000000000000" pitchFamily="2" charset="2"/>
              <a:buChar char="§"/>
            </a:pPr>
            <a:r>
              <a:rPr lang="en-US" sz="2100" dirty="0">
                <a:solidFill>
                  <a:srgbClr val="5F357E"/>
                </a:solidFill>
              </a:rPr>
              <a:t>Patient abuse or neglect</a:t>
            </a:r>
          </a:p>
          <a:p>
            <a:pPr marL="342900" indent="-342900">
              <a:lnSpc>
                <a:spcPct val="100000"/>
              </a:lnSpc>
              <a:spcBef>
                <a:spcPts val="0"/>
              </a:spcBef>
              <a:buFont typeface="Wingdings" panose="05000000000000000000" pitchFamily="2" charset="2"/>
              <a:buChar char="§"/>
            </a:pPr>
            <a:r>
              <a:rPr lang="en-US" sz="2100" dirty="0">
                <a:solidFill>
                  <a:srgbClr val="5F357E"/>
                </a:solidFill>
              </a:rPr>
              <a:t>Felony convictions for other health care-related fraud, theft, or other financial misconduct</a:t>
            </a:r>
          </a:p>
          <a:p>
            <a:pPr marL="342900" indent="-342900">
              <a:lnSpc>
                <a:spcPct val="100000"/>
              </a:lnSpc>
              <a:spcBef>
                <a:spcPts val="0"/>
              </a:spcBef>
              <a:buFont typeface="Wingdings" panose="05000000000000000000" pitchFamily="2" charset="2"/>
              <a:buChar char="§"/>
            </a:pPr>
            <a:r>
              <a:rPr lang="en-US" sz="2100" dirty="0">
                <a:solidFill>
                  <a:srgbClr val="5F357E"/>
                </a:solidFill>
              </a:rPr>
              <a:t>Felony convictions for unlawful manufacture, distribution, prescription, or dispensing controlled substances</a:t>
            </a:r>
          </a:p>
        </p:txBody>
      </p:sp>
    </p:spTree>
    <p:extLst>
      <p:ext uri="{BB962C8B-B14F-4D97-AF65-F5344CB8AC3E}">
        <p14:creationId xmlns:p14="http://schemas.microsoft.com/office/powerpoint/2010/main" val="354680287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8945"/>
            <a:ext cx="10515600" cy="641027"/>
          </a:xfrm>
        </p:spPr>
        <p:txBody>
          <a:bodyPr>
            <a:normAutofit/>
          </a:bodyPr>
          <a:lstStyle/>
          <a:p>
            <a:r>
              <a:rPr lang="en-US" sz="3300" b="1" dirty="0">
                <a:latin typeface="Cambria" panose="02040503050406030204" pitchFamily="18" charset="0"/>
                <a:ea typeface="Cambria" panose="02040503050406030204" pitchFamily="18" charset="0"/>
              </a:rPr>
              <a:t>Civil Monetary Penalties Law (CMPL)</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4484424"/>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The CMPL, 42 U.S.C. Section 1320a-7a, authorizes OIG to seek CMPs and sometimes exclusion for a variety of health care fraud violations. Different amounts of penalties and assessments apply based on the type of violation. CMPs also may include an assessment of up to three times the amount claimed for each item or service, or up to three times the amount of remuneration offered, paid, solicited, or received. Violations that may justify CMPs include:</a:t>
            </a:r>
          </a:p>
          <a:p>
            <a:pPr marL="0" indent="0">
              <a:lnSpc>
                <a:spcPct val="100000"/>
              </a:lnSpc>
              <a:spcBef>
                <a:spcPts val="0"/>
              </a:spcBef>
              <a:buNone/>
            </a:pPr>
            <a:endParaRPr lang="en-US" sz="2100" dirty="0">
              <a:solidFill>
                <a:srgbClr val="5F357E"/>
              </a:solidFill>
            </a:endParaRPr>
          </a:p>
          <a:p>
            <a:pPr marL="0" indent="0">
              <a:lnSpc>
                <a:spcPct val="100000"/>
              </a:lnSpc>
              <a:spcBef>
                <a:spcPts val="0"/>
              </a:spcBef>
              <a:buNone/>
            </a:pPr>
            <a:r>
              <a:rPr lang="en-US" sz="2100" dirty="0">
                <a:solidFill>
                  <a:srgbClr val="5F357E"/>
                </a:solidFill>
              </a:rPr>
              <a:t>Presenting a claim you know, or should know, is for an item or service not provided as claimed or that is false and fraudulent</a:t>
            </a:r>
          </a:p>
          <a:p>
            <a:pPr marL="0" indent="0">
              <a:lnSpc>
                <a:spcPct val="100000"/>
              </a:lnSpc>
              <a:spcBef>
                <a:spcPts val="0"/>
              </a:spcBef>
              <a:buNone/>
            </a:pPr>
            <a:r>
              <a:rPr lang="en-US" sz="2100" dirty="0">
                <a:solidFill>
                  <a:srgbClr val="5F357E"/>
                </a:solidFill>
              </a:rPr>
              <a:t>Violating the AKS</a:t>
            </a:r>
          </a:p>
          <a:p>
            <a:pPr marL="0" indent="0">
              <a:lnSpc>
                <a:spcPct val="100000"/>
              </a:lnSpc>
              <a:spcBef>
                <a:spcPts val="0"/>
              </a:spcBef>
              <a:buNone/>
            </a:pPr>
            <a:r>
              <a:rPr lang="en-US" sz="2100" dirty="0">
                <a:solidFill>
                  <a:srgbClr val="5F357E"/>
                </a:solidFill>
              </a:rPr>
              <a:t>Making false statements or misrepresentations on applications or contracts to participate in the Federal health care programs</a:t>
            </a:r>
          </a:p>
        </p:txBody>
      </p:sp>
    </p:spTree>
    <p:extLst>
      <p:ext uri="{BB962C8B-B14F-4D97-AF65-F5344CB8AC3E}">
        <p14:creationId xmlns:p14="http://schemas.microsoft.com/office/powerpoint/2010/main" val="150580574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Accurate Coding and billing</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652718" y="712047"/>
            <a:ext cx="11142203" cy="3796527"/>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As a physician, payers trust you to provide medically necessary, cost-effective, quality care. You exert significant influence over what services your patients get. You control the documentation describing services they receive, and your documentation serves as the basis for claims you submit. Generally, Medicare pays claims based solely on your representations in the claim’s documents</a:t>
            </a:r>
          </a:p>
        </p:txBody>
      </p:sp>
    </p:spTree>
    <p:extLst>
      <p:ext uri="{BB962C8B-B14F-4D97-AF65-F5344CB8AC3E}">
        <p14:creationId xmlns:p14="http://schemas.microsoft.com/office/powerpoint/2010/main" val="121947512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5C5E-D6B8-4E1F-8B89-7B8CF26FD8C2}"/>
              </a:ext>
            </a:extLst>
          </p:cNvPr>
          <p:cNvSpPr>
            <a:spLocks noGrp="1"/>
          </p:cNvSpPr>
          <p:nvPr>
            <p:ph type="title"/>
          </p:nvPr>
        </p:nvSpPr>
        <p:spPr>
          <a:xfrm>
            <a:off x="652718" y="218115"/>
            <a:ext cx="10515600" cy="562062"/>
          </a:xfrm>
        </p:spPr>
        <p:txBody>
          <a:bodyPr vert="horz" lIns="91440" tIns="45720" rIns="91440" bIns="45720" rtlCol="0" anchor="ctr">
            <a:normAutofit fontScale="90000"/>
          </a:bodyPr>
          <a:lstStyle/>
          <a:p>
            <a:br>
              <a:rPr lang="en-US" sz="3300" b="1" dirty="0">
                <a:latin typeface="Cambria" panose="02040503050406030204" pitchFamily="18" charset="0"/>
                <a:ea typeface="Cambria" panose="02040503050406030204" pitchFamily="18" charset="0"/>
              </a:rPr>
            </a:br>
            <a:r>
              <a:rPr lang="en-US" sz="3300" b="1" dirty="0">
                <a:latin typeface="Cambria" panose="02040503050406030204" pitchFamily="18" charset="0"/>
                <a:ea typeface="Cambria" panose="02040503050406030204" pitchFamily="18" charset="0"/>
              </a:rPr>
              <a:t>EXAMPLES</a:t>
            </a:r>
            <a:br>
              <a:rPr lang="en-US" sz="3300" b="1" dirty="0">
                <a:latin typeface="Cambria" panose="02040503050406030204" pitchFamily="18" charset="0"/>
                <a:ea typeface="Cambria" panose="02040503050406030204" pitchFamily="18" charset="0"/>
              </a:rPr>
            </a:br>
            <a:endParaRPr lang="en-US" sz="33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05ECC06B-65CA-4674-9A54-F9D1C117F27E}"/>
              </a:ext>
            </a:extLst>
          </p:cNvPr>
          <p:cNvSpPr>
            <a:spLocks noGrp="1"/>
          </p:cNvSpPr>
          <p:nvPr>
            <p:ph type="body" idx="1"/>
          </p:nvPr>
        </p:nvSpPr>
        <p:spPr>
          <a:xfrm>
            <a:off x="652718" y="922789"/>
            <a:ext cx="11435818" cy="4689446"/>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A Medicare Part C plan in Florida:</a:t>
            </a:r>
          </a:p>
          <a:p>
            <a:pPr marL="0" indent="0">
              <a:lnSpc>
                <a:spcPct val="100000"/>
              </a:lnSpc>
              <a:spcBef>
                <a:spcPts val="0"/>
              </a:spcBef>
              <a:buNone/>
            </a:pPr>
            <a:r>
              <a:rPr lang="en-US" sz="2100" dirty="0">
                <a:solidFill>
                  <a:srgbClr val="5F357E"/>
                </a:solidFill>
              </a:rPr>
              <a:t>Hired an outside company to review medical records to find additional diagnosis codes it could submit to increase risk capitation payments from CMS. Was informed by the outside company that certain diagnosis codes previously submitted to. Medicare were undocumented or unsupported. Failed to report the unsupported diagnosis codes to Medicare. Agreed to pay $22.6 million to settle FCA allegations.</a:t>
            </a:r>
          </a:p>
          <a:p>
            <a:pPr marL="0" indent="0">
              <a:lnSpc>
                <a:spcPct val="100000"/>
              </a:lnSpc>
              <a:spcBef>
                <a:spcPts val="0"/>
              </a:spcBef>
              <a:buNone/>
            </a:pPr>
            <a:r>
              <a:rPr lang="en-US" sz="2100" dirty="0">
                <a:solidFill>
                  <a:srgbClr val="5F357E"/>
                </a:solidFill>
              </a:rPr>
              <a:t> </a:t>
            </a:r>
          </a:p>
          <a:p>
            <a:pPr marL="0" indent="0">
              <a:lnSpc>
                <a:spcPct val="100000"/>
              </a:lnSpc>
              <a:spcBef>
                <a:spcPts val="0"/>
              </a:spcBef>
              <a:buNone/>
            </a:pPr>
            <a:r>
              <a:rPr lang="en-US" sz="2100" dirty="0">
                <a:solidFill>
                  <a:srgbClr val="5F357E"/>
                </a:solidFill>
              </a:rPr>
              <a:t>The owner-operator of a medical clinic in California:</a:t>
            </a:r>
          </a:p>
          <a:p>
            <a:pPr marL="0" indent="0">
              <a:lnSpc>
                <a:spcPct val="100000"/>
              </a:lnSpc>
              <a:spcBef>
                <a:spcPts val="0"/>
              </a:spcBef>
              <a:buNone/>
            </a:pPr>
            <a:r>
              <a:rPr lang="en-US" sz="2100" dirty="0">
                <a:solidFill>
                  <a:srgbClr val="5F357E"/>
                </a:solidFill>
              </a:rPr>
              <a:t>Used marketers to recruit individuals for medically unnecessary office visits. Promised free, medically unnecessary equipment or free food to entice individuals. Charged Medicare more than $1.7 million for the scheme. Was sentenced to 37 months in prison.</a:t>
            </a:r>
          </a:p>
          <a:p>
            <a:pPr marL="0" indent="0">
              <a:lnSpc>
                <a:spcPct val="100000"/>
              </a:lnSpc>
              <a:spcBef>
                <a:spcPts val="0"/>
              </a:spcBef>
              <a:buNone/>
            </a:pPr>
            <a:endParaRPr lang="en-US" sz="2100" dirty="0">
              <a:solidFill>
                <a:srgbClr val="5F357E"/>
              </a:solidFill>
            </a:endParaRPr>
          </a:p>
        </p:txBody>
      </p:sp>
    </p:spTree>
    <p:extLst>
      <p:ext uri="{BB962C8B-B14F-4D97-AF65-F5344CB8AC3E}">
        <p14:creationId xmlns:p14="http://schemas.microsoft.com/office/powerpoint/2010/main" val="126536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B80733-E4AE-4646-81F8-FAA76BB505AD}"/>
              </a:ext>
            </a:extLst>
          </p:cNvPr>
          <p:cNvSpPr>
            <a:spLocks noGrp="1"/>
          </p:cNvSpPr>
          <p:nvPr>
            <p:ph type="body" idx="1"/>
          </p:nvPr>
        </p:nvSpPr>
        <p:spPr>
          <a:xfrm>
            <a:off x="711441" y="780177"/>
            <a:ext cx="11217704" cy="5016616"/>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A Pennsylvania pharmacist:</a:t>
            </a:r>
          </a:p>
          <a:p>
            <a:pPr marL="0" indent="0">
              <a:lnSpc>
                <a:spcPct val="100000"/>
              </a:lnSpc>
              <a:spcBef>
                <a:spcPts val="0"/>
              </a:spcBef>
              <a:buNone/>
            </a:pPr>
            <a:r>
              <a:rPr lang="en-US" sz="2100" dirty="0">
                <a:solidFill>
                  <a:srgbClr val="5F357E"/>
                </a:solidFill>
              </a:rPr>
              <a:t>Submitted claims to a Medicare Part D plan for non-existent prescriptions and drugs not dispensed</a:t>
            </a:r>
          </a:p>
          <a:p>
            <a:pPr marL="0" indent="0">
              <a:lnSpc>
                <a:spcPct val="100000"/>
              </a:lnSpc>
              <a:spcBef>
                <a:spcPts val="0"/>
              </a:spcBef>
              <a:buNone/>
            </a:pPr>
            <a:r>
              <a:rPr lang="en-US" sz="2100" dirty="0">
                <a:solidFill>
                  <a:srgbClr val="5F357E"/>
                </a:solidFill>
              </a:rPr>
              <a:t>Pleaded guilty to health care fraud. Received a 15-month prison sentence and was ordered to pay more than $166,000 in restitution to the plan </a:t>
            </a:r>
          </a:p>
          <a:p>
            <a:pPr marL="0" indent="0">
              <a:lnSpc>
                <a:spcPct val="100000"/>
              </a:lnSpc>
              <a:spcBef>
                <a:spcPts val="0"/>
              </a:spcBef>
              <a:buNone/>
            </a:pPr>
            <a:endParaRPr lang="en-US" sz="2100" dirty="0">
              <a:solidFill>
                <a:srgbClr val="5F357E"/>
              </a:solidFill>
            </a:endParaRPr>
          </a:p>
          <a:p>
            <a:pPr marL="0" indent="0">
              <a:lnSpc>
                <a:spcPct val="100000"/>
              </a:lnSpc>
              <a:spcBef>
                <a:spcPts val="0"/>
              </a:spcBef>
              <a:buNone/>
            </a:pPr>
            <a:r>
              <a:rPr lang="en-US" sz="2100" dirty="0">
                <a:solidFill>
                  <a:srgbClr val="5F357E"/>
                </a:solidFill>
              </a:rPr>
              <a:t>The owner of multiple Durable Medical Equipment (DME) companies in New York:</a:t>
            </a:r>
          </a:p>
          <a:p>
            <a:pPr marL="0" indent="0">
              <a:lnSpc>
                <a:spcPct val="100000"/>
              </a:lnSpc>
              <a:spcBef>
                <a:spcPts val="0"/>
              </a:spcBef>
              <a:buNone/>
            </a:pPr>
            <a:r>
              <a:rPr lang="en-US" sz="2100" dirty="0">
                <a:solidFill>
                  <a:srgbClr val="5F357E"/>
                </a:solidFill>
              </a:rPr>
              <a:t>Falsely represented themselves as one of a nonprofit health maintenance organization’s (that administered a Medicare Advantage plan) authorized vendors Provided no DME to any beneficiaries as claimed Submitted almost $1 million in false claims to the nonprofit; $300,000 was paid Pleaded guilty to one count of conspiracy to commit health care fraud</a:t>
            </a:r>
          </a:p>
          <a:p>
            <a:pPr marL="0" indent="0">
              <a:lnSpc>
                <a:spcPct val="100000"/>
              </a:lnSpc>
              <a:spcBef>
                <a:spcPts val="0"/>
              </a:spcBef>
              <a:buNone/>
            </a:pPr>
            <a:endParaRPr lang="en-US" sz="2100" dirty="0">
              <a:solidFill>
                <a:srgbClr val="5F357E"/>
              </a:solidFill>
            </a:endParaRPr>
          </a:p>
        </p:txBody>
      </p:sp>
      <p:sp>
        <p:nvSpPr>
          <p:cNvPr id="6" name="Title 1">
            <a:extLst>
              <a:ext uri="{FF2B5EF4-FFF2-40B4-BE49-F238E27FC236}">
                <a16:creationId xmlns:a16="http://schemas.microsoft.com/office/drawing/2014/main" id="{11BA4E0B-6AC1-4060-B009-25AA4F87080E}"/>
              </a:ext>
            </a:extLst>
          </p:cNvPr>
          <p:cNvSpPr>
            <a:spLocks noGrp="1"/>
          </p:cNvSpPr>
          <p:nvPr>
            <p:ph type="title"/>
          </p:nvPr>
        </p:nvSpPr>
        <p:spPr>
          <a:xfrm>
            <a:off x="711441" y="151003"/>
            <a:ext cx="10515600" cy="562062"/>
          </a:xfrm>
        </p:spPr>
        <p:txBody>
          <a:bodyPr vert="horz" lIns="91440" tIns="45720" rIns="91440" bIns="45720" rtlCol="0" anchor="ctr">
            <a:normAutofit fontScale="90000"/>
          </a:bodyPr>
          <a:lstStyle/>
          <a:p>
            <a:br>
              <a:rPr lang="en-US" sz="3300" b="1" dirty="0">
                <a:latin typeface="Cambria" panose="02040503050406030204" pitchFamily="18" charset="0"/>
                <a:ea typeface="Cambria" panose="02040503050406030204" pitchFamily="18" charset="0"/>
              </a:rPr>
            </a:br>
            <a:r>
              <a:rPr lang="en-US" sz="3300" b="1" dirty="0">
                <a:latin typeface="Cambria" panose="02040503050406030204" pitchFamily="18" charset="0"/>
                <a:ea typeface="Cambria" panose="02040503050406030204" pitchFamily="18" charset="0"/>
              </a:rPr>
              <a:t>EXAMPLES</a:t>
            </a:r>
            <a:br>
              <a:rPr lang="en-US" sz="3300" b="1" dirty="0">
                <a:latin typeface="Cambria" panose="02040503050406030204" pitchFamily="18" charset="0"/>
                <a:ea typeface="Cambria" panose="02040503050406030204" pitchFamily="18" charset="0"/>
              </a:rPr>
            </a:br>
            <a:endParaRPr lang="en-US" sz="33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3518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Examples When a Claim is Submitted</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a:noAutofit/>
          </a:bodyPr>
          <a:lstStyle/>
          <a:p>
            <a:pPr marL="0" indent="0">
              <a:lnSpc>
                <a:spcPct val="100000"/>
              </a:lnSpc>
              <a:spcBef>
                <a:spcPts val="0"/>
              </a:spcBef>
              <a:buNone/>
            </a:pPr>
            <a:r>
              <a:rPr lang="en-US" sz="2100" dirty="0">
                <a:solidFill>
                  <a:srgbClr val="5F357E"/>
                </a:solidFill>
              </a:rPr>
              <a:t>When a provider submits a claim for services provided to a Medicare beneficiary, the provider is filing a bill with the Federal Government and certifying they earned the payment requested and complied with the billing requirements. If the provider knew or should have known the submitted claim was false, then the attempt to collect payment is illegal</a:t>
            </a:r>
          </a:p>
          <a:p>
            <a:pPr marL="0" indent="0">
              <a:lnSpc>
                <a:spcPct val="100000"/>
              </a:lnSpc>
              <a:spcBef>
                <a:spcPts val="0"/>
              </a:spcBef>
              <a:buNone/>
            </a:pPr>
            <a:endParaRPr lang="en-US" sz="2100" dirty="0">
              <a:solidFill>
                <a:srgbClr val="5F357E"/>
              </a:solidFill>
            </a:endParaRPr>
          </a:p>
          <a:p>
            <a:pPr marL="0" indent="0">
              <a:lnSpc>
                <a:spcPct val="100000"/>
              </a:lnSpc>
              <a:spcBef>
                <a:spcPts val="0"/>
              </a:spcBef>
              <a:buNone/>
            </a:pPr>
            <a:r>
              <a:rPr lang="en-US" sz="2100" i="1" dirty="0">
                <a:solidFill>
                  <a:srgbClr val="5F357E"/>
                </a:solidFill>
              </a:rPr>
              <a:t>Examples of improper claims include:</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codes that reflect a more severe illness than actually existed or a more expensive treatment than was provided</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medically unnecessary services</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services not provided</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services performed by an improperly supervised or unqualified employee</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services performed by an employee excluded from participation in the Federal health care programs</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services of such low quality they are virtually worthless</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separately for services already included in a global fee, like billing an evaluation and management service the day after surgery</a:t>
            </a:r>
          </a:p>
        </p:txBody>
      </p:sp>
    </p:spTree>
    <p:extLst>
      <p:ext uri="{BB962C8B-B14F-4D97-AF65-F5344CB8AC3E}">
        <p14:creationId xmlns:p14="http://schemas.microsoft.com/office/powerpoint/2010/main" val="34149724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718" y="155927"/>
            <a:ext cx="11539282" cy="517655"/>
          </a:xfrm>
        </p:spPr>
        <p:txBody>
          <a:bodyPr>
            <a:normAutofit/>
          </a:bodyPr>
          <a:lstStyle/>
          <a:p>
            <a:r>
              <a:rPr lang="en-US" sz="3000" b="1" dirty="0">
                <a:latin typeface="Cambria" panose="02040503050406030204" pitchFamily="18" charset="0"/>
                <a:ea typeface="Cambria" panose="02040503050406030204" pitchFamily="18" charset="0"/>
              </a:rPr>
              <a:t>Organizational Structure – H5496 &amp; H2793 </a:t>
            </a:r>
            <a:endParaRPr lang="en-US" dirty="0"/>
          </a:p>
        </p:txBody>
      </p:sp>
      <p:pic>
        <p:nvPicPr>
          <p:cNvPr id="3" name="Picture 2">
            <a:extLst>
              <a:ext uri="{FF2B5EF4-FFF2-40B4-BE49-F238E27FC236}">
                <a16:creationId xmlns:a16="http://schemas.microsoft.com/office/drawing/2014/main" id="{8C6944E0-8330-3DF7-3CD8-13C52ACBF8F7}"/>
              </a:ext>
            </a:extLst>
          </p:cNvPr>
          <p:cNvPicPr>
            <a:picLocks noChangeAspect="1"/>
          </p:cNvPicPr>
          <p:nvPr/>
        </p:nvPicPr>
        <p:blipFill>
          <a:blip r:embed="rId2"/>
          <a:stretch>
            <a:fillRect/>
          </a:stretch>
        </p:blipFill>
        <p:spPr>
          <a:xfrm>
            <a:off x="1389213" y="570945"/>
            <a:ext cx="9413573" cy="5514125"/>
          </a:xfrm>
          <a:prstGeom prst="rect">
            <a:avLst/>
          </a:prstGeom>
        </p:spPr>
      </p:pic>
    </p:spTree>
    <p:extLst>
      <p:ext uri="{BB962C8B-B14F-4D97-AF65-F5344CB8AC3E}">
        <p14:creationId xmlns:p14="http://schemas.microsoft.com/office/powerpoint/2010/main" val="845554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Free Samples</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40" y="691583"/>
            <a:ext cx="11347506" cy="4576703"/>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Many drug and biologic companies provide free product samples to physicians. It is legal to give these samples to patients free of charge, but it is illegal to sell the samples</a:t>
            </a:r>
          </a:p>
          <a:p>
            <a:pPr marL="0" indent="0">
              <a:lnSpc>
                <a:spcPct val="100000"/>
              </a:lnSpc>
              <a:spcBef>
                <a:spcPts val="0"/>
              </a:spcBef>
              <a:buNone/>
            </a:pPr>
            <a:endParaRPr lang="en-US" sz="2100" dirty="0">
              <a:solidFill>
                <a:srgbClr val="5F357E"/>
              </a:solidFill>
            </a:endParaRPr>
          </a:p>
          <a:p>
            <a:pPr marL="0" indent="0">
              <a:lnSpc>
                <a:spcPct val="100000"/>
              </a:lnSpc>
              <a:spcBef>
                <a:spcPts val="0"/>
              </a:spcBef>
              <a:buNone/>
            </a:pPr>
            <a:r>
              <a:rPr lang="en-US" sz="2100" dirty="0">
                <a:solidFill>
                  <a:srgbClr val="5F357E"/>
                </a:solidFill>
              </a:rPr>
              <a:t>The Federal Government has prosecuted physicians for billing Medicare for free samples. If a provider choose to accept free samples, the provider needs reliable systems in place to safely store the samples and ensure samples remain separate from the stock non-free items</a:t>
            </a:r>
          </a:p>
        </p:txBody>
      </p:sp>
    </p:spTree>
    <p:extLst>
      <p:ext uri="{BB962C8B-B14F-4D97-AF65-F5344CB8AC3E}">
        <p14:creationId xmlns:p14="http://schemas.microsoft.com/office/powerpoint/2010/main" val="171116867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52719" y="981075"/>
            <a:ext cx="11539281" cy="4924424"/>
          </a:xfrm>
        </p:spPr>
        <p:txBody>
          <a:bodyPr vert="horz" lIns="91440" tIns="45720" rIns="91440" bIns="45720" rtlCol="0">
            <a:noAutofit/>
          </a:bodyPr>
          <a:lstStyle/>
          <a:p>
            <a:pPr marL="0" indent="0">
              <a:buNone/>
            </a:pPr>
            <a:r>
              <a:rPr lang="en-US" sz="2100" dirty="0">
                <a:solidFill>
                  <a:srgbClr val="5F357E"/>
                </a:solidFill>
              </a:rPr>
              <a:t>Depending on the type or level of Noncompliant or fraudulent behavior can result in mandatory retraining, disciplinary action, including possible termination when such behavior is serious or repeated or when knowledge of a possible violation is not reported</a:t>
            </a:r>
          </a:p>
          <a:p>
            <a:pPr marL="0" indent="0">
              <a:buNone/>
            </a:pPr>
            <a:endParaRPr lang="en-US" sz="2100" dirty="0">
              <a:solidFill>
                <a:srgbClr val="5F357E"/>
              </a:solidFill>
            </a:endParaRPr>
          </a:p>
          <a:p>
            <a:pPr marL="0" indent="0">
              <a:buNone/>
            </a:pPr>
            <a:r>
              <a:rPr lang="en-US" sz="2100" dirty="0">
                <a:solidFill>
                  <a:srgbClr val="5F357E"/>
                </a:solidFill>
              </a:rPr>
              <a:t>What happens if we don’t follow any of the Compliance Program rules?  In addition to penalties such as hefty fines and trade sanctions, other consequences of non-compliance with applicable laws can include:</a:t>
            </a:r>
          </a:p>
          <a:p>
            <a:pPr marL="0" indent="0">
              <a:buNone/>
            </a:pPr>
            <a:r>
              <a:rPr lang="en-US" sz="2100" dirty="0">
                <a:solidFill>
                  <a:srgbClr val="5F357E"/>
                </a:solidFill>
              </a:rPr>
              <a:t>Criminal Charges</a:t>
            </a:r>
          </a:p>
          <a:p>
            <a:pPr marL="0" indent="0">
              <a:buNone/>
            </a:pPr>
            <a:r>
              <a:rPr lang="en-US" sz="2100" dirty="0">
                <a:solidFill>
                  <a:srgbClr val="5F357E"/>
                </a:solidFill>
              </a:rPr>
              <a:t>Reputational woes</a:t>
            </a:r>
          </a:p>
          <a:p>
            <a:pPr marL="0" indent="0">
              <a:buNone/>
            </a:pPr>
            <a:r>
              <a:rPr lang="en-US" sz="2100" dirty="0">
                <a:solidFill>
                  <a:srgbClr val="5F357E"/>
                </a:solidFill>
              </a:rPr>
              <a:t>Loss of lucrative opportunities                                          </a:t>
            </a:r>
          </a:p>
          <a:p>
            <a:pPr marL="0" indent="0">
              <a:buNone/>
            </a:pPr>
            <a:endParaRPr lang="en-US" sz="2100" dirty="0">
              <a:solidFill>
                <a:srgbClr val="5F357E"/>
              </a:solidFill>
            </a:endParaRPr>
          </a:p>
        </p:txBody>
      </p:sp>
      <p:sp>
        <p:nvSpPr>
          <p:cNvPr id="4" name="Title 3"/>
          <p:cNvSpPr>
            <a:spLocks noGrp="1"/>
          </p:cNvSpPr>
          <p:nvPr>
            <p:ph type="title"/>
          </p:nvPr>
        </p:nvSpPr>
        <p:spPr>
          <a:xfrm>
            <a:off x="652718" y="133350"/>
            <a:ext cx="11539282" cy="741995"/>
          </a:xfrm>
        </p:spPr>
        <p:txBody>
          <a:bodyPr>
            <a:normAutofit fontScale="90000"/>
          </a:bodyPr>
          <a:lstStyle/>
          <a:p>
            <a:r>
              <a:rPr lang="en-US" sz="3300" b="1" dirty="0">
                <a:latin typeface="Cambria" panose="02040503050406030204" pitchFamily="18" charset="0"/>
                <a:ea typeface="Cambria" panose="02040503050406030204" pitchFamily="18" charset="0"/>
              </a:rPr>
              <a:t>Disciplinary Guidelines for Noncompliant or Fraudulent Behavior</a:t>
            </a:r>
          </a:p>
        </p:txBody>
      </p:sp>
    </p:spTree>
    <p:extLst>
      <p:ext uri="{BB962C8B-B14F-4D97-AF65-F5344CB8AC3E}">
        <p14:creationId xmlns:p14="http://schemas.microsoft.com/office/powerpoint/2010/main" val="2624456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811620"/>
            <a:ext cx="10970812" cy="917328"/>
          </a:xfrm>
        </p:spPr>
        <p:txBody>
          <a:bodyPr>
            <a:normAutofit fontScale="90000"/>
          </a:bodyPr>
          <a:lstStyle/>
          <a:p>
            <a:r>
              <a:rPr lang="en-US" sz="3500" b="1" dirty="0">
                <a:latin typeface="Cambria" panose="02040503050406030204" pitchFamily="18" charset="0"/>
                <a:ea typeface="Cambria" panose="02040503050406030204" pitchFamily="18" charset="0"/>
              </a:rPr>
              <a:t>Your Role in the Fight Against FWA Part 2 – Table of Contents</a:t>
            </a:r>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740219" y="2689734"/>
            <a:ext cx="10644451" cy="3476174"/>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Where Do I Fit In?</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What Are Your Responsibilities?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How Do You Prevent FWA?</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Report FWA</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Report FWA Outside Your Organization </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Where to report FWA </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Correcting FWA Issues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Corrective Action Examples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Key Indicators: Potential Beneficiary Issues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Key Indicators: Potential Provider &amp; Pharmacy Issues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Key Indicators: Potential Sponsor Issues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Quiz</a:t>
            </a:r>
          </a:p>
          <a:p>
            <a:pPr marL="342900" marR="0" lvl="0" indent="-342900">
              <a:spcBef>
                <a:spcPts val="600"/>
              </a:spcBef>
              <a:spcAft>
                <a:spcPts val="0"/>
              </a:spcAft>
              <a:buFont typeface="Arial" panose="020B0604020202020204" pitchFamily="34" charset="0"/>
              <a:buChar char="•"/>
              <a:tabLst>
                <a:tab pos="457200" algn="l"/>
              </a:tabLst>
            </a:pP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274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C338-CE0A-4C2D-A4FF-FE422D3084ED}"/>
              </a:ext>
            </a:extLst>
          </p:cNvPr>
          <p:cNvSpPr>
            <a:spLocks noGrp="1"/>
          </p:cNvSpPr>
          <p:nvPr>
            <p:ph type="title"/>
          </p:nvPr>
        </p:nvSpPr>
        <p:spPr>
          <a:xfrm>
            <a:off x="652718" y="278995"/>
            <a:ext cx="10515600" cy="740267"/>
          </a:xfrm>
        </p:spPr>
        <p:txBody>
          <a:bodyPr>
            <a:normAutofit fontScale="90000"/>
          </a:bodyPr>
          <a:lstStyle/>
          <a:p>
            <a:br>
              <a:rPr lang="en-US" sz="3000" b="1" dirty="0">
                <a:latin typeface="Cambria" panose="02040503050406030204" pitchFamily="18" charset="0"/>
                <a:ea typeface="Cambria" panose="02040503050406030204" pitchFamily="18" charset="0"/>
              </a:rPr>
            </a:br>
            <a:r>
              <a:rPr lang="en-US" sz="3700" b="1" dirty="0">
                <a:latin typeface="Cambria" panose="02040503050406030204" pitchFamily="18" charset="0"/>
                <a:ea typeface="Cambria" panose="02040503050406030204" pitchFamily="18" charset="0"/>
              </a:rPr>
              <a:t>Where Do I Fit In?</a:t>
            </a:r>
            <a:br>
              <a:rPr lang="en-US" sz="3700" b="1" dirty="0">
                <a:latin typeface="Cambria" panose="02040503050406030204" pitchFamily="18" charset="0"/>
                <a:ea typeface="Cambria" panose="02040503050406030204" pitchFamily="18" charset="0"/>
              </a:rPr>
            </a:br>
            <a:endParaRPr lang="en-US" sz="37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AA2E3448-25CF-4888-82EF-54BEB4A213FC}"/>
              </a:ext>
            </a:extLst>
          </p:cNvPr>
          <p:cNvSpPr>
            <a:spLocks noGrp="1"/>
          </p:cNvSpPr>
          <p:nvPr>
            <p:ph type="body" idx="1"/>
          </p:nvPr>
        </p:nvSpPr>
        <p:spPr>
          <a:xfrm>
            <a:off x="652718" y="1042322"/>
            <a:ext cx="11402262" cy="4704137"/>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As a person providing health or administrative services to a Medicare Part C or Part D enrollee, you are likely an employee of a:</a:t>
            </a:r>
          </a:p>
          <a:p>
            <a:pPr marL="342900" indent="-342900">
              <a:lnSpc>
                <a:spcPct val="100000"/>
              </a:lnSpc>
              <a:spcBef>
                <a:spcPts val="0"/>
              </a:spcBef>
              <a:buFont typeface="Arial" panose="020B0604020202020204" pitchFamily="34" charset="0"/>
              <a:buChar char="•"/>
            </a:pPr>
            <a:r>
              <a:rPr lang="en-US" sz="2100" dirty="0">
                <a:solidFill>
                  <a:srgbClr val="5F357E"/>
                </a:solidFill>
              </a:rPr>
              <a:t>Sponsor (Medicare Advantage Organization [MAO] or a Prescription Drug Plan [PDP])</a:t>
            </a:r>
          </a:p>
          <a:p>
            <a:pPr marL="342900" indent="-342900">
              <a:lnSpc>
                <a:spcPct val="100000"/>
              </a:lnSpc>
              <a:spcBef>
                <a:spcPts val="0"/>
              </a:spcBef>
              <a:buFont typeface="Arial" panose="020B0604020202020204" pitchFamily="34" charset="0"/>
              <a:buChar char="•"/>
            </a:pPr>
            <a:r>
              <a:rPr lang="en-US" sz="2100" dirty="0">
                <a:solidFill>
                  <a:srgbClr val="5F357E"/>
                </a:solidFill>
              </a:rPr>
              <a:t>First-tier entity (Examples: Pharmacy Benefit Management [PBM]; IPA/MSO; dental vendor; vision vendor; telehealth vendor; Over the Counter vendor; hearing vendor; gym vendor; hospital or health care facility; provider group; doctor’s office; clinical laboratory; customer service provider; claims processing and adjudication company; a company that handles enrollment, disenrollment, and membership functions; and contracted sales agents)</a:t>
            </a:r>
          </a:p>
          <a:p>
            <a:pPr marL="342900" indent="-342900">
              <a:lnSpc>
                <a:spcPct val="100000"/>
              </a:lnSpc>
              <a:spcBef>
                <a:spcPts val="0"/>
              </a:spcBef>
              <a:buFont typeface="Arial" panose="020B0604020202020204" pitchFamily="34" charset="0"/>
              <a:buChar char="•"/>
            </a:pPr>
            <a:r>
              <a:rPr lang="en-US" sz="2100" dirty="0">
                <a:solidFill>
                  <a:srgbClr val="5F357E"/>
                </a:solidFill>
              </a:rPr>
              <a:t>Downstream entity (Examples: pharmacies, doctor’s office, firms providing agent/broker services, marketing firms, and call centers)</a:t>
            </a:r>
          </a:p>
          <a:p>
            <a:pPr marL="342900" indent="-342900">
              <a:lnSpc>
                <a:spcPct val="100000"/>
              </a:lnSpc>
              <a:spcBef>
                <a:spcPts val="0"/>
              </a:spcBef>
              <a:buFont typeface="Arial" panose="020B0604020202020204" pitchFamily="34" charset="0"/>
              <a:buChar char="•"/>
            </a:pPr>
            <a:r>
              <a:rPr lang="en-US" sz="2100" dirty="0">
                <a:solidFill>
                  <a:srgbClr val="5F357E"/>
                </a:solidFill>
              </a:rPr>
              <a:t>Related entity (Examples: Entity with common ownership or control of a Sponsor, health promotion provider, or </a:t>
            </a:r>
            <a:r>
              <a:rPr lang="en-US" sz="2100" dirty="0" err="1">
                <a:solidFill>
                  <a:srgbClr val="5F357E"/>
                </a:solidFill>
              </a:rPr>
              <a:t>SilverSneakers</a:t>
            </a:r>
            <a:r>
              <a:rPr lang="en-US" sz="2100" dirty="0">
                <a:solidFill>
                  <a:srgbClr val="5F357E"/>
                </a:solidFill>
              </a:rPr>
              <a:t>®)</a:t>
            </a:r>
          </a:p>
          <a:p>
            <a:pPr marL="0" indent="0">
              <a:lnSpc>
                <a:spcPct val="100000"/>
              </a:lnSpc>
              <a:spcBef>
                <a:spcPts val="0"/>
              </a:spcBef>
              <a:buNone/>
            </a:pPr>
            <a:endParaRPr lang="en-US" sz="2100" dirty="0">
              <a:solidFill>
                <a:srgbClr val="5F357E"/>
              </a:solidFill>
            </a:endParaRPr>
          </a:p>
        </p:txBody>
      </p:sp>
    </p:spTree>
    <p:extLst>
      <p:ext uri="{BB962C8B-B14F-4D97-AF65-F5344CB8AC3E}">
        <p14:creationId xmlns:p14="http://schemas.microsoft.com/office/powerpoint/2010/main" val="1605901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04D5-99A7-4D05-8F07-282C7408D13B}"/>
              </a:ext>
            </a:extLst>
          </p:cNvPr>
          <p:cNvSpPr>
            <a:spLocks noGrp="1"/>
          </p:cNvSpPr>
          <p:nvPr>
            <p:ph type="title"/>
          </p:nvPr>
        </p:nvSpPr>
        <p:spPr>
          <a:xfrm>
            <a:off x="593995" y="197874"/>
            <a:ext cx="10515600" cy="836008"/>
          </a:xfrm>
        </p:spPr>
        <p:txBody>
          <a:bodyPr>
            <a:normAutofit/>
          </a:bodyPr>
          <a:lstStyle/>
          <a:p>
            <a:r>
              <a:rPr lang="en-US" sz="3300" b="1" dirty="0">
                <a:latin typeface="Cambria" panose="02040503050406030204" pitchFamily="18" charset="0"/>
                <a:ea typeface="Cambria" panose="02040503050406030204" pitchFamily="18" charset="0"/>
              </a:rPr>
              <a:t>Where Do I Fit In? (continued)</a:t>
            </a:r>
          </a:p>
        </p:txBody>
      </p:sp>
      <p:sp>
        <p:nvSpPr>
          <p:cNvPr id="3" name="Text Placeholder 2">
            <a:extLst>
              <a:ext uri="{FF2B5EF4-FFF2-40B4-BE49-F238E27FC236}">
                <a16:creationId xmlns:a16="http://schemas.microsoft.com/office/drawing/2014/main" id="{C2040C8B-C4BF-4DFF-BF66-B3975F3A2BDC}"/>
              </a:ext>
            </a:extLst>
          </p:cNvPr>
          <p:cNvSpPr>
            <a:spLocks noGrp="1"/>
          </p:cNvSpPr>
          <p:nvPr>
            <p:ph type="body" idx="1"/>
          </p:nvPr>
        </p:nvSpPr>
        <p:spPr>
          <a:xfrm>
            <a:off x="736607" y="912293"/>
            <a:ext cx="11360317" cy="4834166"/>
          </a:xfrm>
        </p:spPr>
        <p:txBody>
          <a:bodyPr vert="horz" lIns="91440" tIns="45720" rIns="91440" bIns="45720" rtlCol="0">
            <a:noAutofit/>
          </a:bodyPr>
          <a:lstStyle/>
          <a:p>
            <a:pPr marL="342900" indent="-342900">
              <a:lnSpc>
                <a:spcPct val="100000"/>
              </a:lnSpc>
              <a:spcBef>
                <a:spcPts val="0"/>
              </a:spcBef>
              <a:buFont typeface="Arial" panose="020B0604020202020204" pitchFamily="34" charset="0"/>
              <a:buChar char="•"/>
            </a:pPr>
            <a:r>
              <a:rPr lang="en-US" sz="2100" dirty="0">
                <a:solidFill>
                  <a:srgbClr val="5F357E"/>
                </a:solidFill>
              </a:rPr>
              <a:t>I am an employee of a Part C Plan Sponsor or an employee of a Part C Plan Sponsor’s first-tier or downstream entity.</a:t>
            </a:r>
          </a:p>
          <a:p>
            <a:pPr marL="342900" indent="-342900">
              <a:lnSpc>
                <a:spcPct val="100000"/>
              </a:lnSpc>
              <a:spcBef>
                <a:spcPts val="0"/>
              </a:spcBef>
              <a:buFont typeface="Arial" panose="020B0604020202020204" pitchFamily="34" charset="0"/>
              <a:buChar char="•"/>
            </a:pPr>
            <a:r>
              <a:rPr lang="en-US" sz="2100" dirty="0">
                <a:solidFill>
                  <a:srgbClr val="5F357E"/>
                </a:solidFill>
              </a:rPr>
              <a:t>The Part C Plan Sponsor is a CMS Contractor. Part C Plan Sponsors may enter into contracts with FDRs. This stakeholder relationship flow chart shows examples of functions relating to the Sponsor’s Medicare Part C contracts. First-tier and related entities of the Medicare Part C Plan Sponsor may contract with downstream entities to fulfill their contractual obligations to the Sponsor.</a:t>
            </a:r>
          </a:p>
          <a:p>
            <a:pPr marL="342900" indent="-342900">
              <a:lnSpc>
                <a:spcPct val="100000"/>
              </a:lnSpc>
              <a:spcBef>
                <a:spcPts val="0"/>
              </a:spcBef>
              <a:buFont typeface="Arial" panose="020B0604020202020204" pitchFamily="34" charset="0"/>
              <a:buChar char="•"/>
            </a:pPr>
            <a:r>
              <a:rPr lang="en-US" sz="2100" dirty="0">
                <a:solidFill>
                  <a:srgbClr val="5F357E"/>
                </a:solidFill>
              </a:rPr>
              <a:t>Examples of first-tier entities may be independent practices, call centers, health services/hospital groups, fulfillment vendors, field marketing organizations, and credentialing organizations. If the first-tier entity is an independent practice, then a provider could be a downstream entity. If the first-tier entity is a health service/hospital group, then radiology, hospital, or mental health facilities may be the downstream entity. If the first-tier entity is a field marketing organization, then agents may be the downstream entity. Downstream entities may contract with other downstream entities. Hospitals and mental health facilities may contract with providers.</a:t>
            </a:r>
          </a:p>
          <a:p>
            <a:pPr marL="0" indent="0">
              <a:lnSpc>
                <a:spcPct val="100000"/>
              </a:lnSpc>
              <a:spcBef>
                <a:spcPts val="0"/>
              </a:spcBef>
              <a:buNone/>
            </a:pPr>
            <a:endParaRPr lang="en-US" sz="2100" dirty="0">
              <a:solidFill>
                <a:srgbClr val="5F357E"/>
              </a:solidFill>
            </a:endParaRPr>
          </a:p>
        </p:txBody>
      </p:sp>
    </p:spTree>
    <p:extLst>
      <p:ext uri="{BB962C8B-B14F-4D97-AF65-F5344CB8AC3E}">
        <p14:creationId xmlns:p14="http://schemas.microsoft.com/office/powerpoint/2010/main" val="1315753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13BE-49D2-44EA-A8E4-83F932CEC3C3}"/>
              </a:ext>
            </a:extLst>
          </p:cNvPr>
          <p:cNvSpPr>
            <a:spLocks noGrp="1"/>
          </p:cNvSpPr>
          <p:nvPr>
            <p:ph type="title"/>
          </p:nvPr>
        </p:nvSpPr>
        <p:spPr>
          <a:xfrm>
            <a:off x="652718" y="129028"/>
            <a:ext cx="10515600" cy="674583"/>
          </a:xfrm>
        </p:spPr>
        <p:txBody>
          <a:bodyPr>
            <a:normAutofit/>
          </a:bodyPr>
          <a:lstStyle/>
          <a:p>
            <a:r>
              <a:rPr lang="en-US" sz="3300" b="1" dirty="0">
                <a:latin typeface="Cambria" panose="02040503050406030204" pitchFamily="18" charset="0"/>
                <a:ea typeface="Cambria" panose="02040503050406030204" pitchFamily="18" charset="0"/>
              </a:rPr>
              <a:t>Where Do I Fit In? (continued)</a:t>
            </a:r>
          </a:p>
        </p:txBody>
      </p:sp>
      <p:sp>
        <p:nvSpPr>
          <p:cNvPr id="3" name="Text Placeholder 2">
            <a:extLst>
              <a:ext uri="{FF2B5EF4-FFF2-40B4-BE49-F238E27FC236}">
                <a16:creationId xmlns:a16="http://schemas.microsoft.com/office/drawing/2014/main" id="{4FA2BAFF-45AE-4F5C-9161-775781825099}"/>
              </a:ext>
            </a:extLst>
          </p:cNvPr>
          <p:cNvSpPr>
            <a:spLocks noGrp="1"/>
          </p:cNvSpPr>
          <p:nvPr>
            <p:ph type="body" idx="1"/>
          </p:nvPr>
        </p:nvSpPr>
        <p:spPr>
          <a:xfrm>
            <a:off x="652717" y="803611"/>
            <a:ext cx="11343539" cy="4934459"/>
          </a:xfrm>
        </p:spPr>
        <p:txBody>
          <a:bodyPr vert="horz" lIns="91440" tIns="45720" rIns="91440" bIns="45720" rtlCol="0">
            <a:noAutofit/>
          </a:bodyPr>
          <a:lstStyle/>
          <a:p>
            <a:pPr marL="342900" indent="-342900">
              <a:lnSpc>
                <a:spcPct val="100000"/>
              </a:lnSpc>
              <a:spcBef>
                <a:spcPts val="0"/>
              </a:spcBef>
              <a:buFont typeface="Arial" panose="020B0604020202020204" pitchFamily="34" charset="0"/>
              <a:buChar char="•"/>
            </a:pPr>
            <a:r>
              <a:rPr lang="en-US" sz="2100" dirty="0">
                <a:solidFill>
                  <a:srgbClr val="5F357E"/>
                </a:solidFill>
              </a:rPr>
              <a:t>I am an employee of a Part D Plan Sponsor or an employee of a Part D Plan Sponsor’s first-tier or downstream entity.</a:t>
            </a:r>
          </a:p>
          <a:p>
            <a:pPr marL="342900" indent="-342900">
              <a:lnSpc>
                <a:spcPct val="100000"/>
              </a:lnSpc>
              <a:spcBef>
                <a:spcPts val="0"/>
              </a:spcBef>
              <a:buFont typeface="Arial" panose="020B0604020202020204" pitchFamily="34" charset="0"/>
              <a:buChar char="•"/>
            </a:pPr>
            <a:r>
              <a:rPr lang="en-US" sz="2100" dirty="0">
                <a:solidFill>
                  <a:srgbClr val="5F357E"/>
                </a:solidFill>
              </a:rPr>
              <a:t>The Part D Plan Sponsor is a CMS Contractor. Part D Plan Sponsors may enter into contracts with FDRs. This stakeholder relationship flow chart shows examples of functions that relate to the Sponsor’s Medicare Part D contracts. First-tier and related entities of the Part D Plan Sponsor may contract with downstream entities to fulfill their contractual obligations to the Sponsor.</a:t>
            </a:r>
          </a:p>
          <a:p>
            <a:pPr marL="342900" indent="-342900">
              <a:lnSpc>
                <a:spcPct val="100000"/>
              </a:lnSpc>
              <a:spcBef>
                <a:spcPts val="0"/>
              </a:spcBef>
              <a:buFont typeface="Arial" panose="020B0604020202020204" pitchFamily="34" charset="0"/>
              <a:buChar char="•"/>
            </a:pPr>
            <a:r>
              <a:rPr lang="en-US" sz="2100" dirty="0">
                <a:solidFill>
                  <a:srgbClr val="5F357E"/>
                </a:solidFill>
              </a:rPr>
              <a:t>Examples of first-tier entities include call centers, PBMs, and field marketing organizations. If the first-tier entity is a PBM, then the pharmacy, marketing firm, quality assurance firm, and claims processing firm could be downstream entities. If the first-tier entity is a field marketing organization, then agents could be a downstream entity.</a:t>
            </a:r>
          </a:p>
          <a:p>
            <a:pPr marL="342900" indent="-342900">
              <a:lnSpc>
                <a:spcPct val="100000"/>
              </a:lnSpc>
              <a:spcBef>
                <a:spcPts val="0"/>
              </a:spcBef>
              <a:buFont typeface="Arial" panose="020B0604020202020204" pitchFamily="34" charset="0"/>
              <a:buChar char="•"/>
            </a:pPr>
            <a:endParaRPr lang="en-US" sz="2100" dirty="0">
              <a:solidFill>
                <a:srgbClr val="5F357E"/>
              </a:solidFill>
            </a:endParaRPr>
          </a:p>
        </p:txBody>
      </p:sp>
    </p:spTree>
    <p:extLst>
      <p:ext uri="{BB962C8B-B14F-4D97-AF65-F5344CB8AC3E}">
        <p14:creationId xmlns:p14="http://schemas.microsoft.com/office/powerpoint/2010/main" val="3507683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9399-4240-436A-88F3-6D1656F2320C}"/>
              </a:ext>
            </a:extLst>
          </p:cNvPr>
          <p:cNvSpPr>
            <a:spLocks noGrp="1"/>
          </p:cNvSpPr>
          <p:nvPr>
            <p:ph type="title"/>
          </p:nvPr>
        </p:nvSpPr>
        <p:spPr>
          <a:xfrm>
            <a:off x="652718" y="201336"/>
            <a:ext cx="10515600" cy="738231"/>
          </a:xfrm>
        </p:spPr>
        <p:txBody>
          <a:bodyPr>
            <a:noAutofit/>
          </a:bodyPr>
          <a:lstStyle/>
          <a:p>
            <a:r>
              <a:rPr lang="en-US" sz="3300" b="1" dirty="0">
                <a:latin typeface="Cambria" panose="02040503050406030204" pitchFamily="18" charset="0"/>
                <a:ea typeface="Cambria" panose="02040503050406030204" pitchFamily="18" charset="0"/>
              </a:rPr>
              <a:t>What Are Your Responsibilities?</a:t>
            </a:r>
          </a:p>
        </p:txBody>
      </p:sp>
      <p:sp>
        <p:nvSpPr>
          <p:cNvPr id="3" name="Text Placeholder 2">
            <a:extLst>
              <a:ext uri="{FF2B5EF4-FFF2-40B4-BE49-F238E27FC236}">
                <a16:creationId xmlns:a16="http://schemas.microsoft.com/office/drawing/2014/main" id="{6FE24529-8BBE-45F2-84B6-9575F713BC29}"/>
              </a:ext>
            </a:extLst>
          </p:cNvPr>
          <p:cNvSpPr>
            <a:spLocks noGrp="1"/>
          </p:cNvSpPr>
          <p:nvPr>
            <p:ph type="body" idx="1"/>
          </p:nvPr>
        </p:nvSpPr>
        <p:spPr>
          <a:xfrm>
            <a:off x="652717" y="937460"/>
            <a:ext cx="11427429" cy="4708331"/>
          </a:xfrm>
        </p:spPr>
        <p:txBody>
          <a:bodyPr vert="horz" lIns="91440" tIns="45720" rIns="91440" bIns="45720" rtlCol="0">
            <a:noAutofit/>
          </a:bodyPr>
          <a:lstStyle/>
          <a:p>
            <a:pPr marL="342900" indent="-342900">
              <a:lnSpc>
                <a:spcPct val="100000"/>
              </a:lnSpc>
              <a:spcBef>
                <a:spcPts val="0"/>
              </a:spcBef>
              <a:buFont typeface="Arial" panose="020B0604020202020204" pitchFamily="34" charset="0"/>
              <a:buChar char="•"/>
            </a:pPr>
            <a:r>
              <a:rPr lang="en-US" sz="2100" dirty="0">
                <a:solidFill>
                  <a:srgbClr val="5F357E"/>
                </a:solidFill>
              </a:rPr>
              <a:t>You play a vital part in preventing, detecting, and reporting potential FWA, as well as Medicare noncompliance.</a:t>
            </a:r>
          </a:p>
          <a:p>
            <a:pPr marL="342900" indent="-342900">
              <a:lnSpc>
                <a:spcPct val="100000"/>
              </a:lnSpc>
              <a:spcBef>
                <a:spcPts val="0"/>
              </a:spcBef>
              <a:buFont typeface="Arial" panose="020B0604020202020204" pitchFamily="34" charset="0"/>
              <a:buChar char="•"/>
            </a:pPr>
            <a:r>
              <a:rPr lang="en-US" sz="2100" dirty="0">
                <a:solidFill>
                  <a:srgbClr val="5F357E"/>
                </a:solidFill>
              </a:rPr>
              <a:t>FIRST, you must comply with all applicable statutory, regulatory, and other Medicare Part C or Part D requirements, including adopting and using an effective compliance program.</a:t>
            </a:r>
          </a:p>
          <a:p>
            <a:pPr marL="342900" indent="-342900">
              <a:lnSpc>
                <a:spcPct val="100000"/>
              </a:lnSpc>
              <a:spcBef>
                <a:spcPts val="0"/>
              </a:spcBef>
              <a:buFont typeface="Arial" panose="020B0604020202020204" pitchFamily="34" charset="0"/>
              <a:buChar char="•"/>
            </a:pPr>
            <a:r>
              <a:rPr lang="en-US" sz="2100" dirty="0">
                <a:solidFill>
                  <a:srgbClr val="5F357E"/>
                </a:solidFill>
              </a:rPr>
              <a:t>SECOND, you have a duty to the Medicare Program to report any compliance concerns and suspected or actual violations of which you may be aware.</a:t>
            </a:r>
          </a:p>
          <a:p>
            <a:pPr marL="342900" indent="-342900">
              <a:lnSpc>
                <a:spcPct val="100000"/>
              </a:lnSpc>
              <a:spcBef>
                <a:spcPts val="0"/>
              </a:spcBef>
              <a:buFont typeface="Arial" panose="020B0604020202020204" pitchFamily="34" charset="0"/>
              <a:buChar char="•"/>
            </a:pPr>
            <a:r>
              <a:rPr lang="en-US" sz="2100" dirty="0">
                <a:solidFill>
                  <a:srgbClr val="5F357E"/>
                </a:solidFill>
              </a:rPr>
              <a:t>THIRD, you have a duty to follow your organization’s Code of Conduct that articulates your and your organization’s commitment to standards of conduct and ethical rules of behavior.</a:t>
            </a:r>
          </a:p>
          <a:p>
            <a:pPr marL="0" indent="0">
              <a:lnSpc>
                <a:spcPct val="100000"/>
              </a:lnSpc>
              <a:spcBef>
                <a:spcPts val="0"/>
              </a:spcBef>
              <a:buNone/>
            </a:pPr>
            <a:endParaRPr lang="en-US" sz="2100" dirty="0">
              <a:solidFill>
                <a:srgbClr val="5F357E"/>
              </a:solidFill>
            </a:endParaRPr>
          </a:p>
        </p:txBody>
      </p:sp>
    </p:spTree>
    <p:extLst>
      <p:ext uri="{BB962C8B-B14F-4D97-AF65-F5344CB8AC3E}">
        <p14:creationId xmlns:p14="http://schemas.microsoft.com/office/powerpoint/2010/main" val="1793693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E9A3-41EA-47E3-B3F3-7AF9C01FFD14}"/>
              </a:ext>
            </a:extLst>
          </p:cNvPr>
          <p:cNvSpPr>
            <a:spLocks noGrp="1"/>
          </p:cNvSpPr>
          <p:nvPr>
            <p:ph type="title"/>
          </p:nvPr>
        </p:nvSpPr>
        <p:spPr>
          <a:xfrm>
            <a:off x="652718" y="264985"/>
            <a:ext cx="10515600" cy="632637"/>
          </a:xfrm>
        </p:spPr>
        <p:txBody>
          <a:bodyPr>
            <a:normAutofit/>
          </a:bodyPr>
          <a:lstStyle/>
          <a:p>
            <a:r>
              <a:rPr lang="en-US" sz="3300" b="1" dirty="0">
                <a:latin typeface="Cambria" panose="02040503050406030204" pitchFamily="18" charset="0"/>
                <a:ea typeface="Cambria" panose="02040503050406030204" pitchFamily="18" charset="0"/>
              </a:rPr>
              <a:t>How Do You Prevent FWA?</a:t>
            </a:r>
          </a:p>
        </p:txBody>
      </p:sp>
      <p:sp>
        <p:nvSpPr>
          <p:cNvPr id="3" name="Text Placeholder 2">
            <a:extLst>
              <a:ext uri="{FF2B5EF4-FFF2-40B4-BE49-F238E27FC236}">
                <a16:creationId xmlns:a16="http://schemas.microsoft.com/office/drawing/2014/main" id="{1BB96EC6-DCD3-49E2-B999-6FB77B3BFE67}"/>
              </a:ext>
            </a:extLst>
          </p:cNvPr>
          <p:cNvSpPr>
            <a:spLocks noGrp="1"/>
          </p:cNvSpPr>
          <p:nvPr>
            <p:ph type="body" idx="1"/>
          </p:nvPr>
        </p:nvSpPr>
        <p:spPr>
          <a:xfrm>
            <a:off x="736608" y="998291"/>
            <a:ext cx="11301594" cy="3238149"/>
          </a:xfrm>
        </p:spPr>
        <p:txBody>
          <a:bodyPr vert="horz" lIns="91440" tIns="45720" rIns="91440" bIns="45720" rtlCol="0">
            <a:noAutofit/>
          </a:bodyPr>
          <a:lstStyle/>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Look for suspicious activity</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Conduct yourself in an ethical manner</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Ensure accurate and timely data and billing</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Ensure coordination with other payers</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Know FWA policies and procedures, standards of conduct, laws, regulations, and CMS’ guidance</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Verify all received information</a:t>
            </a:r>
          </a:p>
          <a:p>
            <a:pPr marL="342900" indent="-342900">
              <a:lnSpc>
                <a:spcPct val="100000"/>
              </a:lnSpc>
              <a:spcBef>
                <a:spcPts val="0"/>
              </a:spcBef>
              <a:buFont typeface="Arial" panose="020B0604020202020204" pitchFamily="34" charset="0"/>
              <a:buChar char="•"/>
            </a:pPr>
            <a:endParaRPr lang="en-US" sz="2100" dirty="0">
              <a:solidFill>
                <a:srgbClr val="5F357E"/>
              </a:solidFill>
            </a:endParaRPr>
          </a:p>
        </p:txBody>
      </p:sp>
    </p:spTree>
    <p:extLst>
      <p:ext uri="{BB962C8B-B14F-4D97-AF65-F5344CB8AC3E}">
        <p14:creationId xmlns:p14="http://schemas.microsoft.com/office/powerpoint/2010/main" val="1343185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B9748B-D573-4DB8-97F3-A718310A614A}"/>
              </a:ext>
            </a:extLst>
          </p:cNvPr>
          <p:cNvSpPr>
            <a:spLocks noGrp="1"/>
          </p:cNvSpPr>
          <p:nvPr>
            <p:ph type="body" idx="1"/>
          </p:nvPr>
        </p:nvSpPr>
        <p:spPr>
          <a:xfrm>
            <a:off x="770163" y="851286"/>
            <a:ext cx="11351929" cy="5029397"/>
          </a:xfrm>
        </p:spPr>
        <p:txBody>
          <a:bodyPr vert="horz" lIns="91440" tIns="45720" rIns="91440" bIns="45720" rtlCol="0">
            <a:noAutofit/>
          </a:bodyPr>
          <a:lstStyle/>
          <a:p>
            <a:pPr>
              <a:buFont typeface="Arial" panose="020B0604020202020204" pitchFamily="34" charset="0"/>
            </a:pPr>
            <a:r>
              <a:rPr lang="en-US" sz="2100" dirty="0">
                <a:solidFill>
                  <a:srgbClr val="5F357E"/>
                </a:solidFill>
              </a:rPr>
              <a:t>Everyone must report suspected instances of FWA. Your Sponsor’s Code of Conduct should clearly state this obligation. Sponsors may not retaliate against you for making a good faith effort in reporting. </a:t>
            </a:r>
          </a:p>
          <a:p>
            <a:pPr>
              <a:buFont typeface="Arial" panose="020B0604020202020204" pitchFamily="34" charset="0"/>
            </a:pPr>
            <a:r>
              <a:rPr lang="en-US" sz="2100" dirty="0">
                <a:solidFill>
                  <a:srgbClr val="5F357E"/>
                </a:solidFill>
              </a:rPr>
              <a:t>Report any potential FWA concerns you have to your compliance department in one of the following ways. The compliance department will investigate and make the proper determination</a:t>
            </a:r>
          </a:p>
          <a:p>
            <a:pPr marL="0" indent="0">
              <a:buNone/>
            </a:pPr>
            <a:r>
              <a:rPr lang="en-US" sz="2100" dirty="0">
                <a:solidFill>
                  <a:srgbClr val="5F357E"/>
                </a:solidFill>
              </a:rPr>
              <a:t>	- </a:t>
            </a: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Call at 1-888-708-5377</a:t>
            </a:r>
          </a:p>
          <a:p>
            <a:pPr marL="0" indent="0">
              <a:buNone/>
            </a:pPr>
            <a:r>
              <a:rPr lang="en-US" sz="2100" dirty="0">
                <a:solidFill>
                  <a:srgbClr val="5F357E"/>
                </a:solidFill>
              </a:rPr>
              <a:t>	- </a:t>
            </a: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Fax at 1-626-380-9054</a:t>
            </a:r>
          </a:p>
          <a:p>
            <a:pPr marL="0" indent="0">
              <a:buNone/>
            </a:pPr>
            <a:r>
              <a:rPr lang="en-US" sz="2100" dirty="0">
                <a:solidFill>
                  <a:srgbClr val="5F357E"/>
                </a:solidFill>
              </a:rPr>
              <a:t>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complianceFWA@imperialhealthplan.com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100" dirty="0">
                <a:solidFill>
                  <a:srgbClr val="5F357E"/>
                </a:solidFill>
              </a:rPr>
              <a:t>	- </a:t>
            </a:r>
            <a:r>
              <a:rPr lang="en-US" sz="1800" dirty="0">
                <a:solidFill>
                  <a:srgbClr val="5F357E"/>
                </a:solidFill>
                <a:latin typeface="Calibri" panose="020F0502020204030204" pitchFamily="34" charset="0"/>
                <a:cs typeface="Times New Roman" panose="02020603050405020304" pitchFamily="18" charset="0"/>
              </a:rPr>
              <a:t>Compliance mailbox in the breakroom </a:t>
            </a:r>
          </a:p>
          <a:p>
            <a:pPr marL="0" indent="0">
              <a:buNone/>
            </a:pPr>
            <a:r>
              <a:rPr lang="en-US" sz="21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	- </a:t>
            </a: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Mail Attn: Compliance FWA</a:t>
            </a:r>
            <a:b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	   PO Box 60874</a:t>
            </a:r>
            <a:b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5F357E"/>
                </a:solidFill>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Pasadena, CA 91116</a:t>
            </a:r>
          </a:p>
          <a:p>
            <a:pPr>
              <a:buFont typeface="Arial" panose="020B0604020202020204" pitchFamily="34" charset="0"/>
            </a:pPr>
            <a:r>
              <a:rPr lang="en-US" sz="2100" dirty="0">
                <a:solidFill>
                  <a:srgbClr val="5F357E"/>
                </a:solidFill>
              </a:rPr>
              <a:t>Compliance related questions or report of suspected or detected noncompliance or potential FWA are confidential anonymous and non-retaliation</a:t>
            </a:r>
          </a:p>
          <a:p>
            <a:pPr>
              <a:buFont typeface="Arial" panose="020B0604020202020204" pitchFamily="34" charset="0"/>
            </a:pPr>
            <a:r>
              <a:rPr lang="en-US" sz="2100" dirty="0">
                <a:solidFill>
                  <a:srgbClr val="5F357E"/>
                </a:solidFill>
              </a:rPr>
              <a:t>When in doubt, call your Compliance Department or FWA Hotline</a:t>
            </a:r>
          </a:p>
          <a:p>
            <a:pPr>
              <a:buFont typeface="Arial" panose="020B0604020202020204" pitchFamily="34" charset="0"/>
            </a:pPr>
            <a:endParaRPr lang="en-US" sz="2100" dirty="0">
              <a:solidFill>
                <a:srgbClr val="5F357E"/>
              </a:solidFill>
            </a:endParaRPr>
          </a:p>
        </p:txBody>
      </p:sp>
      <p:sp>
        <p:nvSpPr>
          <p:cNvPr id="4" name="Title 3">
            <a:extLst>
              <a:ext uri="{FF2B5EF4-FFF2-40B4-BE49-F238E27FC236}">
                <a16:creationId xmlns:a16="http://schemas.microsoft.com/office/drawing/2014/main" id="{ADB0AFBE-B9CF-4B50-8E2C-62ED68C7B892}"/>
              </a:ext>
            </a:extLst>
          </p:cNvPr>
          <p:cNvSpPr>
            <a:spLocks noGrp="1"/>
          </p:cNvSpPr>
          <p:nvPr>
            <p:ph type="title"/>
          </p:nvPr>
        </p:nvSpPr>
        <p:spPr>
          <a:xfrm>
            <a:off x="652718" y="202632"/>
            <a:ext cx="10701082" cy="536032"/>
          </a:xfrm>
        </p:spPr>
        <p:txBody>
          <a:bodyPr>
            <a:normAutofit fontScale="90000"/>
          </a:bodyPr>
          <a:lstStyle/>
          <a:p>
            <a:r>
              <a:rPr lang="en-US" sz="3300" b="1" dirty="0">
                <a:latin typeface="Cambria" panose="02040503050406030204" pitchFamily="18" charset="0"/>
                <a:ea typeface="Cambria" panose="02040503050406030204" pitchFamily="18" charset="0"/>
              </a:rPr>
              <a:t>Report FWA</a:t>
            </a:r>
          </a:p>
        </p:txBody>
      </p:sp>
    </p:spTree>
    <p:extLst>
      <p:ext uri="{BB962C8B-B14F-4D97-AF65-F5344CB8AC3E}">
        <p14:creationId xmlns:p14="http://schemas.microsoft.com/office/powerpoint/2010/main" val="2282104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23CA-0E41-4CBC-96D8-B72587B03054}"/>
              </a:ext>
            </a:extLst>
          </p:cNvPr>
          <p:cNvSpPr>
            <a:spLocks noGrp="1"/>
          </p:cNvSpPr>
          <p:nvPr>
            <p:ph type="title"/>
          </p:nvPr>
        </p:nvSpPr>
        <p:spPr>
          <a:xfrm>
            <a:off x="568828" y="124531"/>
            <a:ext cx="10515600" cy="836008"/>
          </a:xfrm>
        </p:spPr>
        <p:txBody>
          <a:bodyPr>
            <a:normAutofit/>
          </a:bodyPr>
          <a:lstStyle/>
          <a:p>
            <a:r>
              <a:rPr lang="en-US" sz="3300" b="1" dirty="0">
                <a:latin typeface="Cambria" panose="02040503050406030204" pitchFamily="18" charset="0"/>
                <a:ea typeface="Cambria" panose="02040503050406030204" pitchFamily="18" charset="0"/>
              </a:rPr>
              <a:t>Reporting FWA Outside Your Organization</a:t>
            </a:r>
          </a:p>
        </p:txBody>
      </p:sp>
      <p:sp>
        <p:nvSpPr>
          <p:cNvPr id="3" name="Text Placeholder 2">
            <a:extLst>
              <a:ext uri="{FF2B5EF4-FFF2-40B4-BE49-F238E27FC236}">
                <a16:creationId xmlns:a16="http://schemas.microsoft.com/office/drawing/2014/main" id="{F2E3B3D3-C993-4BFB-B804-620DC1B8EBD9}"/>
              </a:ext>
            </a:extLst>
          </p:cNvPr>
          <p:cNvSpPr>
            <a:spLocks noGrp="1"/>
          </p:cNvSpPr>
          <p:nvPr>
            <p:ph type="body" idx="1"/>
          </p:nvPr>
        </p:nvSpPr>
        <p:spPr>
          <a:xfrm>
            <a:off x="722626" y="960538"/>
            <a:ext cx="11340743" cy="4811087"/>
          </a:xfrm>
        </p:spPr>
        <p:txBody>
          <a:bodyPr vert="horz" lIns="91440" tIns="45720" rIns="91440" bIns="45720" rtlCol="0">
            <a:noAutofit/>
          </a:bodyPr>
          <a:lstStyle/>
          <a:p>
            <a:pPr marL="342900" indent="-342900">
              <a:lnSpc>
                <a:spcPct val="100000"/>
              </a:lnSpc>
              <a:spcBef>
                <a:spcPts val="0"/>
              </a:spcBef>
              <a:buFont typeface="Arial" panose="020B0604020202020204" pitchFamily="34" charset="0"/>
              <a:buChar char="•"/>
            </a:pPr>
            <a:r>
              <a:rPr lang="en-US" sz="2100" dirty="0">
                <a:solidFill>
                  <a:srgbClr val="5F357E"/>
                </a:solidFill>
              </a:rPr>
              <a:t>If warranted, Sponsors and FDRs must report potentially fraudulent conduct to Government authorities, such as the Office of Inspector General (OIG), the U.S. Department of Justice (DOJ), or CMS.</a:t>
            </a:r>
          </a:p>
          <a:p>
            <a:pPr marL="342900" indent="-342900">
              <a:lnSpc>
                <a:spcPct val="100000"/>
              </a:lnSpc>
              <a:spcBef>
                <a:spcPts val="0"/>
              </a:spcBef>
              <a:buFont typeface="Arial" panose="020B0604020202020204" pitchFamily="34" charset="0"/>
              <a:buChar char="•"/>
            </a:pPr>
            <a:r>
              <a:rPr lang="en-US" sz="2100" dirty="0">
                <a:solidFill>
                  <a:srgbClr val="5F357E"/>
                </a:solidFill>
              </a:rPr>
              <a:t>Individuals or entities who wish to voluntarily disclose self-discovered potential fraud to OIG may do so under the Self-Disclosure Protocol (SDP). Self-disclosure gives providers the opportunity to avoid the costs and disruptions associated with a Government- directed investigation and civil or administrative litigation.</a:t>
            </a:r>
          </a:p>
          <a:p>
            <a:pPr marL="342900" indent="-342900">
              <a:lnSpc>
                <a:spcPct val="100000"/>
              </a:lnSpc>
              <a:spcBef>
                <a:spcPts val="0"/>
              </a:spcBef>
              <a:buFont typeface="Arial" panose="020B0604020202020204" pitchFamily="34" charset="0"/>
              <a:buChar char="•"/>
            </a:pPr>
            <a:r>
              <a:rPr lang="en-US" sz="2100" dirty="0">
                <a:solidFill>
                  <a:srgbClr val="5F357E"/>
                </a:solidFill>
              </a:rPr>
              <a:t>When reporting suspected FWA, include:</a:t>
            </a:r>
          </a:p>
          <a:p>
            <a:pPr marL="800100" lvl="1" indent="-342900">
              <a:buFontTx/>
              <a:buChar char="-"/>
            </a:pPr>
            <a:r>
              <a:rPr lang="en-US" sz="2100" dirty="0">
                <a:solidFill>
                  <a:srgbClr val="5F357E"/>
                </a:solidFill>
              </a:rPr>
              <a:t>Contact information for the information source, suspects, and witnesses</a:t>
            </a:r>
          </a:p>
          <a:p>
            <a:pPr marL="800100" lvl="1" indent="-342900">
              <a:buFontTx/>
              <a:buChar char="-"/>
            </a:pPr>
            <a:r>
              <a:rPr lang="en-US" sz="2100" dirty="0">
                <a:solidFill>
                  <a:srgbClr val="5F357E"/>
                </a:solidFill>
              </a:rPr>
              <a:t>Alleged FWA details</a:t>
            </a:r>
          </a:p>
          <a:p>
            <a:pPr marL="800100" lvl="1" indent="-342900">
              <a:buFontTx/>
              <a:buChar char="-"/>
            </a:pPr>
            <a:r>
              <a:rPr lang="en-US" sz="2100" dirty="0">
                <a:solidFill>
                  <a:srgbClr val="5F357E"/>
                </a:solidFill>
              </a:rPr>
              <a:t>Alleged Medicare rules violated</a:t>
            </a:r>
          </a:p>
          <a:p>
            <a:pPr marL="800100" lvl="1" indent="-342900">
              <a:buFontTx/>
              <a:buChar char="-"/>
            </a:pPr>
            <a:r>
              <a:rPr lang="en-US" sz="2100" dirty="0">
                <a:solidFill>
                  <a:srgbClr val="5F357E"/>
                </a:solidFill>
              </a:rPr>
              <a:t>The suspect’s history of compliance, education, training, and communication with your organization or other entities</a:t>
            </a:r>
          </a:p>
        </p:txBody>
      </p:sp>
    </p:spTree>
    <p:extLst>
      <p:ext uri="{BB962C8B-B14F-4D97-AF65-F5344CB8AC3E}">
        <p14:creationId xmlns:p14="http://schemas.microsoft.com/office/powerpoint/2010/main" val="117396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718" y="155927"/>
            <a:ext cx="11539282" cy="517655"/>
          </a:xfrm>
        </p:spPr>
        <p:txBody>
          <a:bodyPr>
            <a:normAutofit/>
          </a:bodyPr>
          <a:lstStyle/>
          <a:p>
            <a:r>
              <a:rPr lang="en-US" sz="3000" b="1" dirty="0">
                <a:latin typeface="Cambria" panose="02040503050406030204" pitchFamily="18" charset="0"/>
                <a:ea typeface="Cambria" panose="02040503050406030204" pitchFamily="18" charset="0"/>
              </a:rPr>
              <a:t>Service Area – H5496 &amp; H2793</a:t>
            </a:r>
            <a:endParaRPr lang="en-US" dirty="0"/>
          </a:p>
        </p:txBody>
      </p:sp>
      <p:sp>
        <p:nvSpPr>
          <p:cNvPr id="7" name="TextBox 6">
            <a:extLst>
              <a:ext uri="{FF2B5EF4-FFF2-40B4-BE49-F238E27FC236}">
                <a16:creationId xmlns:a16="http://schemas.microsoft.com/office/drawing/2014/main" id="{B17FAB5D-AB57-4864-8F9A-102F78AA449F}"/>
              </a:ext>
            </a:extLst>
          </p:cNvPr>
          <p:cNvSpPr txBox="1"/>
          <p:nvPr/>
        </p:nvSpPr>
        <p:spPr>
          <a:xfrm>
            <a:off x="663930" y="5520337"/>
            <a:ext cx="3514988" cy="369332"/>
          </a:xfrm>
          <a:prstGeom prst="rect">
            <a:avLst/>
          </a:prstGeom>
          <a:noFill/>
        </p:spPr>
        <p:txBody>
          <a:bodyPr wrap="square" rtlCol="0">
            <a:spAutoFit/>
          </a:bodyPr>
          <a:lstStyle/>
          <a:p>
            <a:r>
              <a:rPr lang="en-US" dirty="0">
                <a:solidFill>
                  <a:srgbClr val="FF0000"/>
                </a:solidFill>
              </a:rPr>
              <a:t>Red Font </a:t>
            </a:r>
            <a:r>
              <a:rPr lang="en-US" dirty="0">
                <a:solidFill>
                  <a:srgbClr val="5F357E"/>
                </a:solidFill>
              </a:rPr>
              <a:t>– New for 2023</a:t>
            </a:r>
          </a:p>
        </p:txBody>
      </p:sp>
      <p:graphicFrame>
        <p:nvGraphicFramePr>
          <p:cNvPr id="2" name="Table 1">
            <a:extLst>
              <a:ext uri="{FF2B5EF4-FFF2-40B4-BE49-F238E27FC236}">
                <a16:creationId xmlns:a16="http://schemas.microsoft.com/office/drawing/2014/main" id="{A0BFEA56-269C-196A-282D-E44EEE9D83D3}"/>
              </a:ext>
            </a:extLst>
          </p:cNvPr>
          <p:cNvGraphicFramePr>
            <a:graphicFrameLocks noGrp="1"/>
          </p:cNvGraphicFramePr>
          <p:nvPr>
            <p:extLst>
              <p:ext uri="{D42A27DB-BD31-4B8C-83A1-F6EECF244321}">
                <p14:modId xmlns:p14="http://schemas.microsoft.com/office/powerpoint/2010/main" val="3512863615"/>
              </p:ext>
            </p:extLst>
          </p:nvPr>
        </p:nvGraphicFramePr>
        <p:xfrm>
          <a:off x="838199" y="813659"/>
          <a:ext cx="11040292" cy="2469470"/>
        </p:xfrm>
        <a:graphic>
          <a:graphicData uri="http://schemas.openxmlformats.org/drawingml/2006/table">
            <a:tbl>
              <a:tblPr/>
              <a:tblGrid>
                <a:gridCol w="685215">
                  <a:extLst>
                    <a:ext uri="{9D8B030D-6E8A-4147-A177-3AD203B41FA5}">
                      <a16:colId xmlns:a16="http://schemas.microsoft.com/office/drawing/2014/main" val="2387746982"/>
                    </a:ext>
                  </a:extLst>
                </a:gridCol>
                <a:gridCol w="1812299">
                  <a:extLst>
                    <a:ext uri="{9D8B030D-6E8A-4147-A177-3AD203B41FA5}">
                      <a16:colId xmlns:a16="http://schemas.microsoft.com/office/drawing/2014/main" val="2067354860"/>
                    </a:ext>
                  </a:extLst>
                </a:gridCol>
                <a:gridCol w="1895549">
                  <a:extLst>
                    <a:ext uri="{9D8B030D-6E8A-4147-A177-3AD203B41FA5}">
                      <a16:colId xmlns:a16="http://schemas.microsoft.com/office/drawing/2014/main" val="1054098528"/>
                    </a:ext>
                  </a:extLst>
                </a:gridCol>
                <a:gridCol w="1703433">
                  <a:extLst>
                    <a:ext uri="{9D8B030D-6E8A-4147-A177-3AD203B41FA5}">
                      <a16:colId xmlns:a16="http://schemas.microsoft.com/office/drawing/2014/main" val="44184900"/>
                    </a:ext>
                  </a:extLst>
                </a:gridCol>
                <a:gridCol w="1684220">
                  <a:extLst>
                    <a:ext uri="{9D8B030D-6E8A-4147-A177-3AD203B41FA5}">
                      <a16:colId xmlns:a16="http://schemas.microsoft.com/office/drawing/2014/main" val="1404829659"/>
                    </a:ext>
                  </a:extLst>
                </a:gridCol>
                <a:gridCol w="1530528">
                  <a:extLst>
                    <a:ext uri="{9D8B030D-6E8A-4147-A177-3AD203B41FA5}">
                      <a16:colId xmlns:a16="http://schemas.microsoft.com/office/drawing/2014/main" val="1546319177"/>
                    </a:ext>
                  </a:extLst>
                </a:gridCol>
                <a:gridCol w="1729048">
                  <a:extLst>
                    <a:ext uri="{9D8B030D-6E8A-4147-A177-3AD203B41FA5}">
                      <a16:colId xmlns:a16="http://schemas.microsoft.com/office/drawing/2014/main" val="3150295497"/>
                    </a:ext>
                  </a:extLst>
                </a:gridCol>
              </a:tblGrid>
              <a:tr h="363157">
                <a:tc gridSpan="7">
                  <a:txBody>
                    <a:bodyPr/>
                    <a:lstStyle/>
                    <a:p>
                      <a:pPr algn="ctr" fontAlgn="ctr"/>
                      <a:r>
                        <a:rPr lang="en-US" sz="1000" b="1" i="0" u="none" strike="noStrike" dirty="0">
                          <a:solidFill>
                            <a:srgbClr val="FFFFFF"/>
                          </a:solidFill>
                          <a:effectLst/>
                          <a:latin typeface="Times New Roman" panose="02020603050405020304" pitchFamily="18" charset="0"/>
                        </a:rPr>
                        <a:t>H5496 - Imperial Health Plan of California (HMO) (HMO SNP) - 2023</a:t>
                      </a:r>
                      <a:br>
                        <a:rPr lang="en-US" sz="1000" b="1" i="0" u="none" strike="noStrike" dirty="0">
                          <a:solidFill>
                            <a:srgbClr val="FFFFFF"/>
                          </a:solidFill>
                          <a:effectLst/>
                          <a:latin typeface="Times New Roman" panose="02020603050405020304" pitchFamily="18" charset="0"/>
                        </a:rPr>
                      </a:br>
                      <a:r>
                        <a:rPr lang="en-US" sz="1000" b="1" i="0" u="none" strike="noStrike" dirty="0">
                          <a:solidFill>
                            <a:srgbClr val="FFFFFF"/>
                          </a:solidFill>
                          <a:effectLst/>
                          <a:latin typeface="Times New Roman" panose="02020603050405020304" pitchFamily="18" charset="0"/>
                        </a:rPr>
                        <a:t>Plan Effective: 01/01/2018</a:t>
                      </a:r>
                    </a:p>
                  </a:txBody>
                  <a:tcPr marL="3660" marR="3660" marT="366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8459576"/>
                  </a:ext>
                </a:extLst>
              </a:tr>
              <a:tr h="119336">
                <a:tc>
                  <a:txBody>
                    <a:bodyPr/>
                    <a:lstStyle/>
                    <a:p>
                      <a:pPr algn="l" fontAlgn="ctr"/>
                      <a:r>
                        <a:rPr lang="en-US" sz="700" b="1" i="0" u="none" strike="noStrike">
                          <a:solidFill>
                            <a:srgbClr val="000000"/>
                          </a:solidFill>
                          <a:effectLst/>
                          <a:latin typeface="Times New Roman" panose="02020603050405020304" pitchFamily="18" charset="0"/>
                        </a:rPr>
                        <a:t>Plan Name</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Imperial Senior Value (HMO C-SNP) 005</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Imperial Traditional (HMO) 007</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Times New Roman" panose="02020603050405020304" pitchFamily="18" charset="0"/>
                        </a:rPr>
                        <a:t>Imperial Dual Plan (HMO D-SNP) 011</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Imperial Dynamic Plan (HMO) 012</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Imperial Strong (HMO) 014</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FF0000"/>
                          </a:solidFill>
                          <a:effectLst/>
                          <a:latin typeface="Times New Roman" panose="02020603050405020304" pitchFamily="18" charset="0"/>
                        </a:rPr>
                        <a:t>Imperial Courage Plan (HMO) - 016</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957835"/>
                  </a:ext>
                </a:extLst>
              </a:tr>
              <a:tr h="1583249">
                <a:tc>
                  <a:txBody>
                    <a:bodyPr/>
                    <a:lstStyle/>
                    <a:p>
                      <a:pPr algn="l" fontAlgn="ctr"/>
                      <a:r>
                        <a:rPr lang="en-US" sz="600" b="1" i="0" u="none" strike="noStrike">
                          <a:solidFill>
                            <a:srgbClr val="000000"/>
                          </a:solidFill>
                          <a:effectLst/>
                          <a:latin typeface="Times New Roman" panose="02020603050405020304" pitchFamily="18" charset="0"/>
                        </a:rPr>
                        <a:t>Service Area</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Times New Roman" panose="02020603050405020304" pitchFamily="18" charset="0"/>
                        </a:rPr>
                        <a:t>Alameda, Contra Costa, Fresno, Kern, Kings, Los Angeles, Madera, Merced, Orange, Placer, Riverside, Sacramento, San Bernardino, San Diego, San Francisco, San Joaquin, San Mateo, Santa Barbara, Santa Clara, Stanislaus, Tulare, Ventura, Yolo</a:t>
                      </a:r>
                      <a:br>
                        <a:rPr lang="en-US" sz="600" b="0" i="0" u="none" strike="noStrike">
                          <a:solidFill>
                            <a:srgbClr val="000000"/>
                          </a:solidFill>
                          <a:effectLst/>
                          <a:latin typeface="Times New Roman" panose="02020603050405020304" pitchFamily="18" charset="0"/>
                        </a:rPr>
                      </a:br>
                      <a:br>
                        <a:rPr lang="en-US" sz="600" b="0" i="0" u="none" strike="noStrike">
                          <a:solidFill>
                            <a:srgbClr val="00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Amador, Butte, Del Norte, El Dorado, Glenn, Humboldt, Imperial, Inyo, Marin, Mariposa, Mendocino, Modoc, Monterey, Mono, Napa, Nevada, Plumas, San Benito, San Luis Obispo, Santa Cruz, Shasta, Siskiyou, Solano, Sonoma, Tehama, Tuolumne, Yuba</a:t>
                      </a:r>
                      <a:endParaRPr lang="en-US" sz="600" b="0" i="0" u="none" strike="noStrike">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Times New Roman" panose="02020603050405020304" pitchFamily="18" charset="0"/>
                        </a:rPr>
                        <a:t>Alameda, Contra Costa, Fresno, Kern, Kings, Los Angeles, Madera, Merced, Orange, Placer, Riverside, Sacramento, San Bernardino, San Diego, San Francisco, San Joaquin, San Mateo, Santa Barbara, Santa Clara, Stanislaus, Tulare, Ventura, Yolo</a:t>
                      </a:r>
                      <a:br>
                        <a:rPr lang="en-US" sz="600" b="0" i="0" u="none" strike="noStrike">
                          <a:solidFill>
                            <a:srgbClr val="000000"/>
                          </a:solidFill>
                          <a:effectLst/>
                          <a:latin typeface="Times New Roman" panose="02020603050405020304" pitchFamily="18" charset="0"/>
                        </a:rPr>
                      </a:br>
                      <a:br>
                        <a:rPr lang="en-US" sz="600" b="0" i="0" u="none" strike="noStrike">
                          <a:solidFill>
                            <a:srgbClr val="00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Amador, Butte, Del Norte, El Dorado, Glenn, Humboldt, Imperial, Inyo, Marin, Mariposa, Mendocino, Modoc, Monterey, Mono, Napa, Nevada, Plumas, San Benito, San Luis Obispo, Santa Cruz, Shasta, Siskiyou, Solano, Sonoma, Tehama, Tuolumne, Yuba</a:t>
                      </a:r>
                      <a:endParaRPr lang="en-US" sz="600" b="0" i="0" u="none" strike="noStrike">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Times New Roman" panose="02020603050405020304" pitchFamily="18" charset="0"/>
                        </a:rPr>
                        <a:t>Alameda, Contra Costa, Fresno, Kern, Kings, Madera, Merced, Placer, Sacramento, San Francisco, San Joaquin, Santa Barbara, Stanislaus, Tulare, Ventura, Yolo</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Times New Roman" panose="02020603050405020304" pitchFamily="18" charset="0"/>
                        </a:rPr>
                        <a:t>Kern, Los Angeles, Orange, Riverside, Sacramento, San Bernardino, San Diego, Ventura</a:t>
                      </a:r>
                      <a:br>
                        <a:rPr lang="en-US" sz="600" b="0" i="0" u="none" strike="noStrike">
                          <a:solidFill>
                            <a:srgbClr val="000000"/>
                          </a:solidFill>
                          <a:effectLst/>
                          <a:latin typeface="Times New Roman" panose="02020603050405020304" pitchFamily="18" charset="0"/>
                        </a:rPr>
                      </a:br>
                      <a:br>
                        <a:rPr lang="en-US" sz="600" b="0" i="0" u="none" strike="noStrike">
                          <a:solidFill>
                            <a:srgbClr val="00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Alameda, Amador, Butte, Contra Costa, Del Norte, El Dorado, Fresno, Glenn, Humboldt, Imperial, Inyo, Kings, Madera, Marin, Mariposa, Mendocino, Merced, Modoc, Monterey, Mono, Napa, Nevada, Placer, Plumas, Sacramento, Santa, Barbara, San Benito, Santa Clara, San Francisco, San Joaquin, San Luis Obispo, San Mateo, Santa Cruz, Shasta, Siskiyou, Solano, Sonoma, Stanislaus, Tehama, Tulare, Tuolumne, Yolo, Yuba</a:t>
                      </a:r>
                      <a:br>
                        <a:rPr lang="en-US" sz="600" b="0" i="0" u="none" strike="noStrike">
                          <a:solidFill>
                            <a:srgbClr val="000000"/>
                          </a:solidFill>
                          <a:effectLst/>
                          <a:latin typeface="Times New Roman" panose="02020603050405020304" pitchFamily="18" charset="0"/>
                        </a:rPr>
                      </a:br>
                      <a:endParaRPr lang="en-US" sz="600" b="0" i="0" u="none" strike="noStrike">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Times New Roman" panose="02020603050405020304" pitchFamily="18" charset="0"/>
                        </a:rPr>
                        <a:t>Alameda, Contra Costa, Fresno, Kern, Kings, Los Angeles, Madera, Merced, Orange, Placer, Riverside, Sacramento, San Bernardino, San Diego, San Francisco, San Joaquin, San Mateo, Santa Barbara, Santa Clara, Stanislaus, Tulare, Ventura, Yolo</a:t>
                      </a:r>
                      <a:br>
                        <a:rPr lang="en-US" sz="600" b="0" i="0" u="none" strike="noStrike" dirty="0">
                          <a:solidFill>
                            <a:srgbClr val="000000"/>
                          </a:solidFill>
                          <a:effectLst/>
                          <a:latin typeface="Times New Roman" panose="02020603050405020304" pitchFamily="18" charset="0"/>
                        </a:rPr>
                      </a:b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FF0000"/>
                          </a:solidFill>
                          <a:effectLst/>
                          <a:latin typeface="Times New Roman" panose="02020603050405020304" pitchFamily="18" charset="0"/>
                        </a:rPr>
                        <a:t>Amador, Butte, Del Norte, El Dorado, Glenn, Humboldt, Imperial, Inyo, Marin, Mariposa, Mendocino, Modoc, Monterey, Mono, Napa, Nevada, Plumas, San Benito, San Luis Obispo, Santa Cruz, Shasta, Siskiyou, Solano, Sonoma, Tehama, Tuolumne, Yuba</a:t>
                      </a:r>
                      <a:endParaRPr lang="en-US" sz="600" b="0" i="0" u="none" strike="noStrike" dirty="0">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FF0000"/>
                          </a:solidFill>
                          <a:effectLst/>
                          <a:latin typeface="Times New Roman" panose="02020603050405020304" pitchFamily="18" charset="0"/>
                        </a:rPr>
                        <a:t>Alameda, Contra Costa, Fresno, Kern, Kings, Los Angeles, Madera, Merced, Orange, Placer, Riverside, Sacramento, San Bernardino, San Diego, San Francisco, San Joaquin, San Mateo, Santa Barbara, Santa Clara, Stanislaus, Tulare, Ventura, Yolo</a:t>
                      </a:r>
                      <a:br>
                        <a:rPr lang="en-US" sz="600" b="0" i="0" u="none" strike="noStrike">
                          <a:solidFill>
                            <a:srgbClr val="FF0000"/>
                          </a:solidFill>
                          <a:effectLst/>
                          <a:latin typeface="Times New Roman" panose="02020603050405020304" pitchFamily="18" charset="0"/>
                        </a:rPr>
                      </a:br>
                      <a:br>
                        <a:rPr lang="en-US" sz="600" b="0" i="0" u="none" strike="noStrike">
                          <a:solidFill>
                            <a:srgbClr val="FF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Amador, Butte, Del Norte, El Dorado, Glenn, Humboldt, Imperial, Inyo, Marin, Mariposa, Mendocino, Modoc, Monterey, Mono, Napa, Nevada, Plumas, San Benito, San Luis Obispo, Santa Cruz, Shasta, Siskiyou, Solano, Sonoma, Tehama, Tuolumne, Yuba</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997229"/>
                  </a:ext>
                </a:extLst>
              </a:tr>
              <a:tr h="308733">
                <a:tc>
                  <a:txBody>
                    <a:bodyPr/>
                    <a:lstStyle/>
                    <a:p>
                      <a:pPr algn="l" fontAlgn="ctr"/>
                      <a:r>
                        <a:rPr lang="en-US" sz="600" b="1" i="0" u="none" strike="noStrike">
                          <a:solidFill>
                            <a:srgbClr val="000000"/>
                          </a:solidFill>
                          <a:effectLst/>
                          <a:latin typeface="Times New Roman" panose="02020603050405020304" pitchFamily="18" charset="0"/>
                        </a:rPr>
                        <a:t>Qualifications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panose="02020603050405020304" pitchFamily="18" charset="0"/>
                        </a:rPr>
                        <a:t>Must have: Cardiovascular Disorder, Chronic Heart Failure and/or Diabetes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panose="02020603050405020304" pitchFamily="18" charset="0"/>
                        </a:rPr>
                        <a:t>-</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panose="02020603050405020304" pitchFamily="18" charset="0"/>
                        </a:rPr>
                        <a:t>Must have</a:t>
                      </a:r>
                      <a:r>
                        <a:rPr lang="en-US" sz="600" b="0" i="0" u="none" strike="noStrike">
                          <a:solidFill>
                            <a:srgbClr val="000000"/>
                          </a:solidFill>
                          <a:effectLst/>
                          <a:latin typeface="Times New Roman" panose="02020603050405020304" pitchFamily="18" charset="0"/>
                        </a:rPr>
                        <a:t>: both Medicare &amp; Medicaid</a:t>
                      </a:r>
                      <a:endParaRPr lang="en-US" sz="600" b="1" i="0" u="none" strike="noStrike">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panose="02020603050405020304" pitchFamily="18" charset="0"/>
                        </a:rPr>
                        <a:t>-</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panose="02020603050405020304" pitchFamily="18" charset="0"/>
                        </a:rPr>
                        <a:t>Part B Buy Down - $85</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FF0000"/>
                          </a:solidFill>
                          <a:effectLst/>
                          <a:latin typeface="Times New Roman" panose="02020603050405020304" pitchFamily="18" charset="0"/>
                        </a:rPr>
                        <a:t>Part C ONLY</a:t>
                      </a:r>
                      <a:br>
                        <a:rPr lang="en-US" sz="600" b="0" i="0" u="none" strike="noStrike">
                          <a:solidFill>
                            <a:srgbClr val="FF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NO PART D</a:t>
                      </a:r>
                      <a:br>
                        <a:rPr lang="en-US" sz="600" b="0" i="0" u="none" strike="noStrike">
                          <a:solidFill>
                            <a:srgbClr val="FF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Part B Buy Down - $75</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544850"/>
                  </a:ext>
                </a:extLst>
              </a:tr>
              <a:tr h="94995">
                <a:tc>
                  <a:txBody>
                    <a:bodyPr/>
                    <a:lstStyle/>
                    <a:p>
                      <a:pPr algn="ctr" fontAlgn="ctr"/>
                      <a:r>
                        <a:rPr lang="en-US" sz="500" b="1" i="0" u="none" strike="noStrike">
                          <a:solidFill>
                            <a:srgbClr val="000000"/>
                          </a:solidFill>
                          <a:effectLst/>
                          <a:latin typeface="Calibri" panose="020F0502020204030204" pitchFamily="34" charset="0"/>
                        </a:rPr>
                        <a:t>Senior Savings </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Yes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Yes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No</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Yes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No</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panose="020F0502020204030204" pitchFamily="34" charset="0"/>
                        </a:rPr>
                        <a:t>No</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012987"/>
                  </a:ext>
                </a:extLst>
              </a:tr>
            </a:tbl>
          </a:graphicData>
        </a:graphic>
      </p:graphicFrame>
      <p:graphicFrame>
        <p:nvGraphicFramePr>
          <p:cNvPr id="3" name="Table 2">
            <a:extLst>
              <a:ext uri="{FF2B5EF4-FFF2-40B4-BE49-F238E27FC236}">
                <a16:creationId xmlns:a16="http://schemas.microsoft.com/office/drawing/2014/main" id="{7511AF9B-E366-7C5E-49A2-198A6D5E39BA}"/>
              </a:ext>
            </a:extLst>
          </p:cNvPr>
          <p:cNvGraphicFramePr>
            <a:graphicFrameLocks noGrp="1"/>
          </p:cNvGraphicFramePr>
          <p:nvPr>
            <p:extLst>
              <p:ext uri="{D42A27DB-BD31-4B8C-83A1-F6EECF244321}">
                <p14:modId xmlns:p14="http://schemas.microsoft.com/office/powerpoint/2010/main" val="1197148269"/>
              </p:ext>
            </p:extLst>
          </p:nvPr>
        </p:nvGraphicFramePr>
        <p:xfrm>
          <a:off x="838199" y="3380866"/>
          <a:ext cx="11040290" cy="2018448"/>
        </p:xfrm>
        <a:graphic>
          <a:graphicData uri="http://schemas.openxmlformats.org/drawingml/2006/table">
            <a:tbl>
              <a:tblPr/>
              <a:tblGrid>
                <a:gridCol w="1901645">
                  <a:extLst>
                    <a:ext uri="{9D8B030D-6E8A-4147-A177-3AD203B41FA5}">
                      <a16:colId xmlns:a16="http://schemas.microsoft.com/office/drawing/2014/main" val="1775612721"/>
                    </a:ext>
                  </a:extLst>
                </a:gridCol>
                <a:gridCol w="1988999">
                  <a:extLst>
                    <a:ext uri="{9D8B030D-6E8A-4147-A177-3AD203B41FA5}">
                      <a16:colId xmlns:a16="http://schemas.microsoft.com/office/drawing/2014/main" val="3475832367"/>
                    </a:ext>
                  </a:extLst>
                </a:gridCol>
                <a:gridCol w="1988999">
                  <a:extLst>
                    <a:ext uri="{9D8B030D-6E8A-4147-A177-3AD203B41FA5}">
                      <a16:colId xmlns:a16="http://schemas.microsoft.com/office/drawing/2014/main" val="2639562146"/>
                    </a:ext>
                  </a:extLst>
                </a:gridCol>
                <a:gridCol w="1787412">
                  <a:extLst>
                    <a:ext uri="{9D8B030D-6E8A-4147-A177-3AD203B41FA5}">
                      <a16:colId xmlns:a16="http://schemas.microsoft.com/office/drawing/2014/main" val="2029398710"/>
                    </a:ext>
                  </a:extLst>
                </a:gridCol>
                <a:gridCol w="1767253">
                  <a:extLst>
                    <a:ext uri="{9D8B030D-6E8A-4147-A177-3AD203B41FA5}">
                      <a16:colId xmlns:a16="http://schemas.microsoft.com/office/drawing/2014/main" val="2249837482"/>
                    </a:ext>
                  </a:extLst>
                </a:gridCol>
                <a:gridCol w="1605982">
                  <a:extLst>
                    <a:ext uri="{9D8B030D-6E8A-4147-A177-3AD203B41FA5}">
                      <a16:colId xmlns:a16="http://schemas.microsoft.com/office/drawing/2014/main" val="554144385"/>
                    </a:ext>
                  </a:extLst>
                </a:gridCol>
              </a:tblGrid>
              <a:tr h="353994">
                <a:tc gridSpan="6">
                  <a:txBody>
                    <a:bodyPr/>
                    <a:lstStyle/>
                    <a:p>
                      <a:pPr algn="ctr" fontAlgn="ctr"/>
                      <a:r>
                        <a:rPr lang="en-US" sz="1100" b="1" i="0" u="none" strike="noStrike" dirty="0">
                          <a:solidFill>
                            <a:srgbClr val="FFFFFF"/>
                          </a:solidFill>
                          <a:effectLst/>
                          <a:latin typeface="Times New Roman" panose="02020603050405020304" pitchFamily="18" charset="0"/>
                        </a:rPr>
                        <a:t>H2793 - Imperial Insurance Companies (HMO) (HMO SNP) - 2023</a:t>
                      </a:r>
                      <a:br>
                        <a:rPr lang="en-US" sz="1100" b="1" i="0" u="none" strike="noStrike" dirty="0">
                          <a:solidFill>
                            <a:srgbClr val="FFFFFF"/>
                          </a:solidFill>
                          <a:effectLst/>
                          <a:latin typeface="Times New Roman" panose="02020603050405020304" pitchFamily="18" charset="0"/>
                        </a:rPr>
                      </a:br>
                      <a:r>
                        <a:rPr lang="en-US" sz="1100" b="1" i="0" u="none" strike="noStrike" dirty="0">
                          <a:solidFill>
                            <a:srgbClr val="FFFFFF"/>
                          </a:solidFill>
                          <a:effectLst/>
                          <a:latin typeface="Times New Roman" panose="02020603050405020304" pitchFamily="18" charset="0"/>
                        </a:rPr>
                        <a:t>Plan Effective: 01/01/2019</a:t>
                      </a:r>
                    </a:p>
                  </a:txBody>
                  <a:tcPr marL="4339" marR="4339" marT="433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4069218"/>
                  </a:ext>
                </a:extLst>
              </a:tr>
              <a:tr h="271379">
                <a:tc>
                  <a:txBody>
                    <a:bodyPr/>
                    <a:lstStyle/>
                    <a:p>
                      <a:pPr algn="l" fontAlgn="ctr"/>
                      <a:r>
                        <a:rPr lang="en-US" sz="800" b="1" i="0" u="none" strike="noStrike">
                          <a:solidFill>
                            <a:srgbClr val="000000"/>
                          </a:solidFill>
                          <a:effectLst/>
                          <a:latin typeface="Times New Roman" panose="02020603050405020304" pitchFamily="18" charset="0"/>
                        </a:rPr>
                        <a:t>Plan Name</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imes New Roman" panose="02020603050405020304" pitchFamily="18" charset="0"/>
                        </a:rPr>
                        <a:t>Imperial Insurance Company Traditional (HMO) 003</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imes New Roman" panose="02020603050405020304" pitchFamily="18" charset="0"/>
                        </a:rPr>
                        <a:t>Imperial Insurance Company Dual (HMO D-SNP) 004</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imes New Roman" panose="02020603050405020304" pitchFamily="18" charset="0"/>
                        </a:rPr>
                        <a:t>Imperial Insurance Value (HMO C-SNP) 005</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imes New Roman" panose="02020603050405020304" pitchFamily="18" charset="0"/>
                        </a:rPr>
                        <a:t>Imperial Insurance Traditional Plus (HMO) 007</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Times New Roman" panose="02020603050405020304" pitchFamily="18" charset="0"/>
                        </a:rPr>
                        <a:t>Imperial Courage Plan (HMO) - 008</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180005"/>
                  </a:ext>
                </a:extLst>
              </a:tr>
              <a:tr h="505442">
                <a:tc rowSpan="2">
                  <a:txBody>
                    <a:bodyPr/>
                    <a:lstStyle/>
                    <a:p>
                      <a:pPr algn="l" fontAlgn="ctr"/>
                      <a:r>
                        <a:rPr lang="en-US" sz="700" b="1" i="0" u="none" strike="noStrike">
                          <a:solidFill>
                            <a:srgbClr val="000000"/>
                          </a:solidFill>
                          <a:effectLst/>
                          <a:latin typeface="Times New Roman" panose="02020603050405020304" pitchFamily="18" charset="0"/>
                        </a:rPr>
                        <a:t>Service Area</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Texas: </a:t>
                      </a:r>
                      <a:r>
                        <a:rPr lang="en-US" sz="700" b="0" i="0" u="none" strike="noStrike">
                          <a:solidFill>
                            <a:srgbClr val="000000"/>
                          </a:solidFill>
                          <a:effectLst/>
                          <a:latin typeface="Times New Roman" panose="02020603050405020304" pitchFamily="18" charset="0"/>
                        </a:rPr>
                        <a:t>Bexar, Collin, Comal, Dallas, Denton, El Paso, Fort Bend, Harris, Hays, Montgomery, Nueces, Tarrant, Travis, Williamson</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Wise</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Texas:</a:t>
                      </a:r>
                      <a:r>
                        <a:rPr lang="en-US" sz="700" b="0" i="0" u="none" strike="noStrike">
                          <a:solidFill>
                            <a:srgbClr val="000000"/>
                          </a:solidFill>
                          <a:effectLst/>
                          <a:latin typeface="Times New Roman" panose="02020603050405020304" pitchFamily="18" charset="0"/>
                        </a:rPr>
                        <a:t> Bexar, Collin, Comal, Dallas, Denton, El Paso, Fort Bend, Harris, Hays, Montgomery, Nueces, Tarrant, Travis, Williamson</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Wise</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Texas:</a:t>
                      </a:r>
                      <a:r>
                        <a:rPr lang="en-US" sz="700" b="0" i="0" u="none" strike="noStrike">
                          <a:solidFill>
                            <a:srgbClr val="000000"/>
                          </a:solidFill>
                          <a:effectLst/>
                          <a:latin typeface="Times New Roman" panose="02020603050405020304" pitchFamily="18" charset="0"/>
                        </a:rPr>
                        <a:t> Bexar, Collin, Comal, Dallas, Denton, El Paso, Fort Bend, Harris, Hays, Montgomery,  Nueces, Tarrant, Travis, Williamson</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Wise</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Texas:</a:t>
                      </a:r>
                      <a:r>
                        <a:rPr lang="en-US" sz="700" b="0" i="0" u="none" strike="noStrike">
                          <a:solidFill>
                            <a:srgbClr val="000000"/>
                          </a:solidFill>
                          <a:effectLst/>
                          <a:latin typeface="Times New Roman" panose="02020603050405020304" pitchFamily="18" charset="0"/>
                        </a:rPr>
                        <a:t> Bexar, Collin, Comal, Dallas, Denton, El Paso, Fort Bend, Harris, Hays, Montgomery,  Nueces, Tarrant, Travis, Williamson</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Wise</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dirty="0">
                          <a:solidFill>
                            <a:srgbClr val="FF0000"/>
                          </a:solidFill>
                          <a:effectLst/>
                          <a:latin typeface="Times New Roman" panose="02020603050405020304" pitchFamily="18" charset="0"/>
                        </a:rPr>
                        <a:t>Texas:</a:t>
                      </a:r>
                      <a:r>
                        <a:rPr lang="en-US" sz="700" b="0" i="0" u="none" strike="noStrike" dirty="0">
                          <a:solidFill>
                            <a:srgbClr val="FF0000"/>
                          </a:solidFill>
                          <a:effectLst/>
                          <a:latin typeface="Times New Roman" panose="02020603050405020304" pitchFamily="18" charset="0"/>
                        </a:rPr>
                        <a:t> Bexar, Collin, Comal, Dallas, Denton, El Paso, Fort Bend, Harris, Hays, Montgomery,  Nueces, Tarrant, Travis, Williamson</a:t>
                      </a:r>
                      <a:r>
                        <a:rPr lang="en-US" sz="700" b="1" i="0" u="none" strike="noStrike" dirty="0">
                          <a:solidFill>
                            <a:srgbClr val="FF0000"/>
                          </a:solidFill>
                          <a:effectLst/>
                          <a:latin typeface="Times New Roman" panose="02020603050405020304" pitchFamily="18" charset="0"/>
                        </a:rPr>
                        <a:t>, </a:t>
                      </a:r>
                      <a:r>
                        <a:rPr lang="en-US" sz="700" b="0" i="0" u="none" strike="noStrike" dirty="0">
                          <a:solidFill>
                            <a:srgbClr val="FF0000"/>
                          </a:solidFill>
                          <a:effectLst/>
                          <a:latin typeface="Times New Roman" panose="02020603050405020304" pitchFamily="18" charset="0"/>
                        </a:rPr>
                        <a:t>Wise</a:t>
                      </a:r>
                      <a:endParaRPr lang="en-US" sz="700" b="1" i="0" u="none" strike="noStrike" dirty="0">
                        <a:solidFill>
                          <a:srgbClr val="FF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611259"/>
                  </a:ext>
                </a:extLst>
              </a:tr>
              <a:tr h="426290">
                <a:tc vMerge="1">
                  <a:txBody>
                    <a:bodyPr/>
                    <a:lstStyle/>
                    <a:p>
                      <a:endParaRPr lang="en-US"/>
                    </a:p>
                  </a:txBody>
                  <a:tcPr/>
                </a:tc>
                <a:tc>
                  <a:txBody>
                    <a:bodyPr/>
                    <a:lstStyle/>
                    <a:p>
                      <a:pPr algn="l" fontAlgn="t"/>
                      <a:r>
                        <a:rPr lang="en-US" sz="700" b="1" i="0" u="none" strike="noStrike">
                          <a:solidFill>
                            <a:srgbClr val="000000"/>
                          </a:solidFill>
                          <a:effectLst/>
                          <a:latin typeface="Times New Roman" panose="02020603050405020304" pitchFamily="18" charset="0"/>
                        </a:rPr>
                        <a:t>Arizona: </a:t>
                      </a:r>
                      <a:r>
                        <a:rPr lang="en-US" sz="700" b="0" i="0" u="none" strike="noStrike">
                          <a:solidFill>
                            <a:srgbClr val="000000"/>
                          </a:solidFill>
                          <a:effectLst/>
                          <a:latin typeface="Times New Roman" panose="02020603050405020304" pitchFamily="18" charset="0"/>
                        </a:rPr>
                        <a:t>Coconino</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Maricopa, Pima, Pinal, Yavapai</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Nevada: </a:t>
                      </a:r>
                      <a:r>
                        <a:rPr lang="en-US" sz="700" b="0" i="0" u="none" strike="noStrike">
                          <a:solidFill>
                            <a:srgbClr val="000000"/>
                          </a:solidFill>
                          <a:effectLst/>
                          <a:latin typeface="Times New Roman" panose="02020603050405020304" pitchFamily="18" charset="0"/>
                        </a:rPr>
                        <a:t>Clark</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FF0000"/>
                          </a:solidFill>
                          <a:effectLst/>
                          <a:latin typeface="Times New Roman" panose="02020603050405020304" pitchFamily="18" charset="0"/>
                        </a:rPr>
                        <a:t> </a:t>
                      </a: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Arizona: </a:t>
                      </a:r>
                      <a:r>
                        <a:rPr lang="en-US" sz="700" b="0" i="0" u="none" strike="noStrike">
                          <a:solidFill>
                            <a:srgbClr val="000000"/>
                          </a:solidFill>
                          <a:effectLst/>
                          <a:latin typeface="Times New Roman" panose="02020603050405020304" pitchFamily="18" charset="0"/>
                        </a:rPr>
                        <a:t>Coconino</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Maricopa, Pima, Pinal, Yavapai</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Nevada: </a:t>
                      </a:r>
                      <a:r>
                        <a:rPr lang="en-US" sz="700" b="0" i="0" u="none" strike="noStrike">
                          <a:solidFill>
                            <a:srgbClr val="000000"/>
                          </a:solidFill>
                          <a:effectLst/>
                          <a:latin typeface="Times New Roman" panose="02020603050405020304" pitchFamily="18" charset="0"/>
                        </a:rPr>
                        <a:t>Clark</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Arizona: </a:t>
                      </a:r>
                      <a:r>
                        <a:rPr lang="en-US" sz="700" b="0" i="0" u="none" strike="noStrike">
                          <a:solidFill>
                            <a:srgbClr val="000000"/>
                          </a:solidFill>
                          <a:effectLst/>
                          <a:latin typeface="Times New Roman" panose="02020603050405020304" pitchFamily="18" charset="0"/>
                        </a:rPr>
                        <a:t>Coconino</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Maricopa, Pima, Pinal, Yavapai</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Nevada: </a:t>
                      </a:r>
                      <a:r>
                        <a:rPr lang="en-US" sz="700" b="0" i="0" u="none" strike="noStrike">
                          <a:solidFill>
                            <a:srgbClr val="000000"/>
                          </a:solidFill>
                          <a:effectLst/>
                          <a:latin typeface="Times New Roman" panose="02020603050405020304" pitchFamily="18" charset="0"/>
                        </a:rPr>
                        <a:t>Clark</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FF0000"/>
                          </a:solidFill>
                          <a:effectLst/>
                          <a:latin typeface="Times New Roman" panose="02020603050405020304" pitchFamily="18" charset="0"/>
                        </a:rPr>
                        <a:t>Arizona: </a:t>
                      </a:r>
                      <a:r>
                        <a:rPr lang="en-US" sz="700" b="0" i="0" u="none" strike="noStrike">
                          <a:solidFill>
                            <a:srgbClr val="FF0000"/>
                          </a:solidFill>
                          <a:effectLst/>
                          <a:latin typeface="Times New Roman" panose="02020603050405020304" pitchFamily="18" charset="0"/>
                        </a:rPr>
                        <a:t>Coconino</a:t>
                      </a:r>
                      <a:r>
                        <a:rPr lang="en-US" sz="700" b="1" i="0" u="none" strike="noStrike">
                          <a:solidFill>
                            <a:srgbClr val="FF0000"/>
                          </a:solidFill>
                          <a:effectLst/>
                          <a:latin typeface="Times New Roman" panose="02020603050405020304" pitchFamily="18" charset="0"/>
                        </a:rPr>
                        <a:t>, </a:t>
                      </a:r>
                      <a:r>
                        <a:rPr lang="en-US" sz="700" b="0" i="0" u="none" strike="noStrike">
                          <a:solidFill>
                            <a:srgbClr val="FF0000"/>
                          </a:solidFill>
                          <a:effectLst/>
                          <a:latin typeface="Times New Roman" panose="02020603050405020304" pitchFamily="18" charset="0"/>
                        </a:rPr>
                        <a:t>Maricopa, Pima, Pinal, Yavapai</a:t>
                      </a:r>
                      <a:br>
                        <a:rPr lang="en-US" sz="700" b="1" i="0" u="none" strike="noStrike">
                          <a:solidFill>
                            <a:srgbClr val="FF0000"/>
                          </a:solidFill>
                          <a:effectLst/>
                          <a:latin typeface="Times New Roman" panose="02020603050405020304" pitchFamily="18" charset="0"/>
                        </a:rPr>
                      </a:br>
                      <a:r>
                        <a:rPr lang="en-US" sz="700" b="1" i="0" u="none" strike="noStrike">
                          <a:solidFill>
                            <a:srgbClr val="FF0000"/>
                          </a:solidFill>
                          <a:effectLst/>
                          <a:latin typeface="Times New Roman" panose="02020603050405020304" pitchFamily="18" charset="0"/>
                        </a:rPr>
                        <a:t>Nevada: </a:t>
                      </a:r>
                      <a:r>
                        <a:rPr lang="en-US" sz="700" b="0" i="0" u="none" strike="noStrike">
                          <a:solidFill>
                            <a:srgbClr val="FF0000"/>
                          </a:solidFill>
                          <a:effectLst/>
                          <a:latin typeface="Times New Roman" panose="02020603050405020304" pitchFamily="18" charset="0"/>
                        </a:rPr>
                        <a:t>Clark</a:t>
                      </a:r>
                      <a:endParaRPr lang="en-US" sz="700" b="1" i="0" u="none" strike="noStrike">
                        <a:solidFill>
                          <a:srgbClr val="FF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536221"/>
                  </a:ext>
                </a:extLst>
              </a:tr>
              <a:tr h="352792">
                <a:tc>
                  <a:txBody>
                    <a:bodyPr/>
                    <a:lstStyle/>
                    <a:p>
                      <a:pPr algn="l" fontAlgn="ctr"/>
                      <a:r>
                        <a:rPr lang="en-US" sz="700" b="1" i="0" u="none" strike="noStrike">
                          <a:solidFill>
                            <a:srgbClr val="000000"/>
                          </a:solidFill>
                          <a:effectLst/>
                          <a:latin typeface="Times New Roman" panose="02020603050405020304" pitchFamily="18" charset="0"/>
                        </a:rPr>
                        <a:t>Qualifications</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Times New Roman" panose="02020603050405020304" pitchFamily="18" charset="0"/>
                        </a:rPr>
                        <a:t>Must have</a:t>
                      </a:r>
                      <a:r>
                        <a:rPr lang="en-US" sz="700" b="0" i="0" u="none" strike="noStrike">
                          <a:solidFill>
                            <a:srgbClr val="000000"/>
                          </a:solidFill>
                          <a:effectLst/>
                          <a:latin typeface="Times New Roman" panose="02020603050405020304" pitchFamily="18" charset="0"/>
                        </a:rPr>
                        <a:t>: both Medicare &amp; Medicaid</a:t>
                      </a:r>
                      <a:endParaRPr lang="en-US" sz="700" b="1" i="0" u="none" strike="noStrike">
                        <a:solidFill>
                          <a:srgbClr val="000000"/>
                        </a:solidFill>
                        <a:effectLst/>
                        <a:latin typeface="Times New Roman" panose="02020603050405020304" pitchFamily="18" charset="0"/>
                      </a:endParaRP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Times New Roman" panose="02020603050405020304" pitchFamily="18" charset="0"/>
                        </a:rPr>
                        <a:t>Must have</a:t>
                      </a:r>
                      <a:r>
                        <a:rPr lang="en-US" sz="700" b="0" i="0" u="none" strike="noStrike">
                          <a:solidFill>
                            <a:srgbClr val="000000"/>
                          </a:solidFill>
                          <a:effectLst/>
                          <a:latin typeface="Times New Roman" panose="02020603050405020304" pitchFamily="18" charset="0"/>
                        </a:rPr>
                        <a:t>: Cardiovascular Disorder, Chronic Heart Failure and/or Diabetes</a:t>
                      </a:r>
                      <a:endParaRPr lang="en-US" sz="700" b="1" i="0" u="none" strike="noStrike">
                        <a:solidFill>
                          <a:srgbClr val="000000"/>
                        </a:solidFill>
                        <a:effectLst/>
                        <a:latin typeface="Times New Roman" panose="02020603050405020304" pitchFamily="18" charset="0"/>
                      </a:endParaRP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Part B Buy Down - $110</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FF0000"/>
                          </a:solidFill>
                          <a:effectLst/>
                          <a:latin typeface="Times New Roman" panose="02020603050405020304" pitchFamily="18" charset="0"/>
                        </a:rPr>
                        <a:t>Part C ONLY</a:t>
                      </a:r>
                      <a:br>
                        <a:rPr lang="en-US" sz="700" b="0" i="0" u="none" strike="noStrike">
                          <a:solidFill>
                            <a:srgbClr val="FF0000"/>
                          </a:solidFill>
                          <a:effectLst/>
                          <a:latin typeface="Times New Roman" panose="02020603050405020304" pitchFamily="18" charset="0"/>
                        </a:rPr>
                      </a:br>
                      <a:r>
                        <a:rPr lang="en-US" sz="700" b="0" i="0" u="none" strike="noStrike">
                          <a:solidFill>
                            <a:srgbClr val="FF0000"/>
                          </a:solidFill>
                          <a:effectLst/>
                          <a:latin typeface="Times New Roman" panose="02020603050405020304" pitchFamily="18" charset="0"/>
                        </a:rPr>
                        <a:t>NO PART D</a:t>
                      </a:r>
                      <a:br>
                        <a:rPr lang="en-US" sz="700" b="0" i="0" u="none" strike="noStrike">
                          <a:solidFill>
                            <a:srgbClr val="FF0000"/>
                          </a:solidFill>
                          <a:effectLst/>
                          <a:latin typeface="Times New Roman" panose="02020603050405020304" pitchFamily="18" charset="0"/>
                        </a:rPr>
                      </a:br>
                      <a:r>
                        <a:rPr lang="en-US" sz="700" b="0" i="0" u="none" strike="noStrike">
                          <a:solidFill>
                            <a:srgbClr val="FF0000"/>
                          </a:solidFill>
                          <a:effectLst/>
                          <a:latin typeface="Times New Roman" panose="02020603050405020304" pitchFamily="18" charset="0"/>
                        </a:rPr>
                        <a:t>Part B Buy Down - $75</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898331"/>
                  </a:ext>
                </a:extLst>
              </a:tr>
              <a:tr h="108551">
                <a:tc>
                  <a:txBody>
                    <a:bodyPr/>
                    <a:lstStyle/>
                    <a:p>
                      <a:pPr algn="ctr" fontAlgn="ctr"/>
                      <a:r>
                        <a:rPr lang="en-US" sz="600" b="1" i="0" u="none" strike="noStrike">
                          <a:solidFill>
                            <a:srgbClr val="000000"/>
                          </a:solidFill>
                          <a:effectLst/>
                          <a:latin typeface="Calibri" panose="020F0502020204030204" pitchFamily="34" charset="0"/>
                        </a:rPr>
                        <a:t>Senior Savings </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Yes</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No</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Yes</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No</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No</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55266"/>
                  </a:ext>
                </a:extLst>
              </a:tr>
            </a:tbl>
          </a:graphicData>
        </a:graphic>
      </p:graphicFrame>
    </p:spTree>
    <p:extLst>
      <p:ext uri="{BB962C8B-B14F-4D97-AF65-F5344CB8AC3E}">
        <p14:creationId xmlns:p14="http://schemas.microsoft.com/office/powerpoint/2010/main" val="147121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48A2-1272-4D7E-84E5-B2E01ACE2CC5}"/>
              </a:ext>
            </a:extLst>
          </p:cNvPr>
          <p:cNvSpPr>
            <a:spLocks noGrp="1"/>
          </p:cNvSpPr>
          <p:nvPr>
            <p:ph type="title"/>
          </p:nvPr>
        </p:nvSpPr>
        <p:spPr>
          <a:xfrm>
            <a:off x="652718" y="197874"/>
            <a:ext cx="10515600" cy="750084"/>
          </a:xfrm>
        </p:spPr>
        <p:txBody>
          <a:bodyPr>
            <a:normAutofit/>
          </a:bodyPr>
          <a:lstStyle/>
          <a:p>
            <a:r>
              <a:rPr lang="en-US" sz="3300" b="1" dirty="0">
                <a:latin typeface="Cambria" panose="02040503050406030204" pitchFamily="18" charset="0"/>
                <a:ea typeface="Cambria" panose="02040503050406030204" pitchFamily="18" charset="0"/>
              </a:rPr>
              <a:t>Where to Report FWA</a:t>
            </a:r>
          </a:p>
        </p:txBody>
      </p:sp>
      <p:sp>
        <p:nvSpPr>
          <p:cNvPr id="3" name="Text Placeholder 2">
            <a:extLst>
              <a:ext uri="{FF2B5EF4-FFF2-40B4-BE49-F238E27FC236}">
                <a16:creationId xmlns:a16="http://schemas.microsoft.com/office/drawing/2014/main" id="{97DA40BE-DA0B-46A2-BDA7-6898B8323215}"/>
              </a:ext>
            </a:extLst>
          </p:cNvPr>
          <p:cNvSpPr>
            <a:spLocks noGrp="1"/>
          </p:cNvSpPr>
          <p:nvPr>
            <p:ph type="body" idx="1"/>
          </p:nvPr>
        </p:nvSpPr>
        <p:spPr>
          <a:xfrm>
            <a:off x="652718" y="947958"/>
            <a:ext cx="11452596" cy="4874002"/>
          </a:xfrm>
        </p:spPr>
        <p:txBody>
          <a:bodyPr>
            <a:normAutofit/>
          </a:bodyPr>
          <a:lstStyle/>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Compliance Officer /</a:t>
            </a:r>
            <a:r>
              <a:rPr lang="en-US" sz="2000" dirty="0">
                <a:solidFill>
                  <a:srgbClr val="5F357E"/>
                </a:solidFill>
                <a:cs typeface="Calibri Light" panose="020F0302020204030204" pitchFamily="34" charset="0"/>
              </a:rPr>
              <a:t>Privacy Officer: Erica Ruiz, (562) 239-5675, </a:t>
            </a:r>
            <a:r>
              <a:rPr lang="en-US" sz="2000" dirty="0">
                <a:solidFill>
                  <a:srgbClr val="5F357E"/>
                </a:solidFill>
                <a:cs typeface="Calibri Light" panose="020F0302020204030204" pitchFamily="34" charset="0"/>
                <a:hlinkClick r:id="rId2">
                  <a:extLst>
                    <a:ext uri="{A12FA001-AC4F-418D-AE19-62706E023703}">
                      <ahyp:hlinkClr xmlns:ahyp="http://schemas.microsoft.com/office/drawing/2018/hyperlinkcolor" val="tx"/>
                    </a:ext>
                  </a:extLst>
                </a:hlinkClick>
              </a:rPr>
              <a:t>eruiz@imperialhealthplan.com</a:t>
            </a:r>
            <a:endParaRPr lang="en-US" sz="2000" dirty="0">
              <a:solidFill>
                <a:srgbClr val="5F357E"/>
              </a:solidFill>
              <a:cs typeface="Calibri Light" panose="020F0302020204030204" pitchFamily="34" charset="0"/>
            </a:endParaRP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Prevent, Detect, &amp; Report It</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Call: 888-708-5377</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Fax 626-380-9054</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hlinkClick r:id="rId3">
                  <a:extLst>
                    <a:ext uri="{A12FA001-AC4F-418D-AE19-62706E023703}">
                      <ahyp:hlinkClr xmlns:ahyp="http://schemas.microsoft.com/office/drawing/2018/hyperlinkcolor" val="tx"/>
                    </a:ext>
                  </a:extLst>
                </a:hlinkClick>
              </a:rPr>
              <a:t>Compliancefwa@implerialhelthplan.com</a:t>
            </a:r>
            <a:r>
              <a:rPr lang="en-US" sz="2000" dirty="0">
                <a:solidFill>
                  <a:srgbClr val="5F357E"/>
                </a:solidFill>
                <a:cs typeface="Calibri Light" panose="020F0302020204030204" pitchFamily="34" charset="0"/>
              </a:rPr>
              <a:t> </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Compliance mailbox in the breakroom</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HHS Office of Inspector General: Phone: 1-800-HHS-TIPS (1-800-447-8477) or TTY 1-800-377-4950 Fax: 1-800-223-8164</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Email: </a:t>
            </a:r>
            <a:r>
              <a:rPr lang="en-US" sz="2000" dirty="0" err="1">
                <a:solidFill>
                  <a:srgbClr val="5F357E"/>
                </a:solidFill>
                <a:cs typeface="Calibri Light" panose="020F0302020204030204" pitchFamily="34" charset="0"/>
              </a:rPr>
              <a:t>HHSTips@oig.hhs.govOnline</a:t>
            </a:r>
            <a:r>
              <a:rPr lang="en-US" sz="2000" dirty="0">
                <a:solidFill>
                  <a:srgbClr val="5F357E"/>
                </a:solidFill>
                <a:cs typeface="Calibri Light" panose="020F0302020204030204" pitchFamily="34" charset="0"/>
              </a:rPr>
              <a:t>: Forms.OIG.hhs.gov/</a:t>
            </a:r>
            <a:r>
              <a:rPr lang="en-US" sz="2000" dirty="0" err="1">
                <a:solidFill>
                  <a:srgbClr val="5F357E"/>
                </a:solidFill>
                <a:cs typeface="Calibri Light" panose="020F0302020204030204" pitchFamily="34" charset="0"/>
              </a:rPr>
              <a:t>hotlineoperations</a:t>
            </a:r>
            <a:r>
              <a:rPr lang="en-US" sz="2000" dirty="0">
                <a:solidFill>
                  <a:srgbClr val="5F357E"/>
                </a:solidFill>
                <a:cs typeface="Calibri Light" panose="020F0302020204030204" pitchFamily="34" charset="0"/>
              </a:rPr>
              <a:t>/index.aspx For Medicare Parts C and D: </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Investigations Medicare Drug Integrity Contractor (I MEDIC) at 1-877-7SafeRx (1-877-772-3379) For all other Federal health care programs:</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CMS Hotline at 1-800-MEDICARE (1-800-633-4227) or TTY 1-877-486-2048</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Medicare beneficiary website: Medicare.gov/forms-help-and-resources/report-fraud-and-abuse/help-fight-</a:t>
            </a:r>
            <a:r>
              <a:rPr lang="en-US" sz="2000" dirty="0" err="1">
                <a:solidFill>
                  <a:srgbClr val="5F357E"/>
                </a:solidFill>
                <a:cs typeface="Calibri Light" panose="020F0302020204030204" pitchFamily="34" charset="0"/>
              </a:rPr>
              <a:t>medicare</a:t>
            </a:r>
            <a:r>
              <a:rPr lang="en-US" sz="2000" dirty="0">
                <a:solidFill>
                  <a:srgbClr val="5F357E"/>
                </a:solidFill>
                <a:cs typeface="Calibri Light" panose="020F0302020204030204" pitchFamily="34" charset="0"/>
              </a:rPr>
              <a:t>-fraud</a:t>
            </a:r>
          </a:p>
        </p:txBody>
      </p:sp>
    </p:spTree>
    <p:extLst>
      <p:ext uri="{BB962C8B-B14F-4D97-AF65-F5344CB8AC3E}">
        <p14:creationId xmlns:p14="http://schemas.microsoft.com/office/powerpoint/2010/main" val="1664580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75B7-EB09-484E-A3FF-8670CA34D005}"/>
              </a:ext>
            </a:extLst>
          </p:cNvPr>
          <p:cNvSpPr>
            <a:spLocks noGrp="1"/>
          </p:cNvSpPr>
          <p:nvPr>
            <p:ph type="title"/>
          </p:nvPr>
        </p:nvSpPr>
        <p:spPr>
          <a:xfrm>
            <a:off x="652718" y="223040"/>
            <a:ext cx="10515600" cy="733306"/>
          </a:xfrm>
        </p:spPr>
        <p:txBody>
          <a:bodyPr>
            <a:normAutofit/>
          </a:bodyPr>
          <a:lstStyle/>
          <a:p>
            <a:r>
              <a:rPr lang="en-US" sz="3300" b="1" dirty="0">
                <a:latin typeface="Cambria" panose="02040503050406030204" pitchFamily="18" charset="0"/>
                <a:ea typeface="Cambria" panose="02040503050406030204" pitchFamily="18" charset="0"/>
              </a:rPr>
              <a:t>Correcting FWA Issues</a:t>
            </a:r>
          </a:p>
        </p:txBody>
      </p:sp>
      <p:sp>
        <p:nvSpPr>
          <p:cNvPr id="3" name="Text Placeholder 2">
            <a:extLst>
              <a:ext uri="{FF2B5EF4-FFF2-40B4-BE49-F238E27FC236}">
                <a16:creationId xmlns:a16="http://schemas.microsoft.com/office/drawing/2014/main" id="{AE258EA5-DEFE-4E3C-B2B5-6BFD16B9C058}"/>
              </a:ext>
            </a:extLst>
          </p:cNvPr>
          <p:cNvSpPr>
            <a:spLocks noGrp="1"/>
          </p:cNvSpPr>
          <p:nvPr>
            <p:ph type="body" idx="1"/>
          </p:nvPr>
        </p:nvSpPr>
        <p:spPr>
          <a:xfrm>
            <a:off x="652717" y="1017165"/>
            <a:ext cx="11393873" cy="4823669"/>
          </a:xfrm>
        </p:spPr>
        <p:txBody>
          <a:bodyPr vert="horz" lIns="91440" tIns="45720" rIns="91440" bIns="45720" rtlCol="0">
            <a:normAutofit/>
          </a:bodyPr>
          <a:lstStyle/>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Once fraud, waste, or abuse is detected, promptly correct it. Correcting the problem saves the Government money and ensures your compliance with CMS requirements.</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Develop a plan to correct the issue. Ask your organization’s compliance officer about the development process for the corrective action plan. The actual plan is going to vary, depending on the specific circumstances. In general:</a:t>
            </a:r>
          </a:p>
          <a:p>
            <a:pPr marL="342900" indent="-342900">
              <a:lnSpc>
                <a:spcPct val="100000"/>
              </a:lnSpc>
              <a:spcBef>
                <a:spcPts val="0"/>
              </a:spcBef>
              <a:buFont typeface="Arial" panose="020B0604020202020204" pitchFamily="34" charset="0"/>
              <a:buChar char="•"/>
            </a:pPr>
            <a:r>
              <a:rPr lang="en-US" sz="2100" dirty="0">
                <a:solidFill>
                  <a:srgbClr val="5F357E"/>
                </a:solidFill>
                <a:ea typeface="Cambria" panose="02040503050406030204" pitchFamily="18" charset="0"/>
                <a:cs typeface="Calibri Light" panose="020F0302020204030204" pitchFamily="34" charset="0"/>
              </a:rPr>
              <a:t>Design the corrective action to correct the underlying problem that results in FWA program violations and to prevent future noncompliance.</a:t>
            </a:r>
          </a:p>
          <a:p>
            <a:pPr marL="342900" indent="-342900">
              <a:lnSpc>
                <a:spcPct val="100000"/>
              </a:lnSpc>
              <a:spcBef>
                <a:spcPts val="0"/>
              </a:spcBef>
              <a:buFont typeface="Arial" panose="020B0604020202020204" pitchFamily="34" charset="0"/>
              <a:buChar char="•"/>
            </a:pPr>
            <a:r>
              <a:rPr lang="en-US" sz="2100" dirty="0">
                <a:solidFill>
                  <a:srgbClr val="5F357E"/>
                </a:solidFill>
                <a:ea typeface="Cambria" panose="02040503050406030204" pitchFamily="18" charset="0"/>
                <a:cs typeface="Calibri Light" panose="020F0302020204030204" pitchFamily="34" charset="0"/>
              </a:rPr>
              <a:t>Tailor the corrective action to address the particular FWA, problem, or deficiency identified. Include timeframes for specific actions.</a:t>
            </a:r>
          </a:p>
          <a:p>
            <a:pPr marL="342900" indent="-342900">
              <a:lnSpc>
                <a:spcPct val="100000"/>
              </a:lnSpc>
              <a:spcBef>
                <a:spcPts val="0"/>
              </a:spcBef>
              <a:buFont typeface="Arial" panose="020B0604020202020204" pitchFamily="34" charset="0"/>
              <a:buChar char="•"/>
            </a:pPr>
            <a:r>
              <a:rPr lang="en-US" sz="2100" dirty="0">
                <a:solidFill>
                  <a:srgbClr val="5F357E"/>
                </a:solidFill>
                <a:ea typeface="Cambria" panose="02040503050406030204" pitchFamily="18" charset="0"/>
                <a:cs typeface="Calibri Light" panose="020F0302020204030204" pitchFamily="34" charset="0"/>
              </a:rPr>
              <a:t>Document corrective actions addressing noncompliance or FWA committed by a Sponsor’s employee or FDR’s employee, and include consequences for failure to satisfactorily complete the corrective action.</a:t>
            </a:r>
          </a:p>
          <a:p>
            <a:pPr marL="342900" indent="-342900">
              <a:lnSpc>
                <a:spcPct val="100000"/>
              </a:lnSpc>
              <a:spcBef>
                <a:spcPts val="0"/>
              </a:spcBef>
              <a:buFont typeface="Arial" panose="020B0604020202020204" pitchFamily="34" charset="0"/>
              <a:buChar char="•"/>
            </a:pPr>
            <a:r>
              <a:rPr lang="en-US" sz="2100" dirty="0">
                <a:solidFill>
                  <a:srgbClr val="5F357E"/>
                </a:solidFill>
                <a:ea typeface="Cambria" panose="02040503050406030204" pitchFamily="18" charset="0"/>
                <a:cs typeface="Calibri Light" panose="020F0302020204030204" pitchFamily="34" charset="0"/>
              </a:rPr>
              <a:t>Monitor corrective actions continuously to ensure effectiveness.</a:t>
            </a:r>
          </a:p>
          <a:p>
            <a:pPr marL="342900" indent="-342900">
              <a:lnSpc>
                <a:spcPct val="100000"/>
              </a:lnSpc>
              <a:spcBef>
                <a:spcPts val="0"/>
              </a:spcBef>
              <a:buFont typeface="Arial" panose="020B0604020202020204" pitchFamily="34" charset="0"/>
              <a:buChar char="•"/>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1191137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ACA3-E38F-443E-8FDC-1D5DB3D6A4FE}"/>
              </a:ext>
            </a:extLst>
          </p:cNvPr>
          <p:cNvSpPr>
            <a:spLocks noGrp="1"/>
          </p:cNvSpPr>
          <p:nvPr>
            <p:ph type="title"/>
          </p:nvPr>
        </p:nvSpPr>
        <p:spPr>
          <a:xfrm>
            <a:off x="577217" y="139151"/>
            <a:ext cx="10515600" cy="836008"/>
          </a:xfrm>
        </p:spPr>
        <p:txBody>
          <a:bodyPr>
            <a:normAutofit/>
          </a:bodyPr>
          <a:lstStyle/>
          <a:p>
            <a:r>
              <a:rPr lang="en-US" sz="3300" b="1" dirty="0">
                <a:latin typeface="Cambria" panose="02040503050406030204" pitchFamily="18" charset="0"/>
                <a:ea typeface="Cambria" panose="02040503050406030204" pitchFamily="18" charset="0"/>
              </a:rPr>
              <a:t>Corrective Action Examples</a:t>
            </a:r>
          </a:p>
        </p:txBody>
      </p:sp>
      <p:sp>
        <p:nvSpPr>
          <p:cNvPr id="3" name="Text Placeholder 2">
            <a:extLst>
              <a:ext uri="{FF2B5EF4-FFF2-40B4-BE49-F238E27FC236}">
                <a16:creationId xmlns:a16="http://schemas.microsoft.com/office/drawing/2014/main" id="{C236A913-BF08-4FE3-B4C9-65BB4E4D75D5}"/>
              </a:ext>
            </a:extLst>
          </p:cNvPr>
          <p:cNvSpPr>
            <a:spLocks noGrp="1"/>
          </p:cNvSpPr>
          <p:nvPr>
            <p:ph type="body" idx="1"/>
          </p:nvPr>
        </p:nvSpPr>
        <p:spPr>
          <a:xfrm>
            <a:off x="719829" y="836792"/>
            <a:ext cx="11360317" cy="4859333"/>
          </a:xfrm>
        </p:spPr>
        <p:txBody>
          <a:bodyPr vert="horz" lIns="91440" tIns="45720" rIns="91440" bIns="45720" rtlCol="0">
            <a:normAutofit/>
          </a:bodyPr>
          <a:lstStyle/>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Corrective actions may include:</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Adopting new prepayment edits or document review requirements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Conducting mandated training</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Providing educational materials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Revising policies or procedures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Sending warning letters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Taking disciplinary action, such as suspension of marketing, enrollment, or payment</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Terminating an employee or provider</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3732003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9AF9-56A0-430F-84AB-8ABC24D0B32F}"/>
              </a:ext>
            </a:extLst>
          </p:cNvPr>
          <p:cNvSpPr>
            <a:spLocks noGrp="1"/>
          </p:cNvSpPr>
          <p:nvPr>
            <p:ph type="title"/>
          </p:nvPr>
        </p:nvSpPr>
        <p:spPr>
          <a:xfrm>
            <a:off x="652718" y="223041"/>
            <a:ext cx="10515600" cy="615859"/>
          </a:xfrm>
        </p:spPr>
        <p:txBody>
          <a:bodyPr>
            <a:normAutofit/>
          </a:bodyPr>
          <a:lstStyle/>
          <a:p>
            <a:r>
              <a:rPr lang="en-US" sz="3300" b="1" dirty="0">
                <a:latin typeface="Cambria" panose="02040503050406030204" pitchFamily="18" charset="0"/>
                <a:ea typeface="Cambria" panose="02040503050406030204" pitchFamily="18" charset="0"/>
              </a:rPr>
              <a:t>Key Indicators: Potential Beneficiary Issues </a:t>
            </a:r>
            <a:endParaRPr lang="en-US" dirty="0"/>
          </a:p>
        </p:txBody>
      </p:sp>
      <p:sp>
        <p:nvSpPr>
          <p:cNvPr id="3" name="Text Placeholder 2">
            <a:extLst>
              <a:ext uri="{FF2B5EF4-FFF2-40B4-BE49-F238E27FC236}">
                <a16:creationId xmlns:a16="http://schemas.microsoft.com/office/drawing/2014/main" id="{57109750-CBE1-4FAB-96AB-60523BC3F86E}"/>
              </a:ext>
            </a:extLst>
          </p:cNvPr>
          <p:cNvSpPr>
            <a:spLocks noGrp="1"/>
          </p:cNvSpPr>
          <p:nvPr>
            <p:ph type="body" idx="1"/>
          </p:nvPr>
        </p:nvSpPr>
        <p:spPr>
          <a:xfrm>
            <a:off x="652718" y="725628"/>
            <a:ext cx="11343539" cy="4960001"/>
          </a:xfrm>
        </p:spPr>
        <p:txBody>
          <a:bodyPr vert="horz" lIns="91440" tIns="45720" rIns="91440" bIns="45720" rtlCol="0">
            <a:normAutofit/>
          </a:bodyPr>
          <a:lstStyle/>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Now that you know about your role in preventing, reporting, and correcting FWA, let’s review some key indicators to help you recognize the signs of someone committing FWA.</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The following pages present potential FWA issues. Each page provides questions to ask yourself about different areas, depending on your role as an employee of a Sponsor, pharmacy, or other entity involved in delivering Medicare Parts C and D benefits to enrollees.</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r>
              <a:rPr lang="en-US" sz="2000" b="1" dirty="0">
                <a:solidFill>
                  <a:srgbClr val="5F357E"/>
                </a:solidFill>
                <a:ea typeface="Cambria" panose="02040503050406030204" pitchFamily="18" charset="0"/>
                <a:cs typeface="Calibri Light" panose="020F0302020204030204" pitchFamily="34" charset="0"/>
              </a:rPr>
              <a:t>Beneficiary Issues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Does the prescription, medical record, or laboratory test look altered or possibly forged?</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Does the beneficiary’s medical history support the services requested?</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Have you filled numerous identical prescriptions for this beneficiary, possibly from different doctors?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Is the person receiving the medical service the beneficiary (identity theft)?</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Is the prescription appropriate based on the beneficiary’s other prescriptions?</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963726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7381-0175-42D5-9FCF-F66CBC310613}"/>
              </a:ext>
            </a:extLst>
          </p:cNvPr>
          <p:cNvSpPr>
            <a:spLocks noGrp="1"/>
          </p:cNvSpPr>
          <p:nvPr>
            <p:ph type="title"/>
          </p:nvPr>
        </p:nvSpPr>
        <p:spPr>
          <a:xfrm>
            <a:off x="652718" y="141613"/>
            <a:ext cx="10515600" cy="649416"/>
          </a:xfrm>
        </p:spPr>
        <p:txBody>
          <a:bodyPr>
            <a:normAutofit/>
          </a:bodyPr>
          <a:lstStyle/>
          <a:p>
            <a:r>
              <a:rPr lang="en-US" sz="2700" b="1" dirty="0">
                <a:latin typeface="Cambria" panose="02040503050406030204" pitchFamily="18" charset="0"/>
                <a:ea typeface="Cambria" panose="02040503050406030204" pitchFamily="18" charset="0"/>
              </a:rPr>
              <a:t>Key Indicators: Potential Provider &amp; Pharmacy Issues</a:t>
            </a:r>
          </a:p>
        </p:txBody>
      </p:sp>
      <p:sp>
        <p:nvSpPr>
          <p:cNvPr id="3" name="Text Placeholder 2">
            <a:extLst>
              <a:ext uri="{FF2B5EF4-FFF2-40B4-BE49-F238E27FC236}">
                <a16:creationId xmlns:a16="http://schemas.microsoft.com/office/drawing/2014/main" id="{ED65830F-9694-409D-A737-BCEF49B17973}"/>
              </a:ext>
            </a:extLst>
          </p:cNvPr>
          <p:cNvSpPr>
            <a:spLocks noGrp="1"/>
          </p:cNvSpPr>
          <p:nvPr>
            <p:ph type="body" idx="1"/>
          </p:nvPr>
        </p:nvSpPr>
        <p:spPr>
          <a:xfrm>
            <a:off x="652718" y="791029"/>
            <a:ext cx="11419040" cy="5047709"/>
          </a:xfrm>
        </p:spPr>
        <p:txBody>
          <a:bodyPr vert="horz" lIns="91440" tIns="45720" rIns="91440" bIns="45720" rtlCol="0">
            <a:normAutofit fontScale="92500" lnSpcReduction="20000"/>
          </a:bodyPr>
          <a:lstStyle/>
          <a:p>
            <a:pPr marL="0" lvl="1">
              <a:lnSpc>
                <a:spcPct val="110000"/>
              </a:lnSpc>
              <a:spcBef>
                <a:spcPts val="0"/>
              </a:spcBef>
              <a:buClr>
                <a:srgbClr val="5F357E"/>
              </a:buClr>
            </a:pPr>
            <a:r>
              <a:rPr lang="en-US" b="1" dirty="0">
                <a:solidFill>
                  <a:srgbClr val="5F357E"/>
                </a:solidFill>
                <a:ea typeface="Cambria" panose="02040503050406030204" pitchFamily="18" charset="0"/>
                <a:cs typeface="Calibri Light" panose="020F0302020204030204" pitchFamily="34" charset="0"/>
              </a:rPr>
              <a:t>Provider Issues </a:t>
            </a:r>
          </a:p>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the provider’s prescriptions appropriate for the member’s health condition (medically necessary)?</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provider bill the Sponsor for services not provided?</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provider write prescriptions for diverse drugs or primarily for controlled substances?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Is the provider performing medically unnecessary services for the member?</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Is the provider prescribing a higher quantity than medically necessary for the condition?</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provider’s prescription have their active and valid National Provider Identifier on it?</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Is the provider’s diagnosis for the member supported in the medical record?</a:t>
            </a:r>
          </a:p>
          <a:p>
            <a:pPr marL="0" lvl="1">
              <a:lnSpc>
                <a:spcPct val="120000"/>
              </a:lnSpc>
              <a:spcBef>
                <a:spcPts val="0"/>
              </a:spcBef>
              <a:buClr>
                <a:srgbClr val="5F357E"/>
              </a:buClr>
            </a:pPr>
            <a:endParaRPr lang="en-US" dirty="0">
              <a:solidFill>
                <a:srgbClr val="5F357E"/>
              </a:solidFill>
              <a:ea typeface="Cambria" panose="02040503050406030204" pitchFamily="18" charset="0"/>
              <a:cs typeface="Calibri Light" panose="020F0302020204030204" pitchFamily="34" charset="0"/>
            </a:endParaRPr>
          </a:p>
          <a:p>
            <a:pPr marL="0" lvl="1">
              <a:lnSpc>
                <a:spcPct val="120000"/>
              </a:lnSpc>
              <a:spcBef>
                <a:spcPts val="0"/>
              </a:spcBef>
              <a:buClr>
                <a:srgbClr val="5F357E"/>
              </a:buClr>
            </a:pPr>
            <a:r>
              <a:rPr lang="en-US" b="1" dirty="0">
                <a:solidFill>
                  <a:srgbClr val="5F357E"/>
                </a:solidFill>
                <a:ea typeface="Cambria" panose="02040503050406030204" pitchFamily="18" charset="0"/>
                <a:cs typeface="Calibri Light" panose="020F0302020204030204" pitchFamily="34" charset="0"/>
              </a:rPr>
              <a:t>Pharmacy Issues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drugs being diverted (drugs meant for nursing homes, hospice, and other entities being sent elsewhere)?</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the dispensed drugs expired, fake, diluted, or illegal?</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generic drugs provided when the prescription requires dispensing brand drugs?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PBMs billed for unfilled or never picked up prescriptions?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proper provisions made if the entire prescription is not filled (no additional dispensing fees for split prescriptions)?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 you see prescriptions being altered (changing quantities or Dispense As Written)?</a:t>
            </a:r>
          </a:p>
          <a:p>
            <a:pPr marL="0" lvl="1">
              <a:lnSpc>
                <a:spcPct val="120000"/>
              </a:lnSpc>
              <a:spcBef>
                <a:spcPts val="0"/>
              </a:spcBef>
              <a:buClr>
                <a:srgbClr val="5F357E"/>
              </a:buClr>
            </a:pPr>
            <a:endParaRPr lang="en-US"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3640349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31CA-420A-431F-AB7F-02E405605967}"/>
              </a:ext>
            </a:extLst>
          </p:cNvPr>
          <p:cNvSpPr>
            <a:spLocks noGrp="1"/>
          </p:cNvSpPr>
          <p:nvPr>
            <p:ph type="title"/>
          </p:nvPr>
        </p:nvSpPr>
        <p:spPr>
          <a:xfrm>
            <a:off x="652718" y="310393"/>
            <a:ext cx="10515600" cy="620785"/>
          </a:xfrm>
        </p:spPr>
        <p:txBody>
          <a:bodyPr>
            <a:normAutofit/>
          </a:bodyPr>
          <a:lstStyle/>
          <a:p>
            <a:r>
              <a:rPr lang="en-US" sz="2700" b="1" dirty="0">
                <a:latin typeface="Cambria" panose="02040503050406030204" pitchFamily="18" charset="0"/>
                <a:ea typeface="Cambria" panose="02040503050406030204" pitchFamily="18" charset="0"/>
              </a:rPr>
              <a:t>Key Indicators: Potential Sponsor Issues</a:t>
            </a:r>
            <a:endParaRPr lang="en-US" dirty="0"/>
          </a:p>
        </p:txBody>
      </p:sp>
      <p:sp>
        <p:nvSpPr>
          <p:cNvPr id="3" name="Text Placeholder 2">
            <a:extLst>
              <a:ext uri="{FF2B5EF4-FFF2-40B4-BE49-F238E27FC236}">
                <a16:creationId xmlns:a16="http://schemas.microsoft.com/office/drawing/2014/main" id="{E8148C43-214F-48CC-AF07-A6DE4F38599D}"/>
              </a:ext>
            </a:extLst>
          </p:cNvPr>
          <p:cNvSpPr>
            <a:spLocks noGrp="1"/>
          </p:cNvSpPr>
          <p:nvPr>
            <p:ph type="body" idx="1"/>
          </p:nvPr>
        </p:nvSpPr>
        <p:spPr>
          <a:xfrm>
            <a:off x="652717" y="931178"/>
            <a:ext cx="11410651" cy="4756558"/>
          </a:xfrm>
        </p:spPr>
        <p:txBody>
          <a:bodyPr vert="horz" lIns="91440" tIns="45720" rIns="91440" bIns="45720" rtlCol="0">
            <a:normAutofit/>
          </a:bodyPr>
          <a:lstStyle/>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Sponsor encourage or support inappropriate risk adjustment submissions?</a:t>
            </a:r>
          </a:p>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Sponsor lead the beneficiary to believe the cost of benefits is one price, when the actual cost is higher?</a:t>
            </a:r>
          </a:p>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Sponsor offer beneficiaries cash inducements to join the plan?</a:t>
            </a:r>
          </a:p>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Sponsor use unlicensed agents?</a:t>
            </a:r>
          </a:p>
          <a:p>
            <a:pPr marL="0" lvl="1">
              <a:lnSpc>
                <a:spcPct val="110000"/>
              </a:lnSpc>
              <a:spcBef>
                <a:spcPts val="0"/>
              </a:spcBef>
              <a:buClr>
                <a:srgbClr val="5F357E"/>
              </a:buClr>
            </a:pPr>
            <a:endParaRPr lang="en-US"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936188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06661" y="1800501"/>
            <a:ext cx="11046314" cy="1719744"/>
          </a:xfrm>
        </p:spPr>
        <p:txBody>
          <a:bodyPr>
            <a:normAutofit/>
          </a:bodyPr>
          <a:lstStyle/>
          <a:p>
            <a:r>
              <a:rPr lang="en-US" sz="3500" b="1" dirty="0">
                <a:latin typeface="Cambria" panose="02040503050406030204" pitchFamily="18" charset="0"/>
                <a:ea typeface="Cambria" panose="02040503050406030204" pitchFamily="18" charset="0"/>
              </a:rPr>
              <a:t>Health Insurance Portability and Accountability Act (HIPAA) The Rules, Privacy, Security, Electronic Data Exchange (EDI) – Table of Contents</a:t>
            </a:r>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3587356"/>
            <a:ext cx="10945645" cy="2494662"/>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HIPAA Definitions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The Rules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Why Comply with HIPAA</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HIPAA Regulations </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How are the HIPAA regulation enforced? </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Who or What Protects PHI</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Quiz</a:t>
            </a:r>
          </a:p>
        </p:txBody>
      </p:sp>
    </p:spTree>
    <p:extLst>
      <p:ext uri="{BB962C8B-B14F-4D97-AF65-F5344CB8AC3E}">
        <p14:creationId xmlns:p14="http://schemas.microsoft.com/office/powerpoint/2010/main" val="308747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1FAC2E8-5197-4764-A39B-D47B6F2D35FC}"/>
              </a:ext>
            </a:extLst>
          </p:cNvPr>
          <p:cNvSpPr>
            <a:spLocks noGrp="1"/>
          </p:cNvSpPr>
          <p:nvPr>
            <p:ph type="body" idx="11"/>
          </p:nvPr>
        </p:nvSpPr>
        <p:spPr>
          <a:xfrm>
            <a:off x="755668" y="942502"/>
            <a:ext cx="11436332" cy="4829124"/>
          </a:xfrm>
        </p:spPr>
        <p:txBody>
          <a:bodyPr vert="horz" lIns="91440" tIns="45720" rIns="91440" bIns="45720" rtlCol="0">
            <a:normAutofit fontScale="92500" lnSpcReduction="10000"/>
          </a:bodyPr>
          <a:lstStyle/>
          <a:p>
            <a:pPr marL="0" indent="0">
              <a:buNone/>
            </a:pPr>
            <a:r>
              <a:rPr lang="en-US" altLang="en-US" dirty="0">
                <a:solidFill>
                  <a:srgbClr val="5F357E"/>
                </a:solidFill>
              </a:rPr>
              <a:t>HIPAA is Health Insurance Portability &amp; Accountability Act of 1996 (45 C.F.R. parts 160 &amp; 164).</a:t>
            </a:r>
          </a:p>
          <a:p>
            <a:r>
              <a:rPr lang="en-US" altLang="en-US" dirty="0">
                <a:solidFill>
                  <a:srgbClr val="5F357E"/>
                </a:solidFill>
              </a:rPr>
              <a:t>Provides a framework for establishment of nationwide protection of patient confidentiality, security of electronic systems, and standards and requirements for electronic transmission of health information.</a:t>
            </a:r>
          </a:p>
          <a:p>
            <a:pPr marL="0" indent="0">
              <a:buNone/>
            </a:pPr>
            <a:endParaRPr lang="en-US" altLang="en-US" dirty="0">
              <a:solidFill>
                <a:srgbClr val="5F357E"/>
              </a:solidFill>
            </a:endParaRPr>
          </a:p>
          <a:p>
            <a:pPr marL="0" indent="0">
              <a:buNone/>
            </a:pPr>
            <a:r>
              <a:rPr lang="en-US" altLang="en-US" dirty="0">
                <a:solidFill>
                  <a:srgbClr val="5F357E"/>
                </a:solidFill>
              </a:rPr>
              <a:t>Protected Health Information (PHI) is individually identifiable health information </a:t>
            </a:r>
            <a:r>
              <a:rPr lang="en-US" dirty="0">
                <a:solidFill>
                  <a:srgbClr val="5F357E"/>
                </a:solidFill>
              </a:rPr>
              <a:t>that is: </a:t>
            </a:r>
          </a:p>
          <a:p>
            <a:r>
              <a:rPr lang="en-US" sz="2100" dirty="0">
                <a:solidFill>
                  <a:srgbClr val="5F357E"/>
                </a:solidFill>
              </a:rPr>
              <a:t>Created or received by a health care provider, health plan, employer, or health care clearinghouse and that</a:t>
            </a:r>
          </a:p>
          <a:p>
            <a:r>
              <a:rPr lang="en-US" sz="2100" dirty="0">
                <a:solidFill>
                  <a:srgbClr val="5F357E"/>
                </a:solidFill>
              </a:rPr>
              <a:t>Relates to the past, present, or future physical or mental health or condition of an individual; </a:t>
            </a:r>
          </a:p>
          <a:p>
            <a:r>
              <a:rPr lang="en-US" sz="2100" dirty="0">
                <a:solidFill>
                  <a:srgbClr val="5F357E"/>
                </a:solidFill>
              </a:rPr>
              <a:t>Relates to the provision of health care to an individual</a:t>
            </a:r>
          </a:p>
          <a:p>
            <a:r>
              <a:rPr lang="en-US" sz="2100" dirty="0">
                <a:solidFill>
                  <a:srgbClr val="5F357E"/>
                </a:solidFill>
              </a:rPr>
              <a:t>The past, present or future payment for the provision of  health care to an individual. </a:t>
            </a:r>
          </a:p>
          <a:p>
            <a:pPr marL="0" indent="0">
              <a:buNone/>
            </a:pPr>
            <a:endParaRPr lang="en-US" dirty="0">
              <a:solidFill>
                <a:srgbClr val="5F357E"/>
              </a:solidFill>
            </a:endParaRPr>
          </a:p>
          <a:p>
            <a:pPr marL="0" indent="0">
              <a:buNone/>
            </a:pPr>
            <a:r>
              <a:rPr lang="en-US" altLang="en-US" dirty="0">
                <a:solidFill>
                  <a:srgbClr val="5F357E"/>
                </a:solidFill>
              </a:rPr>
              <a:t>What Does PHI Include? </a:t>
            </a:r>
            <a:r>
              <a:rPr lang="en-US" altLang="en-US" sz="2100" dirty="0">
                <a:solidFill>
                  <a:srgbClr val="5F357E"/>
                </a:solidFill>
              </a:rPr>
              <a:t>Information in the health record, such as:</a:t>
            </a:r>
          </a:p>
          <a:p>
            <a:r>
              <a:rPr lang="en-US" altLang="en-US" sz="2100" dirty="0">
                <a:solidFill>
                  <a:srgbClr val="5F357E"/>
                </a:solidFill>
              </a:rPr>
              <a:t>Encounter/visit documentation</a:t>
            </a:r>
          </a:p>
          <a:p>
            <a:r>
              <a:rPr lang="en-US" altLang="en-US" sz="2100" dirty="0">
                <a:solidFill>
                  <a:srgbClr val="5F357E"/>
                </a:solidFill>
              </a:rPr>
              <a:t>Lab results</a:t>
            </a:r>
          </a:p>
          <a:p>
            <a:r>
              <a:rPr lang="en-US" altLang="en-US" sz="2100" dirty="0">
                <a:solidFill>
                  <a:srgbClr val="5F357E"/>
                </a:solidFill>
              </a:rPr>
              <a:t>Appointment dates/times</a:t>
            </a:r>
          </a:p>
          <a:p>
            <a:r>
              <a:rPr lang="en-US" altLang="en-US" sz="2100" dirty="0">
                <a:solidFill>
                  <a:srgbClr val="5F357E"/>
                </a:solidFill>
              </a:rPr>
              <a:t>Invoices</a:t>
            </a:r>
          </a:p>
          <a:p>
            <a:r>
              <a:rPr lang="en-US" altLang="en-US" sz="2100" dirty="0">
                <a:solidFill>
                  <a:srgbClr val="5F357E"/>
                </a:solidFill>
              </a:rPr>
              <a:t>Radiology films and reports</a:t>
            </a:r>
          </a:p>
          <a:p>
            <a:r>
              <a:rPr lang="en-US" altLang="en-US" sz="2100" dirty="0">
                <a:solidFill>
                  <a:srgbClr val="5F357E"/>
                </a:solidFill>
              </a:rPr>
              <a:t>History and physicals (H&amp;Ps)</a:t>
            </a:r>
          </a:p>
          <a:p>
            <a:r>
              <a:rPr lang="en-US" altLang="en-US" sz="2100" dirty="0">
                <a:solidFill>
                  <a:srgbClr val="5F357E"/>
                </a:solidFill>
              </a:rPr>
              <a:t>Patient Identifiers</a:t>
            </a:r>
            <a:endParaRPr lang="en-US" sz="2100" dirty="0">
              <a:solidFill>
                <a:srgbClr val="5F357E"/>
              </a:solidFill>
            </a:endParaRPr>
          </a:p>
        </p:txBody>
      </p:sp>
      <p:sp>
        <p:nvSpPr>
          <p:cNvPr id="6" name="Title 5">
            <a:extLst>
              <a:ext uri="{FF2B5EF4-FFF2-40B4-BE49-F238E27FC236}">
                <a16:creationId xmlns:a16="http://schemas.microsoft.com/office/drawing/2014/main" id="{22066D3E-4A57-4555-A551-07F647924F2D}"/>
              </a:ext>
            </a:extLst>
          </p:cNvPr>
          <p:cNvSpPr>
            <a:spLocks noGrp="1"/>
          </p:cNvSpPr>
          <p:nvPr>
            <p:ph type="title"/>
          </p:nvPr>
        </p:nvSpPr>
        <p:spPr>
          <a:xfrm>
            <a:off x="652718" y="154097"/>
            <a:ext cx="10185858" cy="788485"/>
          </a:xfrm>
        </p:spPr>
        <p:txBody>
          <a:bodyPr vert="horz" lIns="91440" tIns="45720" rIns="91440" bIns="45720" rtlCol="0" anchor="ctr">
            <a:normAutofit/>
          </a:bodyPr>
          <a:lstStyle/>
          <a:p>
            <a:pPr marL="88900">
              <a:spcBef>
                <a:spcPts val="590"/>
              </a:spcBef>
            </a:pPr>
            <a:r>
              <a:rPr lang="en-US" altLang="en-US" sz="3200" b="1" dirty="0">
                <a:latin typeface="Cambria" panose="02040503050406030204" pitchFamily="18" charset="0"/>
                <a:ea typeface="Cambria" panose="02040503050406030204" pitchFamily="18" charset="0"/>
              </a:rPr>
              <a:t>HIPAA Definitions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4105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52CD-4C53-472E-830E-F71482C54317}"/>
              </a:ext>
            </a:extLst>
          </p:cNvPr>
          <p:cNvSpPr>
            <a:spLocks noGrp="1"/>
          </p:cNvSpPr>
          <p:nvPr>
            <p:ph type="title"/>
          </p:nvPr>
        </p:nvSpPr>
        <p:spPr>
          <a:xfrm>
            <a:off x="652718" y="264912"/>
            <a:ext cx="10515600" cy="588658"/>
          </a:xfrm>
        </p:spPr>
        <p:txBody>
          <a:bodyPr vert="horz" lIns="91440" tIns="45720" rIns="91440" bIns="45720" rtlCol="0" anchor="ctr">
            <a:normAutofit/>
          </a:bodyPr>
          <a:lstStyle/>
          <a:p>
            <a:pPr marL="88900">
              <a:spcBef>
                <a:spcPts val="590"/>
              </a:spcBef>
            </a:pPr>
            <a:r>
              <a:rPr lang="en-US" sz="3200" b="1" dirty="0">
                <a:latin typeface="Cambria" panose="02040503050406030204" pitchFamily="18" charset="0"/>
                <a:ea typeface="Cambria" panose="02040503050406030204" pitchFamily="18" charset="0"/>
              </a:rPr>
              <a:t>The Rules</a:t>
            </a:r>
          </a:p>
        </p:txBody>
      </p:sp>
      <p:sp>
        <p:nvSpPr>
          <p:cNvPr id="3" name="Text Placeholder 2">
            <a:extLst>
              <a:ext uri="{FF2B5EF4-FFF2-40B4-BE49-F238E27FC236}">
                <a16:creationId xmlns:a16="http://schemas.microsoft.com/office/drawing/2014/main" id="{60C1BA76-962D-496E-92BA-0597F42E1D55}"/>
              </a:ext>
            </a:extLst>
          </p:cNvPr>
          <p:cNvSpPr>
            <a:spLocks noGrp="1"/>
          </p:cNvSpPr>
          <p:nvPr>
            <p:ph type="body" idx="1"/>
          </p:nvPr>
        </p:nvSpPr>
        <p:spPr>
          <a:xfrm>
            <a:off x="738232" y="853570"/>
            <a:ext cx="11140580" cy="4590885"/>
          </a:xfrm>
        </p:spPr>
        <p:txBody>
          <a:bodyPr vert="horz" lIns="91440" tIns="45720" rIns="91440" bIns="45720" rtlCol="0">
            <a:normAutofit fontScale="92500" lnSpcReduction="20000"/>
          </a:bodyPr>
          <a:lstStyle/>
          <a:p>
            <a:pPr marL="0" indent="0">
              <a:lnSpc>
                <a:spcPct val="100000"/>
              </a:lnSpc>
              <a:spcBef>
                <a:spcPts val="0"/>
              </a:spcBef>
              <a:buNone/>
            </a:pPr>
            <a:r>
              <a:rPr lang="en-US" sz="2000" b="1" dirty="0">
                <a:solidFill>
                  <a:srgbClr val="5F357E"/>
                </a:solidFill>
              </a:rPr>
              <a:t>Privacy Rule</a:t>
            </a:r>
          </a:p>
          <a:p>
            <a:pPr marL="342900" indent="-342900">
              <a:lnSpc>
                <a:spcPct val="100000"/>
              </a:lnSpc>
              <a:spcBef>
                <a:spcPts val="0"/>
              </a:spcBef>
              <a:buFont typeface="Arial" panose="020B0604020202020204" pitchFamily="34" charset="0"/>
              <a:buChar char="•"/>
            </a:pPr>
            <a:r>
              <a:rPr lang="en-US" sz="2000" dirty="0">
                <a:solidFill>
                  <a:srgbClr val="5F357E"/>
                </a:solidFill>
              </a:rPr>
              <a:t>Privacy Rule went into effect April 14, 2003</a:t>
            </a:r>
          </a:p>
          <a:p>
            <a:pPr marL="342900" indent="-342900">
              <a:lnSpc>
                <a:spcPct val="100000"/>
              </a:lnSpc>
              <a:spcBef>
                <a:spcPts val="0"/>
              </a:spcBef>
              <a:buFont typeface="Arial" panose="020B0604020202020204" pitchFamily="34" charset="0"/>
              <a:buChar char="•"/>
            </a:pPr>
            <a:r>
              <a:rPr lang="en-US" sz="2000" dirty="0">
                <a:solidFill>
                  <a:srgbClr val="5F357E"/>
                </a:solidFill>
              </a:rPr>
              <a:t>Privacy refers to protection of an individual’s health care data</a:t>
            </a:r>
          </a:p>
          <a:p>
            <a:pPr marL="342900" indent="-342900">
              <a:lnSpc>
                <a:spcPct val="100000"/>
              </a:lnSpc>
              <a:spcBef>
                <a:spcPts val="0"/>
              </a:spcBef>
              <a:buFont typeface="Arial" panose="020B0604020202020204" pitchFamily="34" charset="0"/>
              <a:buChar char="•"/>
            </a:pPr>
            <a:r>
              <a:rPr lang="en-US" sz="2000" dirty="0">
                <a:solidFill>
                  <a:srgbClr val="5F357E"/>
                </a:solidFill>
              </a:rPr>
              <a:t>Defines how patient information used and disclosed</a:t>
            </a:r>
          </a:p>
          <a:p>
            <a:pPr marL="342900" indent="-342900">
              <a:lnSpc>
                <a:spcPct val="100000"/>
              </a:lnSpc>
              <a:spcBef>
                <a:spcPts val="0"/>
              </a:spcBef>
              <a:buFont typeface="Arial" panose="020B0604020202020204" pitchFamily="34" charset="0"/>
              <a:buChar char="•"/>
            </a:pPr>
            <a:r>
              <a:rPr lang="en-US" sz="2000" dirty="0">
                <a:solidFill>
                  <a:srgbClr val="5F357E"/>
                </a:solidFill>
              </a:rPr>
              <a:t>Gives patients privacy rights and more control over their own health information</a:t>
            </a:r>
          </a:p>
          <a:p>
            <a:pPr marL="342900" indent="-342900">
              <a:lnSpc>
                <a:spcPct val="100000"/>
              </a:lnSpc>
              <a:spcBef>
                <a:spcPts val="0"/>
              </a:spcBef>
              <a:buFont typeface="Arial" panose="020B0604020202020204" pitchFamily="34" charset="0"/>
              <a:buChar char="•"/>
            </a:pPr>
            <a:r>
              <a:rPr lang="en-US" sz="2000" dirty="0">
                <a:solidFill>
                  <a:srgbClr val="5F357E"/>
                </a:solidFill>
              </a:rPr>
              <a:t>Outline's ways to safeguard Protected Health Information (PHI)</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b="1" dirty="0">
                <a:solidFill>
                  <a:srgbClr val="5F357E"/>
                </a:solidFill>
              </a:rPr>
              <a:t>Security Rule</a:t>
            </a:r>
          </a:p>
          <a:p>
            <a:pPr marL="342900" indent="-342900">
              <a:lnSpc>
                <a:spcPct val="100000"/>
              </a:lnSpc>
              <a:spcBef>
                <a:spcPts val="0"/>
              </a:spcBef>
              <a:buFont typeface="Arial" panose="020B0604020202020204" pitchFamily="34" charset="0"/>
              <a:buChar char="•"/>
            </a:pPr>
            <a:r>
              <a:rPr lang="en-US" sz="2000" dirty="0">
                <a:solidFill>
                  <a:srgbClr val="5F357E"/>
                </a:solidFill>
              </a:rPr>
              <a:t>Security (IT) regulations went into effect April 21, 2005</a:t>
            </a:r>
          </a:p>
          <a:p>
            <a:pPr marL="342900" indent="-342900">
              <a:lnSpc>
                <a:spcPct val="100000"/>
              </a:lnSpc>
              <a:spcBef>
                <a:spcPts val="0"/>
              </a:spcBef>
              <a:buFont typeface="Arial" panose="020B0604020202020204" pitchFamily="34" charset="0"/>
              <a:buChar char="•"/>
            </a:pPr>
            <a:r>
              <a:rPr lang="en-US" sz="2000" dirty="0">
                <a:solidFill>
                  <a:srgbClr val="5F357E"/>
                </a:solidFill>
              </a:rPr>
              <a:t>Security means controlling:</a:t>
            </a:r>
          </a:p>
          <a:p>
            <a:pPr marL="0" indent="0">
              <a:lnSpc>
                <a:spcPct val="100000"/>
              </a:lnSpc>
              <a:spcBef>
                <a:spcPts val="0"/>
              </a:spcBef>
              <a:buNone/>
            </a:pPr>
            <a:r>
              <a:rPr lang="en-US" sz="2000" dirty="0">
                <a:solidFill>
                  <a:srgbClr val="5F357E"/>
                </a:solidFill>
              </a:rPr>
              <a:t>	Confidentiality of electronic protected health information (ePHI)</a:t>
            </a:r>
          </a:p>
          <a:p>
            <a:pPr marL="0" indent="0">
              <a:lnSpc>
                <a:spcPct val="100000"/>
              </a:lnSpc>
              <a:spcBef>
                <a:spcPts val="0"/>
              </a:spcBef>
              <a:buNone/>
            </a:pPr>
            <a:r>
              <a:rPr lang="en-US" sz="2000" dirty="0">
                <a:solidFill>
                  <a:srgbClr val="5F357E"/>
                </a:solidFill>
              </a:rPr>
              <a:t>	Storage of electronic protected health information (ePHI)</a:t>
            </a:r>
          </a:p>
          <a:p>
            <a:pPr marL="0" indent="0">
              <a:lnSpc>
                <a:spcPct val="100000"/>
              </a:lnSpc>
              <a:spcBef>
                <a:spcPts val="0"/>
              </a:spcBef>
              <a:buNone/>
            </a:pPr>
            <a:r>
              <a:rPr lang="en-US" sz="2000" dirty="0">
                <a:solidFill>
                  <a:srgbClr val="5F357E"/>
                </a:solidFill>
              </a:rPr>
              <a:t>	Access into electronic information</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b="1" dirty="0">
                <a:solidFill>
                  <a:srgbClr val="5F357E"/>
                </a:solidFill>
              </a:rPr>
              <a:t>Electronic Data Exchange (EDI) Rule</a:t>
            </a:r>
          </a:p>
          <a:p>
            <a:pPr marL="342900" indent="-342900">
              <a:lnSpc>
                <a:spcPct val="100000"/>
              </a:lnSpc>
              <a:spcBef>
                <a:spcPts val="0"/>
              </a:spcBef>
              <a:buFont typeface="Arial" panose="020B0604020202020204" pitchFamily="34" charset="0"/>
              <a:buChar char="•"/>
            </a:pPr>
            <a:r>
              <a:rPr lang="en-US" sz="2000" dirty="0">
                <a:solidFill>
                  <a:srgbClr val="5F357E"/>
                </a:solidFill>
              </a:rPr>
              <a:t>Defines transfer format of electronic information between providers and payers to carry out financial or administrative activities related to health care.</a:t>
            </a:r>
          </a:p>
          <a:p>
            <a:pPr marL="342900" indent="-342900">
              <a:lnSpc>
                <a:spcPct val="100000"/>
              </a:lnSpc>
              <a:spcBef>
                <a:spcPts val="0"/>
              </a:spcBef>
              <a:buFont typeface="Arial" panose="020B0604020202020204" pitchFamily="34" charset="0"/>
              <a:buChar char="•"/>
            </a:pPr>
            <a:r>
              <a:rPr lang="en-US" sz="2000" dirty="0">
                <a:solidFill>
                  <a:srgbClr val="5F357E"/>
                </a:solidFill>
              </a:rPr>
              <a:t>Information includes coding, billing and insurance verification.</a:t>
            </a:r>
          </a:p>
          <a:p>
            <a:pPr marL="342900" indent="-342900">
              <a:lnSpc>
                <a:spcPct val="100000"/>
              </a:lnSpc>
              <a:spcBef>
                <a:spcPts val="0"/>
              </a:spcBef>
              <a:buFont typeface="Arial" panose="020B0604020202020204" pitchFamily="34" charset="0"/>
              <a:buChar char="•"/>
            </a:pPr>
            <a:r>
              <a:rPr lang="en-US" sz="2000" dirty="0">
                <a:solidFill>
                  <a:srgbClr val="5F357E"/>
                </a:solidFill>
              </a:rPr>
              <a:t>Goal of using the same formats is to ultimately make billing process more efficient.</a:t>
            </a:r>
          </a:p>
        </p:txBody>
      </p:sp>
    </p:spTree>
    <p:extLst>
      <p:ext uri="{BB962C8B-B14F-4D97-AF65-F5344CB8AC3E}">
        <p14:creationId xmlns:p14="http://schemas.microsoft.com/office/powerpoint/2010/main" val="3805029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CB62-096A-49B4-B165-D1A12D830476}"/>
              </a:ext>
            </a:extLst>
          </p:cNvPr>
          <p:cNvSpPr>
            <a:spLocks noGrp="1"/>
          </p:cNvSpPr>
          <p:nvPr>
            <p:ph type="title"/>
          </p:nvPr>
        </p:nvSpPr>
        <p:spPr>
          <a:xfrm>
            <a:off x="652718" y="248208"/>
            <a:ext cx="10515600" cy="632638"/>
          </a:xfrm>
        </p:spPr>
        <p:txBody>
          <a:bodyPr/>
          <a:lstStyle/>
          <a:p>
            <a:r>
              <a:rPr lang="en-US" altLang="en-US" sz="3200" b="1" dirty="0">
                <a:latin typeface="Cambria" panose="02040503050406030204" pitchFamily="18" charset="0"/>
                <a:ea typeface="Cambria" panose="02040503050406030204" pitchFamily="18" charset="0"/>
              </a:rPr>
              <a:t>Why Comply With HIPAA?</a:t>
            </a:r>
            <a:endParaRPr lang="en-US" sz="32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53DC3AA5-D4E7-4ACD-B585-90CC374255F1}"/>
              </a:ext>
            </a:extLst>
          </p:cNvPr>
          <p:cNvSpPr>
            <a:spLocks noGrp="1"/>
          </p:cNvSpPr>
          <p:nvPr>
            <p:ph type="body" idx="1"/>
          </p:nvPr>
        </p:nvSpPr>
        <p:spPr>
          <a:xfrm>
            <a:off x="652718" y="962627"/>
            <a:ext cx="11385484" cy="4808999"/>
          </a:xfrm>
        </p:spPr>
        <p:txBody>
          <a:bodyPr>
            <a:normAutofit/>
          </a:bodyPr>
          <a:lstStyle/>
          <a:p>
            <a:pPr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To show our commitment to protecting privacy</a:t>
            </a:r>
          </a:p>
          <a:p>
            <a:pPr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As an employee, you are obligated to comply with [Insert Your Organization Name] privacy and security policies and procedures</a:t>
            </a:r>
          </a:p>
          <a:p>
            <a:pPr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Our patients/members are placing their trust in us to preserve the privacy of their most sensitive and personal information </a:t>
            </a:r>
          </a:p>
          <a:p>
            <a:pPr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Compliance is not an option, it is required.</a:t>
            </a:r>
          </a:p>
          <a:p>
            <a:pPr marL="0" indent="0" eaLnBrk="1" hangingPunct="1">
              <a:lnSpc>
                <a:spcPct val="90000"/>
              </a:lnSpc>
              <a:buNone/>
            </a:pPr>
            <a:endParaRPr lang="en-US" altLang="en-US" sz="2000" b="1" dirty="0">
              <a:solidFill>
                <a:srgbClr val="5F357E"/>
              </a:solidFill>
              <a:cs typeface="Times New Roman" pitchFamily="18" charset="0"/>
            </a:endParaRPr>
          </a:p>
          <a:p>
            <a:pPr marL="0" indent="0" eaLnBrk="1" hangingPunct="1">
              <a:lnSpc>
                <a:spcPct val="90000"/>
              </a:lnSpc>
              <a:buNone/>
            </a:pPr>
            <a:r>
              <a:rPr lang="en-US" altLang="en-US" sz="2000" b="1" dirty="0">
                <a:solidFill>
                  <a:srgbClr val="5F357E"/>
                </a:solidFill>
                <a:cs typeface="Times New Roman" pitchFamily="18" charset="0"/>
              </a:rPr>
              <a:t>If you choose not to follow the rules:</a:t>
            </a:r>
            <a:endParaRPr lang="en-US" altLang="en-US" sz="2000" dirty="0">
              <a:solidFill>
                <a:srgbClr val="5F357E"/>
              </a:solidFill>
              <a:cs typeface="Times New Roman" pitchFamily="18" charset="0"/>
            </a:endParaRPr>
          </a:p>
          <a:p>
            <a:pPr marL="800100" lvl="1" indent="-342900"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You could be put at risk, including </a:t>
            </a:r>
            <a:r>
              <a:rPr lang="en-US" altLang="en-US" sz="2000" b="1" dirty="0">
                <a:solidFill>
                  <a:srgbClr val="5F357E"/>
                </a:solidFill>
                <a:cs typeface="Times New Roman" pitchFamily="18" charset="0"/>
              </a:rPr>
              <a:t>personal</a:t>
            </a:r>
            <a:r>
              <a:rPr lang="en-US" altLang="en-US" sz="2000" dirty="0">
                <a:solidFill>
                  <a:srgbClr val="5F357E"/>
                </a:solidFill>
                <a:cs typeface="Times New Roman" pitchFamily="18" charset="0"/>
              </a:rPr>
              <a:t> penalties and sanctions</a:t>
            </a:r>
          </a:p>
          <a:p>
            <a:pPr marL="800100" lvl="1" indent="-342900"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You could put [insert organization name] at risk, including financial and reputational harm</a:t>
            </a:r>
          </a:p>
          <a:p>
            <a:pPr>
              <a:buFont typeface="Arial" panose="020B0604020202020204" pitchFamily="34" charset="0"/>
              <a:buChar char="•"/>
            </a:pPr>
            <a:endParaRPr lang="en-US" dirty="0">
              <a:solidFill>
                <a:srgbClr val="5F357E"/>
              </a:solidFill>
            </a:endParaRPr>
          </a:p>
        </p:txBody>
      </p:sp>
    </p:spTree>
    <p:extLst>
      <p:ext uri="{BB962C8B-B14F-4D97-AF65-F5344CB8AC3E}">
        <p14:creationId xmlns:p14="http://schemas.microsoft.com/office/powerpoint/2010/main" val="313008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52719" y="875345"/>
            <a:ext cx="11539281" cy="4924424"/>
          </a:xfrm>
        </p:spPr>
        <p:txBody>
          <a:bodyPr>
            <a:noAutofit/>
          </a:bodyPr>
          <a:lstStyle/>
          <a:p>
            <a:pPr marR="0" lvl="0">
              <a:spcBef>
                <a:spcPts val="0"/>
              </a:spcBef>
              <a:spcAft>
                <a:spcPts val="0"/>
              </a:spcAft>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H5496/H2793 goes to the UM department and ask them to provide all the Anthem Blue Cross referral request</a:t>
            </a:r>
          </a:p>
          <a:p>
            <a:pPr marR="0" lvl="0">
              <a:spcBef>
                <a:spcPts val="0"/>
              </a:spcBef>
              <a:spcAft>
                <a:spcPts val="0"/>
              </a:spcAft>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H5496/H2793 ask A&amp;G to provide a resolution for a similar grievance H5496/H2793  received</a:t>
            </a:r>
          </a:p>
          <a:p>
            <a:pPr>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H5496/H2793 Member Service Representative is at </a:t>
            </a:r>
            <a:r>
              <a:rPr lang="en-US" sz="2500" dirty="0">
                <a:solidFill>
                  <a:srgbClr val="5F357E"/>
                </a:solidFill>
                <a:effectLst/>
                <a:latin typeface="Calibri" panose="020F0502020204030204" pitchFamily="34" charset="0"/>
                <a:ea typeface="Calibri" panose="020F0502020204030204" pitchFamily="34" charset="0"/>
              </a:rPr>
              <a:t>lunch at the patio. IHHMG joins </a:t>
            </a:r>
            <a:r>
              <a:rPr lang="en-US" sz="2500" dirty="0">
                <a:solidFill>
                  <a:srgbClr val="5F357E"/>
                </a:solidFill>
                <a:latin typeface="Calibri" panose="020F0502020204030204" pitchFamily="34" charset="0"/>
                <a:ea typeface="Calibri" panose="020F0502020204030204" pitchFamily="34" charset="0"/>
              </a:rPr>
              <a:t>H5496/H2793 Member Service Representative, and they start</a:t>
            </a:r>
            <a:r>
              <a:rPr lang="en-US" sz="2500" dirty="0">
                <a:solidFill>
                  <a:srgbClr val="5F357E"/>
                </a:solidFill>
                <a:effectLst/>
                <a:latin typeface="Calibri" panose="020F0502020204030204" pitchFamily="34" charset="0"/>
                <a:ea typeface="Calibri" panose="020F0502020204030204" pitchFamily="34" charset="0"/>
              </a:rPr>
              <a:t> talking about a </a:t>
            </a:r>
            <a:r>
              <a:rPr lang="en-US" sz="2500" dirty="0">
                <a:solidFill>
                  <a:srgbClr val="5F357E"/>
                </a:solidFill>
                <a:latin typeface="Calibri" panose="020F0502020204030204" pitchFamily="34" charset="0"/>
                <a:ea typeface="Calibri" panose="020F0502020204030204" pitchFamily="34" charset="0"/>
              </a:rPr>
              <a:t>H5496/H2793 member</a:t>
            </a:r>
            <a:endParaRPr lang="en-US" sz="2500" dirty="0">
              <a:solidFill>
                <a:srgbClr val="5F357E"/>
              </a:solidFill>
              <a:effectLst/>
              <a:latin typeface="Calibri" panose="020F0502020204030204" pitchFamily="34" charset="0"/>
              <a:ea typeface="Calibri" panose="020F0502020204030204" pitchFamily="34" charset="0"/>
            </a:endParaRPr>
          </a:p>
          <a:p>
            <a:pPr marR="0" lvl="0">
              <a:spcBef>
                <a:spcPts val="0"/>
              </a:spcBef>
              <a:spcAft>
                <a:spcPts val="0"/>
              </a:spcAft>
              <a:buFont typeface="Wingdings" panose="05000000000000000000" pitchFamily="2" charset="2"/>
              <a:buChar char="§"/>
            </a:pPr>
            <a:r>
              <a:rPr lang="en-US" sz="2500" dirty="0">
                <a:solidFill>
                  <a:srgbClr val="5F357E"/>
                </a:solidFill>
                <a:effectLst/>
                <a:latin typeface="Calibri" panose="020F0502020204030204" pitchFamily="34" charset="0"/>
                <a:ea typeface="Calibri" panose="020F0502020204030204" pitchFamily="34" charset="0"/>
              </a:rPr>
              <a:t>IHHMG non-dual </a:t>
            </a:r>
            <a:r>
              <a:rPr lang="en-US" sz="2500" dirty="0">
                <a:solidFill>
                  <a:srgbClr val="5F357E"/>
                </a:solidFill>
                <a:latin typeface="Calibri" panose="020F0502020204030204" pitchFamily="34" charset="0"/>
                <a:ea typeface="Calibri" panose="020F0502020204030204" pitchFamily="34" charset="0"/>
              </a:rPr>
              <a:t>employee ask IT to give them access to the H5496/H2793 S drive</a:t>
            </a:r>
          </a:p>
          <a:p>
            <a:pPr marR="0" lvl="0">
              <a:spcBef>
                <a:spcPts val="0"/>
              </a:spcBef>
              <a:spcAft>
                <a:spcPts val="0"/>
              </a:spcAft>
              <a:buFont typeface="Wingdings" panose="05000000000000000000" pitchFamily="2" charset="2"/>
              <a:buChar char="§"/>
            </a:pPr>
            <a:r>
              <a:rPr lang="en-US" sz="2500" dirty="0">
                <a:solidFill>
                  <a:srgbClr val="5F357E"/>
                </a:solidFill>
                <a:effectLst/>
                <a:latin typeface="Calibri" panose="020F0502020204030204" pitchFamily="34" charset="0"/>
                <a:ea typeface="Calibri" panose="020F0502020204030204" pitchFamily="34" charset="0"/>
              </a:rPr>
              <a:t>IHHMG ask </a:t>
            </a:r>
            <a:r>
              <a:rPr lang="en-US" sz="2500" dirty="0">
                <a:solidFill>
                  <a:srgbClr val="5F357E"/>
                </a:solidFill>
                <a:latin typeface="Calibri" panose="020F0502020204030204" pitchFamily="34" charset="0"/>
                <a:ea typeface="Calibri" panose="020F0502020204030204" pitchFamily="34" charset="0"/>
              </a:rPr>
              <a:t>H5496/H2793 Sales team to provide the 2023 Summary of Benefit because Easy Choice Health Plan is asking for it</a:t>
            </a:r>
          </a:p>
          <a:p>
            <a:pPr marR="0" lvl="0">
              <a:spcBef>
                <a:spcPts val="0"/>
              </a:spcBef>
              <a:spcAft>
                <a:spcPts val="0"/>
              </a:spcAft>
              <a:buFont typeface="Wingdings" panose="05000000000000000000" pitchFamily="2" charset="2"/>
              <a:buChar char="§"/>
            </a:pPr>
            <a:r>
              <a:rPr lang="en-US" sz="2500" dirty="0">
                <a:solidFill>
                  <a:srgbClr val="5F357E"/>
                </a:solidFill>
                <a:effectLst/>
                <a:latin typeface="Calibri" panose="020F0502020204030204" pitchFamily="34" charset="0"/>
                <a:ea typeface="Calibri" panose="020F0502020204030204" pitchFamily="34" charset="0"/>
              </a:rPr>
              <a:t>IHHMG ask </a:t>
            </a:r>
            <a:r>
              <a:rPr lang="en-US" sz="2500" dirty="0">
                <a:solidFill>
                  <a:srgbClr val="5F357E"/>
                </a:solidFill>
                <a:latin typeface="Calibri" panose="020F0502020204030204" pitchFamily="34" charset="0"/>
                <a:ea typeface="Calibri" panose="020F0502020204030204" pitchFamily="34" charset="0"/>
              </a:rPr>
              <a:t>H5496/H2793  Compliance to review a P&amp;P from Brand New Day</a:t>
            </a:r>
          </a:p>
          <a:p>
            <a:pPr marR="0" lvl="0">
              <a:spcBef>
                <a:spcPts val="0"/>
              </a:spcBef>
              <a:spcAft>
                <a:spcPts val="0"/>
              </a:spcAft>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IHHMG claims ask a non-dual employee to process an IHHMG claim</a:t>
            </a:r>
          </a:p>
          <a:p>
            <a:pPr>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H5496/H2793 and IHHMG sitting in the same room</a:t>
            </a:r>
          </a:p>
          <a:p>
            <a:pPr marL="0" marR="0" lvl="0" indent="0">
              <a:spcBef>
                <a:spcPts val="0"/>
              </a:spcBef>
              <a:spcAft>
                <a:spcPts val="0"/>
              </a:spcAft>
              <a:buNone/>
            </a:pPr>
            <a:endParaRPr lang="en-US" sz="2500" dirty="0">
              <a:solidFill>
                <a:srgbClr val="5F357E"/>
              </a:solidFill>
              <a:latin typeface="Calibri" panose="020F0502020204030204" pitchFamily="34" charset="0"/>
              <a:ea typeface="Calibri" panose="020F0502020204030204" pitchFamily="34" charset="0"/>
            </a:endParaRPr>
          </a:p>
        </p:txBody>
      </p:sp>
      <p:sp>
        <p:nvSpPr>
          <p:cNvPr id="4" name="Title 3"/>
          <p:cNvSpPr>
            <a:spLocks noGrp="1"/>
          </p:cNvSpPr>
          <p:nvPr>
            <p:ph type="title"/>
          </p:nvPr>
        </p:nvSpPr>
        <p:spPr>
          <a:xfrm>
            <a:off x="652718" y="133350"/>
            <a:ext cx="11539282" cy="741995"/>
          </a:xfrm>
        </p:spPr>
        <p:txBody>
          <a:bodyPr>
            <a:normAutofit/>
          </a:bodyPr>
          <a:lstStyle/>
          <a:p>
            <a:r>
              <a:rPr lang="en-US" sz="3300" b="1" dirty="0">
                <a:latin typeface="Cambria" panose="02040503050406030204" pitchFamily="18" charset="0"/>
                <a:ea typeface="Cambria" panose="02040503050406030204" pitchFamily="18" charset="0"/>
              </a:rPr>
              <a:t>Conflicts of Interest – IHHMG &amp; H5496/H2793 </a:t>
            </a:r>
          </a:p>
        </p:txBody>
      </p:sp>
    </p:spTree>
    <p:extLst>
      <p:ext uri="{BB962C8B-B14F-4D97-AF65-F5344CB8AC3E}">
        <p14:creationId xmlns:p14="http://schemas.microsoft.com/office/powerpoint/2010/main" val="2870286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FB3D-9B71-4317-8C7D-06189E2C508F}"/>
              </a:ext>
            </a:extLst>
          </p:cNvPr>
          <p:cNvSpPr>
            <a:spLocks noGrp="1"/>
          </p:cNvSpPr>
          <p:nvPr>
            <p:ph type="title"/>
          </p:nvPr>
        </p:nvSpPr>
        <p:spPr>
          <a:xfrm>
            <a:off x="712364" y="122376"/>
            <a:ext cx="10515600" cy="666194"/>
          </a:xfrm>
        </p:spPr>
        <p:txBody>
          <a:bodyPr>
            <a:normAutofit/>
          </a:bodyPr>
          <a:lstStyle/>
          <a:p>
            <a:r>
              <a:rPr lang="en-US" altLang="en-US" sz="3200" b="1" dirty="0">
                <a:latin typeface="Cambria" panose="02040503050406030204" pitchFamily="18" charset="0"/>
                <a:ea typeface="Cambria" panose="02040503050406030204" pitchFamily="18" charset="0"/>
              </a:rPr>
              <a:t>HIPAA Regulations</a:t>
            </a:r>
            <a:endParaRPr lang="en-US" sz="32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8FEC9D1E-43D2-4A67-AAE3-4CC627F183F2}"/>
              </a:ext>
            </a:extLst>
          </p:cNvPr>
          <p:cNvSpPr>
            <a:spLocks noGrp="1"/>
          </p:cNvSpPr>
          <p:nvPr>
            <p:ph type="body" idx="1"/>
          </p:nvPr>
        </p:nvSpPr>
        <p:spPr>
          <a:xfrm>
            <a:off x="712364" y="788570"/>
            <a:ext cx="11359394" cy="4999834"/>
          </a:xfrm>
        </p:spPr>
        <p:txBody>
          <a:bodyPr>
            <a:normAutofit/>
          </a:bodyPr>
          <a:lstStyle/>
          <a:p>
            <a:pPr marL="0" indent="0" eaLnBrk="1" hangingPunct="1">
              <a:lnSpc>
                <a:spcPct val="80000"/>
              </a:lnSpc>
              <a:buFont typeface="Wingdings 3" pitchFamily="18" charset="2"/>
              <a:buNone/>
            </a:pPr>
            <a:r>
              <a:rPr lang="en-US" altLang="en-US" sz="2000" dirty="0">
                <a:solidFill>
                  <a:srgbClr val="5F357E"/>
                </a:solidFill>
                <a:cs typeface="Times New Roman" pitchFamily="18" charset="0"/>
              </a:rPr>
              <a:t>HIPAA Regulations require we protect our member’s’ PHI in all media including, but not limited to, PHI created, stored, or transmitted in/on the following media:</a:t>
            </a:r>
          </a:p>
          <a:p>
            <a:pPr marL="971550" lvl="1" indent="-514350" eaLnBrk="1" hangingPunct="1">
              <a:lnSpc>
                <a:spcPct val="80000"/>
              </a:lnSpc>
            </a:pPr>
            <a:endParaRPr lang="en-US" altLang="en-US" b="1" dirty="0">
              <a:solidFill>
                <a:srgbClr val="5F357E"/>
              </a:solidFill>
              <a:cs typeface="Times New Roman" pitchFamily="18" charset="0"/>
            </a:endParaRPr>
          </a:p>
          <a:p>
            <a:pPr marL="971550" lvl="1" indent="-514350" eaLnBrk="1" hangingPunct="1">
              <a:lnSpc>
                <a:spcPct val="80000"/>
              </a:lnSpc>
            </a:pPr>
            <a:r>
              <a:rPr lang="en-US" altLang="en-US" b="1" dirty="0">
                <a:solidFill>
                  <a:srgbClr val="5F357E"/>
                </a:solidFill>
                <a:cs typeface="Times New Roman" pitchFamily="18" charset="0"/>
              </a:rPr>
              <a:t>Verbal</a:t>
            </a:r>
            <a:r>
              <a:rPr lang="en-US" altLang="en-US" dirty="0">
                <a:solidFill>
                  <a:srgbClr val="5F357E"/>
                </a:solidFill>
                <a:cs typeface="Times New Roman" pitchFamily="18" charset="0"/>
              </a:rPr>
              <a:t> </a:t>
            </a:r>
            <a:r>
              <a:rPr lang="en-US" altLang="en-US" b="1" dirty="0">
                <a:solidFill>
                  <a:srgbClr val="5F357E"/>
                </a:solidFill>
                <a:cs typeface="Times New Roman" pitchFamily="18" charset="0"/>
              </a:rPr>
              <a:t>Discussions</a:t>
            </a:r>
            <a:r>
              <a:rPr lang="en-US" altLang="en-US" dirty="0">
                <a:solidFill>
                  <a:srgbClr val="5F357E"/>
                </a:solidFill>
                <a:cs typeface="Times New Roman" pitchFamily="18" charset="0"/>
              </a:rPr>
              <a:t> (i.e., in person or on the phone)</a:t>
            </a:r>
          </a:p>
          <a:p>
            <a:pPr marL="971550" lvl="1" indent="-514350" eaLnBrk="1" hangingPunct="1">
              <a:lnSpc>
                <a:spcPct val="80000"/>
              </a:lnSpc>
            </a:pPr>
            <a:r>
              <a:rPr lang="en-US" altLang="en-US" b="1" dirty="0">
                <a:solidFill>
                  <a:srgbClr val="5F357E"/>
                </a:solidFill>
                <a:cs typeface="Times New Roman" pitchFamily="18" charset="0"/>
              </a:rPr>
              <a:t>Written</a:t>
            </a:r>
            <a:r>
              <a:rPr lang="en-US" altLang="en-US" dirty="0">
                <a:solidFill>
                  <a:srgbClr val="5F357E"/>
                </a:solidFill>
                <a:cs typeface="Times New Roman" pitchFamily="18" charset="0"/>
              </a:rPr>
              <a:t> on paper (i.e., chart, progress notes, encounter forms, prescriptions, x-ray orders, referral forms and explanation of benefit (EOBs) forms</a:t>
            </a:r>
          </a:p>
          <a:p>
            <a:pPr marL="971550" lvl="1" indent="-514350" eaLnBrk="1" hangingPunct="1">
              <a:lnSpc>
                <a:spcPct val="80000"/>
              </a:lnSpc>
            </a:pPr>
            <a:r>
              <a:rPr lang="en-US" altLang="en-US" b="1" dirty="0">
                <a:solidFill>
                  <a:srgbClr val="5F357E"/>
                </a:solidFill>
                <a:cs typeface="Times New Roman" pitchFamily="18" charset="0"/>
              </a:rPr>
              <a:t>Computer Applications and Systems </a:t>
            </a:r>
            <a:r>
              <a:rPr lang="en-US" altLang="en-US" dirty="0">
                <a:solidFill>
                  <a:srgbClr val="5F357E"/>
                </a:solidFill>
                <a:cs typeface="Times New Roman" pitchFamily="18" charset="0"/>
              </a:rPr>
              <a:t>(i.e., electronic health record (EHR), Practice Management, Lab and X-Ray</a:t>
            </a:r>
          </a:p>
          <a:p>
            <a:pPr marL="971550" lvl="1" indent="-514350" eaLnBrk="1" hangingPunct="1">
              <a:lnSpc>
                <a:spcPct val="80000"/>
              </a:lnSpc>
            </a:pPr>
            <a:r>
              <a:rPr lang="en-US" altLang="en-US" b="1" dirty="0">
                <a:solidFill>
                  <a:srgbClr val="5F357E"/>
                </a:solidFill>
                <a:cs typeface="Times New Roman" pitchFamily="18" charset="0"/>
              </a:rPr>
              <a:t>Computer Hardware/Equipment  </a:t>
            </a:r>
            <a:r>
              <a:rPr lang="en-US" altLang="en-US" dirty="0">
                <a:solidFill>
                  <a:srgbClr val="5F357E"/>
                </a:solidFill>
                <a:cs typeface="Times New Roman" pitchFamily="18" charset="0"/>
              </a:rPr>
              <a:t>(i.e., PCs, laptops, PDAs, pagers, fax machines, servers and cell phones</a:t>
            </a:r>
          </a:p>
          <a:p>
            <a:pPr marL="0" indent="0">
              <a:buNone/>
            </a:pPr>
            <a:r>
              <a:rPr lang="en-US" altLang="en-US" sz="2000" kern="1200" dirty="0">
                <a:solidFill>
                  <a:srgbClr val="5F357E"/>
                </a:solidFill>
                <a:ea typeface="+mn-ea"/>
                <a:cs typeface="+mn-cs"/>
              </a:rPr>
              <a:t>It’s the law.</a:t>
            </a:r>
          </a:p>
          <a:p>
            <a:pPr marL="342900" indent="-342900">
              <a:buFont typeface="Arial" panose="020B0604020202020204" pitchFamily="34" charset="0"/>
              <a:buChar char="•"/>
            </a:pPr>
            <a:r>
              <a:rPr lang="en-US" altLang="en-US" sz="2000" kern="1200" dirty="0">
                <a:solidFill>
                  <a:srgbClr val="5F357E"/>
                </a:solidFill>
                <a:ea typeface="+mn-ea"/>
                <a:cs typeface="+mn-cs"/>
              </a:rPr>
              <a:t>To protect our reputation.</a:t>
            </a:r>
          </a:p>
          <a:p>
            <a:pPr marL="342900" indent="-342900">
              <a:buFont typeface="Arial" panose="020B0604020202020204" pitchFamily="34" charset="0"/>
              <a:buChar char="•"/>
            </a:pPr>
            <a:r>
              <a:rPr lang="en-US" altLang="en-US" sz="2000" kern="1200" dirty="0">
                <a:solidFill>
                  <a:srgbClr val="5F357E"/>
                </a:solidFill>
                <a:ea typeface="+mn-ea"/>
                <a:cs typeface="+mn-cs"/>
              </a:rPr>
              <a:t>To avoid potential withholding of federal Medicaid and Medicare funds.</a:t>
            </a:r>
          </a:p>
          <a:p>
            <a:pPr marL="342900" indent="-342900">
              <a:buFont typeface="Arial" panose="020B0604020202020204" pitchFamily="34" charset="0"/>
              <a:buChar char="•"/>
            </a:pPr>
            <a:r>
              <a:rPr lang="en-US" altLang="en-US" sz="2000" kern="1200" dirty="0">
                <a:solidFill>
                  <a:srgbClr val="5F357E"/>
                </a:solidFill>
                <a:ea typeface="+mn-ea"/>
                <a:cs typeface="+mn-cs"/>
              </a:rPr>
              <a:t>To build trust between providers and patients.</a:t>
            </a:r>
          </a:p>
          <a:p>
            <a:pPr marL="0" indent="0">
              <a:buNone/>
            </a:pPr>
            <a:endParaRPr lang="en-US" sz="2000" dirty="0">
              <a:solidFill>
                <a:srgbClr val="5F357E"/>
              </a:solidFill>
            </a:endParaRPr>
          </a:p>
        </p:txBody>
      </p:sp>
    </p:spTree>
    <p:extLst>
      <p:ext uri="{BB962C8B-B14F-4D97-AF65-F5344CB8AC3E}">
        <p14:creationId xmlns:p14="http://schemas.microsoft.com/office/powerpoint/2010/main" val="4237408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E22F-6C7B-4038-8AE1-F38DDD285C46}"/>
              </a:ext>
            </a:extLst>
          </p:cNvPr>
          <p:cNvSpPr>
            <a:spLocks noGrp="1"/>
          </p:cNvSpPr>
          <p:nvPr>
            <p:ph type="title"/>
          </p:nvPr>
        </p:nvSpPr>
        <p:spPr>
          <a:xfrm>
            <a:off x="652718" y="231429"/>
            <a:ext cx="10515600" cy="666193"/>
          </a:xfrm>
        </p:spPr>
        <p:txBody>
          <a:bodyPr>
            <a:normAutofit/>
          </a:bodyPr>
          <a:lstStyle/>
          <a:p>
            <a:r>
              <a:rPr lang="en-US" sz="3200" b="1" dirty="0">
                <a:latin typeface="Cambria" panose="02040503050406030204" pitchFamily="18" charset="0"/>
                <a:ea typeface="Cambria" panose="02040503050406030204" pitchFamily="18" charset="0"/>
              </a:rPr>
              <a:t>How are HIPAA Regulations Enforced?</a:t>
            </a:r>
          </a:p>
        </p:txBody>
      </p:sp>
      <p:sp>
        <p:nvSpPr>
          <p:cNvPr id="3" name="Text Placeholder 2">
            <a:extLst>
              <a:ext uri="{FF2B5EF4-FFF2-40B4-BE49-F238E27FC236}">
                <a16:creationId xmlns:a16="http://schemas.microsoft.com/office/drawing/2014/main" id="{60F03D71-3749-4FD6-8741-0451C763989C}"/>
              </a:ext>
            </a:extLst>
          </p:cNvPr>
          <p:cNvSpPr>
            <a:spLocks noGrp="1"/>
          </p:cNvSpPr>
          <p:nvPr>
            <p:ph type="body" idx="1"/>
          </p:nvPr>
        </p:nvSpPr>
        <p:spPr>
          <a:xfrm>
            <a:off x="652718" y="937460"/>
            <a:ext cx="11435818" cy="4800610"/>
          </a:xfrm>
        </p:spPr>
        <p:txBody>
          <a:bodyPr>
            <a:normAutofit/>
          </a:bodyPr>
          <a:lstStyle/>
          <a:p>
            <a:pPr eaLnBrk="1" hangingPunct="1">
              <a:lnSpc>
                <a:spcPct val="80000"/>
              </a:lnSpc>
            </a:pPr>
            <a:r>
              <a:rPr lang="en-US" altLang="en-US" sz="2000" b="1" dirty="0">
                <a:solidFill>
                  <a:srgbClr val="5F357E"/>
                </a:solidFill>
                <a:latin typeface="Times New Roman" pitchFamily="18" charset="0"/>
                <a:cs typeface="Times New Roman" pitchFamily="18" charset="0"/>
              </a:rPr>
              <a:t>The Public</a:t>
            </a:r>
            <a:r>
              <a:rPr lang="en-US" altLang="en-US" sz="2000" dirty="0">
                <a:solidFill>
                  <a:srgbClr val="5F357E"/>
                </a:solidFill>
                <a:latin typeface="Times New Roman" pitchFamily="18" charset="0"/>
                <a:cs typeface="Times New Roman" pitchFamily="18" charset="0"/>
              </a:rPr>
              <a:t>. The public is educated about their privacy rights and will not tolerate violations!  They will take action.</a:t>
            </a:r>
          </a:p>
          <a:p>
            <a:pPr eaLnBrk="1" hangingPunct="1">
              <a:lnSpc>
                <a:spcPct val="80000"/>
              </a:lnSpc>
            </a:pPr>
            <a:r>
              <a:rPr lang="en-US" altLang="en-US" sz="2000" b="1" dirty="0">
                <a:solidFill>
                  <a:srgbClr val="5F357E"/>
                </a:solidFill>
                <a:latin typeface="Times New Roman" pitchFamily="18" charset="0"/>
                <a:cs typeface="Times New Roman" pitchFamily="18" charset="0"/>
              </a:rPr>
              <a:t>Office For Civil Rights (OCR).  </a:t>
            </a:r>
            <a:r>
              <a:rPr lang="en-US" altLang="en-US" sz="2000" dirty="0">
                <a:solidFill>
                  <a:srgbClr val="5F357E"/>
                </a:solidFill>
                <a:latin typeface="Times New Roman" pitchFamily="18" charset="0"/>
                <a:cs typeface="Times New Roman" pitchFamily="18" charset="0"/>
              </a:rPr>
              <a:t>The agency that enforces the privacy regulations providing guidance and monitoring compliance.</a:t>
            </a:r>
          </a:p>
          <a:p>
            <a:pPr eaLnBrk="1" hangingPunct="1">
              <a:lnSpc>
                <a:spcPct val="80000"/>
              </a:lnSpc>
            </a:pPr>
            <a:r>
              <a:rPr lang="en-US" altLang="en-US" sz="2000" b="1" dirty="0">
                <a:solidFill>
                  <a:srgbClr val="5F357E"/>
                </a:solidFill>
                <a:latin typeface="Times New Roman" pitchFamily="18" charset="0"/>
                <a:cs typeface="Times New Roman" pitchFamily="18" charset="0"/>
              </a:rPr>
              <a:t>Department of Justice (DOJ).  </a:t>
            </a:r>
            <a:r>
              <a:rPr lang="en-US" altLang="en-US" sz="2000" dirty="0">
                <a:solidFill>
                  <a:srgbClr val="5F357E"/>
                </a:solidFill>
                <a:latin typeface="Times New Roman" pitchFamily="18" charset="0"/>
                <a:cs typeface="Times New Roman" pitchFamily="18" charset="0"/>
              </a:rPr>
              <a:t>Agency involved in criminal privacy violations.  Provides fines, penalties and imprisonment to offenders.</a:t>
            </a:r>
          </a:p>
          <a:p>
            <a:pPr algn="ctr"/>
            <a:endParaRPr lang="en-US" sz="2000" dirty="0">
              <a:solidFill>
                <a:srgbClr val="5F357E"/>
              </a:solidFill>
            </a:endParaRPr>
          </a:p>
        </p:txBody>
      </p:sp>
    </p:spTree>
    <p:extLst>
      <p:ext uri="{BB962C8B-B14F-4D97-AF65-F5344CB8AC3E}">
        <p14:creationId xmlns:p14="http://schemas.microsoft.com/office/powerpoint/2010/main" val="3869295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CCC7-2C8B-4672-AE33-62D07FFBCF1B}"/>
              </a:ext>
            </a:extLst>
          </p:cNvPr>
          <p:cNvSpPr>
            <a:spLocks noGrp="1"/>
          </p:cNvSpPr>
          <p:nvPr>
            <p:ph type="title"/>
          </p:nvPr>
        </p:nvSpPr>
        <p:spPr>
          <a:xfrm>
            <a:off x="652718" y="206261"/>
            <a:ext cx="10515600" cy="775251"/>
          </a:xfrm>
        </p:spPr>
        <p:txBody>
          <a:bodyPr>
            <a:normAutofit/>
          </a:bodyPr>
          <a:lstStyle/>
          <a:p>
            <a:r>
              <a:rPr lang="en-US" altLang="en-US" sz="3200" b="1" dirty="0">
                <a:latin typeface="Cambria" panose="02040503050406030204" pitchFamily="18" charset="0"/>
                <a:ea typeface="Cambria" panose="02040503050406030204" pitchFamily="18" charset="0"/>
              </a:rPr>
              <a:t>Who or What Protects PHI?</a:t>
            </a:r>
            <a:endParaRPr lang="en-US" sz="32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7CBF22AB-D0A2-4A35-A4B2-604405D91754}"/>
              </a:ext>
            </a:extLst>
          </p:cNvPr>
          <p:cNvSpPr>
            <a:spLocks noGrp="1"/>
          </p:cNvSpPr>
          <p:nvPr>
            <p:ph type="body" idx="1"/>
          </p:nvPr>
        </p:nvSpPr>
        <p:spPr>
          <a:xfrm>
            <a:off x="770163" y="1012961"/>
            <a:ext cx="11259649" cy="4767054"/>
          </a:xfrm>
        </p:spPr>
        <p:txBody>
          <a:bodyPr>
            <a:noAutofit/>
          </a:bodyPr>
          <a:lstStyle/>
          <a:p>
            <a:pPr eaLnBrk="1" hangingPunct="1">
              <a:lnSpc>
                <a:spcPct val="90000"/>
              </a:lnSpc>
            </a:pPr>
            <a:r>
              <a:rPr lang="en-US" altLang="en-US" sz="2000" b="1" dirty="0">
                <a:solidFill>
                  <a:srgbClr val="5F357E"/>
                </a:solidFill>
                <a:latin typeface="Times New Roman" pitchFamily="18" charset="0"/>
                <a:cs typeface="Times New Roman" pitchFamily="18" charset="0"/>
              </a:rPr>
              <a:t>Federal Government </a:t>
            </a:r>
            <a:r>
              <a:rPr lang="en-US" altLang="en-US" sz="2000" dirty="0">
                <a:solidFill>
                  <a:srgbClr val="5F357E"/>
                </a:solidFill>
                <a:latin typeface="Times New Roman" pitchFamily="18" charset="0"/>
                <a:cs typeface="Times New Roman" pitchFamily="18" charset="0"/>
              </a:rPr>
              <a:t>protects PHI through HIPAA regulations</a:t>
            </a:r>
          </a:p>
          <a:p>
            <a:pPr lvl="1" eaLnBrk="1" hangingPunct="1">
              <a:lnSpc>
                <a:spcPct val="90000"/>
              </a:lnSpc>
            </a:pPr>
            <a:r>
              <a:rPr lang="en-US" altLang="en-US" dirty="0">
                <a:solidFill>
                  <a:srgbClr val="5F357E"/>
                </a:solidFill>
                <a:latin typeface="Times New Roman" pitchFamily="18" charset="0"/>
                <a:cs typeface="Times New Roman" pitchFamily="18" charset="0"/>
              </a:rPr>
              <a:t>Civil penalties up to $1,500,000/year for identical types of violations.</a:t>
            </a:r>
          </a:p>
          <a:p>
            <a:pPr lvl="2" eaLnBrk="1" hangingPunct="1">
              <a:lnSpc>
                <a:spcPct val="90000"/>
              </a:lnSpc>
            </a:pPr>
            <a:r>
              <a:rPr lang="en-US" altLang="en-US" sz="2000" dirty="0">
                <a:solidFill>
                  <a:srgbClr val="5F357E"/>
                </a:solidFill>
                <a:latin typeface="Times New Roman" pitchFamily="18" charset="0"/>
                <a:cs typeface="Times New Roman" pitchFamily="18" charset="0"/>
              </a:rPr>
              <a:t> Willful neglect violations are mandatory!</a:t>
            </a:r>
          </a:p>
          <a:p>
            <a:pPr lvl="1" eaLnBrk="1" hangingPunct="1">
              <a:lnSpc>
                <a:spcPct val="90000"/>
              </a:lnSpc>
            </a:pPr>
            <a:r>
              <a:rPr lang="en-US" altLang="en-US" dirty="0">
                <a:solidFill>
                  <a:srgbClr val="5F357E"/>
                </a:solidFill>
                <a:latin typeface="Times New Roman" pitchFamily="18" charset="0"/>
                <a:cs typeface="Times New Roman" pitchFamily="18" charset="0"/>
              </a:rPr>
              <a:t>Criminal penalties:</a:t>
            </a:r>
          </a:p>
          <a:p>
            <a:pPr lvl="2" eaLnBrk="1" hangingPunct="1">
              <a:lnSpc>
                <a:spcPct val="90000"/>
              </a:lnSpc>
            </a:pPr>
            <a:r>
              <a:rPr lang="en-US" altLang="en-US" sz="2000" dirty="0">
                <a:solidFill>
                  <a:srgbClr val="5F357E"/>
                </a:solidFill>
                <a:latin typeface="Times New Roman" pitchFamily="18" charset="0"/>
                <a:cs typeface="Times New Roman" pitchFamily="18" charset="0"/>
              </a:rPr>
              <a:t>$50,000 fine and 1 year prison for knowingly obtaining and wrongfully sharing information.</a:t>
            </a:r>
          </a:p>
          <a:p>
            <a:pPr lvl="2" eaLnBrk="1" hangingPunct="1">
              <a:lnSpc>
                <a:spcPct val="90000"/>
              </a:lnSpc>
            </a:pPr>
            <a:r>
              <a:rPr lang="en-US" altLang="en-US" sz="2000" dirty="0">
                <a:solidFill>
                  <a:srgbClr val="5F357E"/>
                </a:solidFill>
                <a:latin typeface="Times New Roman" pitchFamily="18" charset="0"/>
                <a:cs typeface="Times New Roman" pitchFamily="18" charset="0"/>
              </a:rPr>
              <a:t>$100,000 fine and 5 years prison for obtaining and disclosing through false pretenses.</a:t>
            </a:r>
          </a:p>
          <a:p>
            <a:pPr lvl="2" eaLnBrk="1" hangingPunct="1">
              <a:lnSpc>
                <a:spcPct val="90000"/>
              </a:lnSpc>
            </a:pPr>
            <a:r>
              <a:rPr lang="en-US" altLang="en-US" sz="2000" dirty="0">
                <a:solidFill>
                  <a:srgbClr val="5F357E"/>
                </a:solidFill>
                <a:latin typeface="Times New Roman" pitchFamily="18" charset="0"/>
                <a:cs typeface="Times New Roman" pitchFamily="18" charset="0"/>
              </a:rPr>
              <a:t>$250,000 fine and 10 years prison for obtaining and disclosing for commercial advantage, personal gain, or malicious harm.</a:t>
            </a:r>
          </a:p>
          <a:p>
            <a:pPr eaLnBrk="1" hangingPunct="1">
              <a:lnSpc>
                <a:spcPct val="90000"/>
              </a:lnSpc>
            </a:pPr>
            <a:r>
              <a:rPr lang="en-US" altLang="en-US" sz="2000" b="1" dirty="0">
                <a:solidFill>
                  <a:srgbClr val="5F357E"/>
                </a:solidFill>
                <a:latin typeface="Times New Roman" pitchFamily="18" charset="0"/>
                <a:cs typeface="Times New Roman" pitchFamily="18" charset="0"/>
              </a:rPr>
              <a:t>Our organization</a:t>
            </a:r>
            <a:r>
              <a:rPr lang="en-US" altLang="en-US" sz="2000" dirty="0">
                <a:solidFill>
                  <a:srgbClr val="5F357E"/>
                </a:solidFill>
                <a:latin typeface="Times New Roman" pitchFamily="18" charset="0"/>
                <a:cs typeface="Times New Roman" pitchFamily="18" charset="0"/>
              </a:rPr>
              <a:t>, through the Notice of Privacy Practices (NPP).</a:t>
            </a:r>
          </a:p>
          <a:p>
            <a:pPr eaLnBrk="1" hangingPunct="1">
              <a:lnSpc>
                <a:spcPct val="90000"/>
              </a:lnSpc>
            </a:pPr>
            <a:r>
              <a:rPr lang="en-US" altLang="en-US" sz="2000" b="1" dirty="0">
                <a:solidFill>
                  <a:srgbClr val="5F357E"/>
                </a:solidFill>
                <a:latin typeface="Times New Roman" pitchFamily="18" charset="0"/>
                <a:cs typeface="Times New Roman" pitchFamily="18" charset="0"/>
              </a:rPr>
              <a:t>You,</a:t>
            </a:r>
            <a:r>
              <a:rPr lang="en-US" altLang="en-US" sz="2000" dirty="0">
                <a:solidFill>
                  <a:srgbClr val="5F357E"/>
                </a:solidFill>
                <a:latin typeface="Times New Roman" pitchFamily="18" charset="0"/>
                <a:cs typeface="Times New Roman" pitchFamily="18" charset="0"/>
              </a:rPr>
              <a:t> by following our policies and procedures.</a:t>
            </a:r>
          </a:p>
          <a:p>
            <a:endParaRPr lang="en-US" sz="2000" dirty="0">
              <a:solidFill>
                <a:srgbClr val="5F357E"/>
              </a:solidFill>
            </a:endParaRPr>
          </a:p>
        </p:txBody>
      </p:sp>
    </p:spTree>
    <p:extLst>
      <p:ext uri="{BB962C8B-B14F-4D97-AF65-F5344CB8AC3E}">
        <p14:creationId xmlns:p14="http://schemas.microsoft.com/office/powerpoint/2010/main" val="402633609"/>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5C9226-A559-43A0-A59E-260B01865507}"/>
              </a:ext>
            </a:extLst>
          </p:cNvPr>
          <p:cNvSpPr>
            <a:spLocks noGrp="1"/>
          </p:cNvSpPr>
          <p:nvPr>
            <p:ph type="body" idx="1"/>
          </p:nvPr>
        </p:nvSpPr>
        <p:spPr>
          <a:xfrm>
            <a:off x="585605" y="174062"/>
            <a:ext cx="11544875" cy="5689843"/>
          </a:xfrm>
        </p:spPr>
        <p:txBody>
          <a:bodyPr>
            <a:normAutofit/>
          </a:bodyPr>
          <a:lstStyle/>
          <a:p>
            <a:pPr marL="0" marR="0" lvl="0" indent="0" algn="ctr">
              <a:lnSpc>
                <a:spcPct val="100000"/>
              </a:lnSpc>
              <a:spcBef>
                <a:spcPts val="0"/>
              </a:spcBef>
              <a:buNone/>
            </a:pPr>
            <a:r>
              <a:rPr lang="en-US" sz="7500" b="1" dirty="0">
                <a:solidFill>
                  <a:srgbClr val="5F357E"/>
                </a:solidFill>
                <a:effectLst/>
                <a:ea typeface="Calibri" panose="020F0502020204030204" pitchFamily="34" charset="0"/>
              </a:rPr>
              <a:t>Almost done</a:t>
            </a:r>
          </a:p>
          <a:p>
            <a:pPr marL="0" marR="0" lvl="0" indent="0" algn="ctr">
              <a:lnSpc>
                <a:spcPct val="100000"/>
              </a:lnSpc>
              <a:spcBef>
                <a:spcPts val="0"/>
              </a:spcBef>
              <a:buNone/>
            </a:pPr>
            <a:endParaRPr lang="en-US" sz="5000" dirty="0">
              <a:solidFill>
                <a:srgbClr val="5F357E"/>
              </a:solidFill>
              <a:ea typeface="Calibri" panose="020F0502020204030204" pitchFamily="34" charset="0"/>
            </a:endParaRPr>
          </a:p>
          <a:p>
            <a:pPr marR="0" lvl="0">
              <a:lnSpc>
                <a:spcPct val="100000"/>
              </a:lnSpc>
              <a:spcBef>
                <a:spcPts val="0"/>
              </a:spcBef>
            </a:pPr>
            <a:r>
              <a:rPr lang="en-US" sz="5000" dirty="0">
                <a:solidFill>
                  <a:srgbClr val="5F357E"/>
                </a:solidFill>
                <a:ea typeface="Calibri" panose="020F0502020204030204" pitchFamily="34" charset="0"/>
              </a:rPr>
              <a:t>Sign</a:t>
            </a:r>
            <a:r>
              <a:rPr lang="en-US" sz="5000" dirty="0">
                <a:solidFill>
                  <a:srgbClr val="5F357E"/>
                </a:solidFill>
                <a:effectLst/>
                <a:ea typeface="Calibri" panose="020F0502020204030204" pitchFamily="34" charset="0"/>
              </a:rPr>
              <a:t> the 3 attestations </a:t>
            </a:r>
          </a:p>
          <a:p>
            <a:pPr marR="0" lvl="0">
              <a:lnSpc>
                <a:spcPct val="100000"/>
              </a:lnSpc>
              <a:spcBef>
                <a:spcPts val="0"/>
              </a:spcBef>
            </a:pPr>
            <a:r>
              <a:rPr lang="en-US" sz="5000" dirty="0">
                <a:solidFill>
                  <a:srgbClr val="5F357E"/>
                </a:solidFill>
                <a:ea typeface="Calibri" panose="020F0502020204030204" pitchFamily="34" charset="0"/>
              </a:rPr>
              <a:t>Complete </a:t>
            </a:r>
            <a:r>
              <a:rPr lang="en-US" sz="5000">
                <a:solidFill>
                  <a:srgbClr val="5F357E"/>
                </a:solidFill>
                <a:ea typeface="Calibri" panose="020F0502020204030204" pitchFamily="34" charset="0"/>
              </a:rPr>
              <a:t>the quiz </a:t>
            </a:r>
            <a:r>
              <a:rPr lang="en-US" sz="5000">
                <a:solidFill>
                  <a:srgbClr val="5F357E"/>
                </a:solidFill>
                <a:effectLst/>
                <a:ea typeface="Calibri" panose="020F0502020204030204" pitchFamily="34" charset="0"/>
              </a:rPr>
              <a:t> </a:t>
            </a:r>
            <a:endParaRPr lang="en-US" sz="5000" dirty="0">
              <a:solidFill>
                <a:srgbClr val="5F357E"/>
              </a:solidFill>
              <a:effectLst/>
              <a:ea typeface="Calibri" panose="020F0502020204030204" pitchFamily="34" charset="0"/>
            </a:endParaRPr>
          </a:p>
          <a:p>
            <a:pPr marR="0" lvl="0">
              <a:lnSpc>
                <a:spcPct val="100000"/>
              </a:lnSpc>
              <a:spcBef>
                <a:spcPts val="0"/>
              </a:spcBef>
            </a:pPr>
            <a:r>
              <a:rPr lang="en-US" sz="5000" dirty="0">
                <a:solidFill>
                  <a:srgbClr val="5F357E"/>
                </a:solidFill>
                <a:ea typeface="Calibri" panose="020F0502020204030204" pitchFamily="34" charset="0"/>
              </a:rPr>
              <a:t>Return 3 attestations and quiz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regulatorycompliance@imperialhealthplan.com</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000" dirty="0">
              <a:solidFill>
                <a:srgbClr val="5F357E"/>
              </a:solidFill>
              <a:effectLst/>
              <a:ea typeface="Calibri" panose="020F0502020204030204" pitchFamily="34" charset="0"/>
            </a:endParaRPr>
          </a:p>
          <a:p>
            <a:endParaRPr lang="en-US" dirty="0">
              <a:solidFill>
                <a:srgbClr val="5F357E"/>
              </a:solidFill>
            </a:endParaRPr>
          </a:p>
        </p:txBody>
      </p:sp>
    </p:spTree>
    <p:extLst>
      <p:ext uri="{BB962C8B-B14F-4D97-AF65-F5344CB8AC3E}">
        <p14:creationId xmlns:p14="http://schemas.microsoft.com/office/powerpoint/2010/main" val="138752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52719" y="2399251"/>
            <a:ext cx="4540065" cy="2390863"/>
          </a:xfrm>
        </p:spPr>
        <p:txBody>
          <a:bodyPr>
            <a:noAutofit/>
          </a:bodyPr>
          <a:lstStyle/>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Performance Review</a:t>
            </a:r>
          </a:p>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Performance Improvement Plan</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Handbook</a:t>
            </a:r>
          </a:p>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Job Description </a:t>
            </a:r>
          </a:p>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background check</a:t>
            </a:r>
          </a:p>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Enforce dress code</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Company cleanliness </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HR Policy and Procedure is incorrect</a:t>
            </a:r>
          </a:p>
          <a:p>
            <a:pPr>
              <a:buFont typeface="Wingdings" panose="05000000000000000000" pitchFamily="2" charset="2"/>
              <a:buChar char="§"/>
            </a:pPr>
            <a:endParaRPr lang="en-US" sz="1800" dirty="0">
              <a:solidFill>
                <a:srgbClr val="5F357E"/>
              </a:solidFill>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800" dirty="0">
              <a:solidFill>
                <a:srgbClr val="5F357E"/>
              </a:solidFill>
              <a:latin typeface="Calibri" panose="020F0502020204030204" pitchFamily="34" charset="0"/>
              <a:ea typeface="Calibri" panose="020F0502020204030204" pitchFamily="34" charset="0"/>
            </a:endParaRPr>
          </a:p>
        </p:txBody>
      </p:sp>
      <p:sp>
        <p:nvSpPr>
          <p:cNvPr id="4" name="Title 3"/>
          <p:cNvSpPr>
            <a:spLocks noGrp="1"/>
          </p:cNvSpPr>
          <p:nvPr>
            <p:ph type="title"/>
          </p:nvPr>
        </p:nvSpPr>
        <p:spPr>
          <a:xfrm>
            <a:off x="652718" y="133350"/>
            <a:ext cx="11539282" cy="741995"/>
          </a:xfrm>
        </p:spPr>
        <p:txBody>
          <a:bodyPr>
            <a:normAutofit/>
          </a:bodyPr>
          <a:lstStyle/>
          <a:p>
            <a:r>
              <a:rPr lang="en-US" sz="3300" b="1" dirty="0">
                <a:latin typeface="Cambria" panose="02040503050406030204" pitchFamily="18" charset="0"/>
                <a:ea typeface="Cambria" panose="02040503050406030204" pitchFamily="18" charset="0"/>
              </a:rPr>
              <a:t>Human Resources Vs Compliance Role</a:t>
            </a:r>
          </a:p>
        </p:txBody>
      </p:sp>
      <p:sp>
        <p:nvSpPr>
          <p:cNvPr id="5" name="Text Placeholder 2">
            <a:extLst>
              <a:ext uri="{FF2B5EF4-FFF2-40B4-BE49-F238E27FC236}">
                <a16:creationId xmlns:a16="http://schemas.microsoft.com/office/drawing/2014/main" id="{075CBAAC-7073-448B-ABA6-8F622B7CECF1}"/>
              </a:ext>
            </a:extLst>
          </p:cNvPr>
          <p:cNvSpPr txBox="1">
            <a:spLocks/>
          </p:cNvSpPr>
          <p:nvPr/>
        </p:nvSpPr>
        <p:spPr>
          <a:xfrm>
            <a:off x="5290657" y="2399251"/>
            <a:ext cx="6831435" cy="2390863"/>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Audit and Monitoring </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Notice of Non-Compliance</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Compliance Program </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Job Description is provided to CMS during an audit</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First Tier, Down Stream and Related entities (FDR)s exclusion list</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Enforce Federal Regulations</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FWA and HIPAA</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Where are Policy and Procedure stored in the shared drive </a:t>
            </a:r>
          </a:p>
          <a:p>
            <a:pPr>
              <a:buFont typeface="Wingdings" panose="05000000000000000000" pitchFamily="2" charset="2"/>
              <a:buChar char="§"/>
            </a:pPr>
            <a:endParaRPr lang="en-US" sz="1800" dirty="0">
              <a:solidFill>
                <a:srgbClr val="5F357E"/>
              </a:solidFill>
              <a:latin typeface="Calibri" panose="020F0502020204030204" pitchFamily="34" charset="0"/>
              <a:ea typeface="Calibri" panose="020F0502020204030204" pitchFamily="34" charset="0"/>
            </a:endParaRPr>
          </a:p>
        </p:txBody>
      </p:sp>
      <p:sp>
        <p:nvSpPr>
          <p:cNvPr id="7" name="Text Placeholder 2">
            <a:extLst>
              <a:ext uri="{FF2B5EF4-FFF2-40B4-BE49-F238E27FC236}">
                <a16:creationId xmlns:a16="http://schemas.microsoft.com/office/drawing/2014/main" id="{E2ED0628-4227-4335-9FF2-D9618C16A4A0}"/>
              </a:ext>
            </a:extLst>
          </p:cNvPr>
          <p:cNvSpPr txBox="1">
            <a:spLocks/>
          </p:cNvSpPr>
          <p:nvPr/>
        </p:nvSpPr>
        <p:spPr>
          <a:xfrm>
            <a:off x="722627" y="892740"/>
            <a:ext cx="11469373" cy="74199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buFont typeface="Wingdings" panose="05000000000000000000" pitchFamily="2" charset="2"/>
              <a:buChar char="§"/>
            </a:pPr>
            <a:r>
              <a:rPr lang="en-US" dirty="0">
                <a:solidFill>
                  <a:srgbClr val="5F357E"/>
                </a:solidFill>
                <a:latin typeface="Calibri" panose="020F0502020204030204" pitchFamily="34" charset="0"/>
                <a:ea typeface="Calibri" panose="020F0502020204030204" pitchFamily="34" charset="0"/>
              </a:rPr>
              <a:t>Human Resources like any department have rules in regulation they must be to be compliant. Questions about Human Resources Compliance does not mean you go to Compliance to get the questions answered</a:t>
            </a:r>
          </a:p>
        </p:txBody>
      </p:sp>
      <p:sp>
        <p:nvSpPr>
          <p:cNvPr id="2" name="TextBox 1">
            <a:extLst>
              <a:ext uri="{FF2B5EF4-FFF2-40B4-BE49-F238E27FC236}">
                <a16:creationId xmlns:a16="http://schemas.microsoft.com/office/drawing/2014/main" id="{E2690DE2-56B1-421C-8ADA-C84649EC7A22}"/>
              </a:ext>
            </a:extLst>
          </p:cNvPr>
          <p:cNvSpPr txBox="1"/>
          <p:nvPr/>
        </p:nvSpPr>
        <p:spPr>
          <a:xfrm>
            <a:off x="855677" y="1778466"/>
            <a:ext cx="3967993" cy="477054"/>
          </a:xfrm>
          <a:prstGeom prst="rect">
            <a:avLst/>
          </a:prstGeom>
          <a:noFill/>
        </p:spPr>
        <p:txBody>
          <a:bodyPr wrap="square" rtlCol="0">
            <a:spAutoFit/>
          </a:bodyPr>
          <a:lstStyle/>
          <a:p>
            <a:r>
              <a:rPr lang="en-US" sz="2500" b="1" dirty="0">
                <a:solidFill>
                  <a:srgbClr val="5F357E"/>
                </a:solidFill>
              </a:rPr>
              <a:t>Human Resources</a:t>
            </a:r>
          </a:p>
        </p:txBody>
      </p:sp>
      <p:sp>
        <p:nvSpPr>
          <p:cNvPr id="9" name="TextBox 8">
            <a:extLst>
              <a:ext uri="{FF2B5EF4-FFF2-40B4-BE49-F238E27FC236}">
                <a16:creationId xmlns:a16="http://schemas.microsoft.com/office/drawing/2014/main" id="{953BF23C-23E6-4CED-82B5-15817BF5B59E}"/>
              </a:ext>
            </a:extLst>
          </p:cNvPr>
          <p:cNvSpPr txBox="1"/>
          <p:nvPr/>
        </p:nvSpPr>
        <p:spPr>
          <a:xfrm>
            <a:off x="5290657" y="1788253"/>
            <a:ext cx="3967993" cy="477054"/>
          </a:xfrm>
          <a:prstGeom prst="rect">
            <a:avLst/>
          </a:prstGeom>
          <a:noFill/>
        </p:spPr>
        <p:txBody>
          <a:bodyPr wrap="square" rtlCol="0">
            <a:spAutoFit/>
          </a:bodyPr>
          <a:lstStyle/>
          <a:p>
            <a:r>
              <a:rPr lang="en-US" sz="2500" b="1" dirty="0">
                <a:solidFill>
                  <a:srgbClr val="5F357E"/>
                </a:solidFill>
              </a:rPr>
              <a:t>Compliance</a:t>
            </a:r>
          </a:p>
        </p:txBody>
      </p:sp>
    </p:spTree>
    <p:extLst>
      <p:ext uri="{BB962C8B-B14F-4D97-AF65-F5344CB8AC3E}">
        <p14:creationId xmlns:p14="http://schemas.microsoft.com/office/powerpoint/2010/main" val="100973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a:bodyPr>
          <a:lstStyle/>
          <a:p>
            <a:r>
              <a:rPr lang="en-US" sz="3500" b="1" dirty="0">
                <a:latin typeface="Cambria" panose="02040503050406030204" pitchFamily="18" charset="0"/>
                <a:ea typeface="Cambria" panose="02040503050406030204" pitchFamily="18" charset="0"/>
              </a:rPr>
              <a:t>General</a:t>
            </a:r>
            <a:r>
              <a:rPr lang="en-US" sz="3500" b="1" dirty="0">
                <a:solidFill>
                  <a:srgbClr val="9F86B2"/>
                </a:solidFill>
                <a:latin typeface="Cambria" panose="02040503050406030204" pitchFamily="18" charset="0"/>
                <a:ea typeface="Cambria" panose="02040503050406030204" pitchFamily="18" charset="0"/>
                <a:cs typeface="+mj-cs"/>
              </a:rPr>
              <a:t> Compliance Training - Table of Contents</a:t>
            </a:r>
            <a:endParaRPr lang="en-US" sz="3500" dirty="0"/>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2488399"/>
            <a:ext cx="10844977" cy="3694288"/>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Compliance Program Requirement</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7 Core Compliance Program</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What Is Non-Compliance?</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Report Compliance Issues &amp; FWA or Submit Questions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What Are Internal Monitoring and Audits?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Stay Informed About P&amp;Ps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Quiz</a:t>
            </a:r>
          </a:p>
          <a:p>
            <a:pPr>
              <a:spcBef>
                <a:spcPts val="600"/>
              </a:spcBef>
            </a:pPr>
            <a:endParaRPr lang="en-US" sz="1600" dirty="0"/>
          </a:p>
        </p:txBody>
      </p:sp>
    </p:spTree>
    <p:extLst>
      <p:ext uri="{BB962C8B-B14F-4D97-AF65-F5344CB8AC3E}">
        <p14:creationId xmlns:p14="http://schemas.microsoft.com/office/powerpoint/2010/main" val="125221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718" y="155927"/>
            <a:ext cx="11539282" cy="517655"/>
          </a:xfrm>
        </p:spPr>
        <p:txBody>
          <a:bodyPr>
            <a:normAutofit fontScale="90000"/>
          </a:bodyPr>
          <a:lstStyle/>
          <a:p>
            <a:br>
              <a:rPr lang="en-US" sz="3100" dirty="0">
                <a:effectLst/>
                <a:latin typeface="Calibri" panose="020F0502020204030204" pitchFamily="34" charset="0"/>
                <a:ea typeface="Calibri" panose="020F0502020204030204" pitchFamily="34" charset="0"/>
                <a:cs typeface="Times New Roman" panose="02020603050405020304" pitchFamily="18" charset="0"/>
              </a:rPr>
            </a:br>
            <a:r>
              <a:rPr lang="en-US" sz="3100" b="1" dirty="0">
                <a:latin typeface="Cambria" panose="02040503050406030204" pitchFamily="18" charset="0"/>
                <a:ea typeface="Cambria" panose="02040503050406030204" pitchFamily="18" charset="0"/>
              </a:rPr>
              <a:t>Compliance Program Requirement</a:t>
            </a:r>
            <a:br>
              <a:rPr lang="en-US" sz="3100" b="1" dirty="0">
                <a:latin typeface="Cambria" panose="02040503050406030204" pitchFamily="18" charset="0"/>
                <a:ea typeface="Cambria" panose="02040503050406030204" pitchFamily="18" charset="0"/>
              </a:rPr>
            </a:br>
            <a:r>
              <a:rPr lang="en-US" sz="3000" b="1" dirty="0">
                <a:latin typeface="Cambria" panose="02040503050406030204" pitchFamily="18" charset="0"/>
                <a:ea typeface="Cambria" panose="02040503050406030204" pitchFamily="18" charset="0"/>
              </a:rPr>
              <a:t>  </a:t>
            </a:r>
          </a:p>
        </p:txBody>
      </p:sp>
      <p:sp>
        <p:nvSpPr>
          <p:cNvPr id="8" name="Text Placeholder 2">
            <a:extLst>
              <a:ext uri="{FF2B5EF4-FFF2-40B4-BE49-F238E27FC236}">
                <a16:creationId xmlns:a16="http://schemas.microsoft.com/office/drawing/2014/main" id="{853739E8-A9DF-4C76-962A-6238292D4FFC}"/>
              </a:ext>
            </a:extLst>
          </p:cNvPr>
          <p:cNvSpPr>
            <a:spLocks noGrp="1"/>
          </p:cNvSpPr>
          <p:nvPr>
            <p:ph type="body" idx="1"/>
          </p:nvPr>
        </p:nvSpPr>
        <p:spPr>
          <a:xfrm>
            <a:off x="753386" y="971217"/>
            <a:ext cx="11368706" cy="4848558"/>
          </a:xfrm>
        </p:spPr>
        <p:txBody>
          <a:bodyPr>
            <a:noAutofit/>
          </a:bodyPr>
          <a:lstStyle/>
          <a:p>
            <a:pPr marL="0" indent="0">
              <a:lnSpc>
                <a:spcPct val="100000"/>
              </a:lnSpc>
              <a:spcBef>
                <a:spcPts val="600"/>
              </a:spcBef>
              <a:buNone/>
            </a:pPr>
            <a:r>
              <a:rPr lang="en-US" sz="2800" dirty="0">
                <a:solidFill>
                  <a:srgbClr val="5F357E"/>
                </a:solidFill>
                <a:ea typeface="Cambria" panose="02040503050406030204" pitchFamily="18" charset="0"/>
              </a:rPr>
              <a:t>Mandatory Compliance Training</a:t>
            </a:r>
            <a:r>
              <a:rPr lang="en-US" sz="2800" b="1" dirty="0">
                <a:solidFill>
                  <a:srgbClr val="5F357E"/>
                </a:solidFill>
                <a:ea typeface="Cambria" panose="02040503050406030204" pitchFamily="18" charset="0"/>
              </a:rPr>
              <a:t> </a:t>
            </a:r>
          </a:p>
          <a:p>
            <a:pPr marL="0" indent="0">
              <a:lnSpc>
                <a:spcPct val="100000"/>
              </a:lnSpc>
              <a:spcBef>
                <a:spcPts val="600"/>
              </a:spcBef>
              <a:buNone/>
            </a:pPr>
            <a:r>
              <a:rPr lang="en-US" sz="2800" dirty="0">
                <a:solidFill>
                  <a:srgbClr val="5F357E"/>
                </a:solidFill>
              </a:rPr>
              <a:t>Upon hire and annually thereafter, the following is a condition of continued employment and included in the employee evaluations</a:t>
            </a:r>
          </a:p>
          <a:p>
            <a:pPr>
              <a:lnSpc>
                <a:spcPct val="100000"/>
              </a:lnSpc>
              <a:spcBef>
                <a:spcPts val="600"/>
              </a:spcBef>
              <a:buFont typeface="Wingdings" panose="05000000000000000000" pitchFamily="2" charset="2"/>
              <a:buChar char="§"/>
            </a:pPr>
            <a:r>
              <a:rPr lang="en-US" sz="2800" dirty="0">
                <a:solidFill>
                  <a:srgbClr val="5F357E"/>
                </a:solidFill>
              </a:rPr>
              <a:t>Fraud, Waste and Abuse Training (FWA)</a:t>
            </a:r>
          </a:p>
          <a:p>
            <a:pPr>
              <a:lnSpc>
                <a:spcPct val="100000"/>
              </a:lnSpc>
              <a:spcBef>
                <a:spcPts val="600"/>
              </a:spcBef>
              <a:buFont typeface="Wingdings" panose="05000000000000000000" pitchFamily="2" charset="2"/>
              <a:buChar char="§"/>
            </a:pPr>
            <a:r>
              <a:rPr lang="en-US" sz="2800" dirty="0">
                <a:solidFill>
                  <a:srgbClr val="5F357E"/>
                </a:solidFill>
              </a:rPr>
              <a:t>Health Insurance Portability and Accountability Act (HIPAA) </a:t>
            </a:r>
          </a:p>
          <a:p>
            <a:pPr>
              <a:lnSpc>
                <a:spcPct val="100000"/>
              </a:lnSpc>
              <a:spcBef>
                <a:spcPts val="600"/>
              </a:spcBef>
              <a:buFont typeface="Wingdings" panose="05000000000000000000" pitchFamily="2" charset="2"/>
              <a:buChar char="§"/>
            </a:pPr>
            <a:r>
              <a:rPr lang="en-US" sz="2800" dirty="0">
                <a:solidFill>
                  <a:srgbClr val="5F357E"/>
                </a:solidFill>
              </a:rPr>
              <a:t>Compliance Program </a:t>
            </a:r>
          </a:p>
          <a:p>
            <a:pPr>
              <a:lnSpc>
                <a:spcPct val="100000"/>
              </a:lnSpc>
              <a:spcBef>
                <a:spcPts val="600"/>
              </a:spcBef>
              <a:buFont typeface="Wingdings" panose="05000000000000000000" pitchFamily="2" charset="2"/>
              <a:buChar char="§"/>
            </a:pPr>
            <a:r>
              <a:rPr lang="en-US" sz="2800" dirty="0">
                <a:solidFill>
                  <a:srgbClr val="5F357E"/>
                </a:solidFill>
              </a:rPr>
              <a:t>Code of Conduct </a:t>
            </a:r>
          </a:p>
          <a:p>
            <a:pPr marL="0" indent="0">
              <a:lnSpc>
                <a:spcPct val="100000"/>
              </a:lnSpc>
              <a:spcBef>
                <a:spcPts val="600"/>
              </a:spcBef>
              <a:buNone/>
            </a:pPr>
            <a:endParaRPr lang="en-US" sz="3700" dirty="0">
              <a:solidFill>
                <a:srgbClr val="5F357E"/>
              </a:solidFill>
            </a:endParaRPr>
          </a:p>
          <a:p>
            <a:pPr>
              <a:lnSpc>
                <a:spcPct val="100000"/>
              </a:lnSpc>
              <a:spcBef>
                <a:spcPts val="600"/>
              </a:spcBef>
              <a:buFont typeface="Wingdings" panose="05000000000000000000" pitchFamily="2" charset="2"/>
              <a:buChar char="§"/>
            </a:pPr>
            <a:endParaRPr lang="en-US" sz="3700" dirty="0">
              <a:solidFill>
                <a:srgbClr val="5F357E"/>
              </a:solidFill>
            </a:endParaRPr>
          </a:p>
        </p:txBody>
      </p:sp>
    </p:spTree>
    <p:extLst>
      <p:ext uri="{BB962C8B-B14F-4D97-AF65-F5344CB8AC3E}">
        <p14:creationId xmlns:p14="http://schemas.microsoft.com/office/powerpoint/2010/main" val="1570015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5651AAF9CA4B9416163166EEF808" ma:contentTypeVersion="12" ma:contentTypeDescription="Create a new document." ma:contentTypeScope="" ma:versionID="b5ea877a12e788f3855077e1d54eb141">
  <xsd:schema xmlns:xsd="http://www.w3.org/2001/XMLSchema" xmlns:xs="http://www.w3.org/2001/XMLSchema" xmlns:p="http://schemas.microsoft.com/office/2006/metadata/properties" xmlns:ns3="6672fb8a-5536-4a14-bf1d-306f6af821ad" xmlns:ns4="92bba726-911f-4ab0-afea-7ca5691e32d3" targetNamespace="http://schemas.microsoft.com/office/2006/metadata/properties" ma:root="true" ma:fieldsID="9a5f4b2b9c6fba3df1f6c3e1f68e8886" ns3:_="" ns4:_="">
    <xsd:import namespace="6672fb8a-5536-4a14-bf1d-306f6af821ad"/>
    <xsd:import namespace="92bba726-911f-4ab0-afea-7ca5691e32d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72fb8a-5536-4a14-bf1d-306f6af8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bba726-911f-4ab0-afea-7ca5691e32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E5585B-F2FC-45DD-8C97-C1047B08D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72fb8a-5536-4a14-bf1d-306f6af821ad"/>
    <ds:schemaRef ds:uri="92bba726-911f-4ab0-afea-7ca5691e3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D64FFF-7B2C-4099-BC39-21D58FD2E24E}">
  <ds:schemaRefs>
    <ds:schemaRef ds:uri="http://schemas.microsoft.com/sharepoint/v3/contenttype/forms"/>
  </ds:schemaRefs>
</ds:datastoreItem>
</file>

<file path=customXml/itemProps3.xml><?xml version="1.0" encoding="utf-8"?>
<ds:datastoreItem xmlns:ds="http://schemas.openxmlformats.org/officeDocument/2006/customXml" ds:itemID="{D03C4636-734C-4475-9742-859842FFA157}">
  <ds:schemaRefs>
    <ds:schemaRef ds:uri="http://schemas.microsoft.com/office/infopath/2007/PartnerControls"/>
    <ds:schemaRef ds:uri="92bba726-911f-4ab0-afea-7ca5691e32d3"/>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6672fb8a-5536-4a14-bf1d-306f6af821a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3958</TotalTime>
  <Words>8557</Words>
  <Application>Microsoft Office PowerPoint</Application>
  <PresentationFormat>Widescreen</PresentationFormat>
  <Paragraphs>597</Paragraphs>
  <Slides>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Calibri Light</vt:lpstr>
      <vt:lpstr>Cambria</vt:lpstr>
      <vt:lpstr>Times New Roman</vt:lpstr>
      <vt:lpstr>Wingdings</vt:lpstr>
      <vt:lpstr>Wingdings 3</vt:lpstr>
      <vt:lpstr>Office Theme</vt:lpstr>
      <vt:lpstr>2023 Training and Education</vt:lpstr>
      <vt:lpstr>2023 Training and Education Table of Contents </vt:lpstr>
      <vt:lpstr>Who is Imperial - Table of Contents</vt:lpstr>
      <vt:lpstr>Organizational Structure – H5496 &amp; H2793 </vt:lpstr>
      <vt:lpstr>Service Area – H5496 &amp; H2793</vt:lpstr>
      <vt:lpstr>Conflicts of Interest – IHHMG &amp; H5496/H2793 </vt:lpstr>
      <vt:lpstr>Human Resources Vs Compliance Role</vt:lpstr>
      <vt:lpstr>General Compliance Training - Table of Contents</vt:lpstr>
      <vt:lpstr> Compliance Program Requirement   </vt:lpstr>
      <vt:lpstr>7 Core Compliance Program</vt:lpstr>
      <vt:lpstr>Non-compliance is conduct that does not conform to the law, Federal health care program requirements, or an organization’s ethical and business policies. CMS identified the following Medicare Parts C and D high risk areas:  • Agent/broker misrepresentation • Appeals and grievance review (for example, coverage and organization determinations) • Beneficiary notices • Conflicts of interest • Claims processing • Credentialing and provider networks • Documentation and Timeliness requirements • Ethics • FDR oversight and monitoring • Health Insurance Portability and Accountability Act (HIPAA) • Marketing and enrollment • Pharmacy, formulary, and benefit administration • Quality of care</vt:lpstr>
      <vt:lpstr>Report Compliance Issues &amp; FWA or Submit Questions</vt:lpstr>
      <vt:lpstr>What Are Internal Monitoring and Audits?</vt:lpstr>
      <vt:lpstr> Stay Informed About P&amp;P </vt:lpstr>
      <vt:lpstr>Standards of Conduct – Table of Contents</vt:lpstr>
      <vt:lpstr>PowerPoint Presentation</vt:lpstr>
      <vt:lpstr>PowerPoint Presentation</vt:lpstr>
      <vt:lpstr>PowerPoint Presentation</vt:lpstr>
      <vt:lpstr>PowerPoint Presentation</vt:lpstr>
      <vt:lpstr>Business Ethics – Table of Contents</vt:lpstr>
      <vt:lpstr>PowerPoint Presentation</vt:lpstr>
      <vt:lpstr>PowerPoint Presentation</vt:lpstr>
      <vt:lpstr>PowerPoint Presentation</vt:lpstr>
      <vt:lpstr>Fraud, Waste, and Abuse (FWA) Part 1 – Table of Contents</vt:lpstr>
      <vt:lpstr>PowerPoint Presentation</vt:lpstr>
      <vt:lpstr>PowerPoint Presentation</vt:lpstr>
      <vt:lpstr>Examples of FWA</vt:lpstr>
      <vt:lpstr>Understanding FWA</vt:lpstr>
      <vt:lpstr>Federal Civil False Claims Act (FCA)</vt:lpstr>
      <vt:lpstr>Anti-Kickback Statute (AKS)</vt:lpstr>
      <vt:lpstr>Whistleblower</vt:lpstr>
      <vt:lpstr>Physician Self-Referral Law (Stark Law)</vt:lpstr>
      <vt:lpstr>Criminal Health Care Fraud</vt:lpstr>
      <vt:lpstr>Exclusion Statute</vt:lpstr>
      <vt:lpstr>Civil Monetary Penalties Law (CMPL)</vt:lpstr>
      <vt:lpstr>Accurate Coding and billing</vt:lpstr>
      <vt:lpstr> EXAMPLES </vt:lpstr>
      <vt:lpstr> EXAMPLES </vt:lpstr>
      <vt:lpstr>Examples When a Claim is Submitted</vt:lpstr>
      <vt:lpstr>Free Samples</vt:lpstr>
      <vt:lpstr>Disciplinary Guidelines for Noncompliant or Fraudulent Behavior</vt:lpstr>
      <vt:lpstr>Your Role in the Fight Against FWA Part 2 – Table of Contents</vt:lpstr>
      <vt:lpstr> Where Do I Fit In? </vt:lpstr>
      <vt:lpstr>Where Do I Fit In? (continued)</vt:lpstr>
      <vt:lpstr>Where Do I Fit In? (continued)</vt:lpstr>
      <vt:lpstr>What Are Your Responsibilities?</vt:lpstr>
      <vt:lpstr>How Do You Prevent FWA?</vt:lpstr>
      <vt:lpstr>Report FWA</vt:lpstr>
      <vt:lpstr>Reporting FWA Outside Your Organization</vt:lpstr>
      <vt:lpstr>Where to Report FWA</vt:lpstr>
      <vt:lpstr>Correcting FWA Issues</vt:lpstr>
      <vt:lpstr>Corrective Action Examples</vt:lpstr>
      <vt:lpstr>Key Indicators: Potential Beneficiary Issues </vt:lpstr>
      <vt:lpstr>Key Indicators: Potential Provider &amp; Pharmacy Issues</vt:lpstr>
      <vt:lpstr>Key Indicators: Potential Sponsor Issues</vt:lpstr>
      <vt:lpstr>Health Insurance Portability and Accountability Act (HIPAA) The Rules, Privacy, Security, Electronic Data Exchange (EDI) – Table of Contents</vt:lpstr>
      <vt:lpstr>HIPAA Definitions </vt:lpstr>
      <vt:lpstr>The Rules</vt:lpstr>
      <vt:lpstr>Why Comply With HIPAA?</vt:lpstr>
      <vt:lpstr>HIPAA Regulations</vt:lpstr>
      <vt:lpstr>How are HIPAA Regulations Enforced?</vt:lpstr>
      <vt:lpstr>Who or What Protects PHI?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Program Training</dc:title>
  <dc:creator>Be Dobson</dc:creator>
  <cp:lastModifiedBy>Erica Ruiz</cp:lastModifiedBy>
  <cp:revision>181</cp:revision>
  <cp:lastPrinted>2021-04-05T16:41:05Z</cp:lastPrinted>
  <dcterms:created xsi:type="dcterms:W3CDTF">2021-01-31T19:02:42Z</dcterms:created>
  <dcterms:modified xsi:type="dcterms:W3CDTF">2022-12-23T22:34:21Z</dcterms:modified>
</cp:coreProperties>
</file>