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57" r:id="rId3"/>
    <p:sldId id="286" r:id="rId4"/>
    <p:sldId id="281" r:id="rId5"/>
    <p:sldId id="282" r:id="rId6"/>
    <p:sldId id="285" r:id="rId7"/>
    <p:sldId id="283" r:id="rId8"/>
    <p:sldId id="265" r:id="rId9"/>
    <p:sldId id="266" r:id="rId10"/>
    <p:sldId id="258" r:id="rId11"/>
    <p:sldId id="259" r:id="rId12"/>
    <p:sldId id="272" r:id="rId13"/>
    <p:sldId id="260" r:id="rId14"/>
    <p:sldId id="261" r:id="rId15"/>
    <p:sldId id="276" r:id="rId16"/>
    <p:sldId id="277" r:id="rId17"/>
    <p:sldId id="278" r:id="rId18"/>
    <p:sldId id="275" r:id="rId19"/>
    <p:sldId id="274" r:id="rId20"/>
    <p:sldId id="263" r:id="rId21"/>
    <p:sldId id="292" r:id="rId22"/>
    <p:sldId id="264" r:id="rId23"/>
    <p:sldId id="270" r:id="rId24"/>
    <p:sldId id="271" r:id="rId25"/>
    <p:sldId id="279" r:id="rId26"/>
    <p:sldId id="280" r:id="rId27"/>
    <p:sldId id="291" r:id="rId28"/>
    <p:sldId id="287" r:id="rId29"/>
    <p:sldId id="288" r:id="rId30"/>
    <p:sldId id="290" r:id="rId31"/>
    <p:sldId id="268" r:id="rId32"/>
    <p:sldId id="267" r:id="rId33"/>
    <p:sldId id="289" r:id="rId34"/>
    <p:sldId id="262" r:id="rId35"/>
    <p:sldId id="269" r:id="rId36"/>
    <p:sldId id="284"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365" autoAdjust="0"/>
  </p:normalViewPr>
  <p:slideViewPr>
    <p:cSldViewPr snapToGrid="0">
      <p:cViewPr varScale="1">
        <p:scale>
          <a:sx n="105" d="100"/>
          <a:sy n="105" d="100"/>
        </p:scale>
        <p:origin x="83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760707-5A90-4A91-918C-9CCED7A38361}" type="doc">
      <dgm:prSet loTypeId="urn:microsoft.com/office/officeart/2005/8/layout/vList2" loCatId="list" qsTypeId="urn:microsoft.com/office/officeart/2005/8/quickstyle/simple2" qsCatId="simple" csTypeId="urn:microsoft.com/office/officeart/2005/8/colors/colorful2" csCatId="colorful"/>
      <dgm:spPr/>
      <dgm:t>
        <a:bodyPr/>
        <a:lstStyle/>
        <a:p>
          <a:endParaRPr lang="en-US"/>
        </a:p>
      </dgm:t>
    </dgm:pt>
    <dgm:pt modelId="{33B129BF-EFDA-4806-92A8-25A6143AB4C7}">
      <dgm:prSet/>
      <dgm:spPr/>
      <dgm:t>
        <a:bodyPr/>
        <a:lstStyle/>
        <a:p>
          <a:r>
            <a:rPr lang="en-US"/>
            <a:t>Define health equity</a:t>
          </a:r>
        </a:p>
      </dgm:t>
    </dgm:pt>
    <dgm:pt modelId="{465BFD6C-F7AD-4DA1-8EF1-C08FC5D1C878}" type="parTrans" cxnId="{1E19E4E0-CBC6-42C3-9B8B-40ACBDF381C1}">
      <dgm:prSet/>
      <dgm:spPr/>
      <dgm:t>
        <a:bodyPr/>
        <a:lstStyle/>
        <a:p>
          <a:endParaRPr lang="en-US"/>
        </a:p>
      </dgm:t>
    </dgm:pt>
    <dgm:pt modelId="{2EA5C51E-25C6-49CB-8D53-7258F9792089}" type="sibTrans" cxnId="{1E19E4E0-CBC6-42C3-9B8B-40ACBDF381C1}">
      <dgm:prSet/>
      <dgm:spPr/>
      <dgm:t>
        <a:bodyPr/>
        <a:lstStyle/>
        <a:p>
          <a:endParaRPr lang="en-US"/>
        </a:p>
      </dgm:t>
    </dgm:pt>
    <dgm:pt modelId="{A12C6971-152A-4D08-90E7-A21BAB166169}">
      <dgm:prSet/>
      <dgm:spPr/>
      <dgm:t>
        <a:bodyPr/>
        <a:lstStyle/>
        <a:p>
          <a:r>
            <a:rPr lang="en-US"/>
            <a:t>Understand pathways between structural factors and individual pathophysiology</a:t>
          </a:r>
        </a:p>
      </dgm:t>
    </dgm:pt>
    <dgm:pt modelId="{FB5494AF-9C7C-4974-92A0-4AF168418F86}" type="parTrans" cxnId="{8130AA90-B167-4964-B013-D6FF946F0A93}">
      <dgm:prSet/>
      <dgm:spPr/>
      <dgm:t>
        <a:bodyPr/>
        <a:lstStyle/>
        <a:p>
          <a:endParaRPr lang="en-US"/>
        </a:p>
      </dgm:t>
    </dgm:pt>
    <dgm:pt modelId="{DB9E0819-6B4E-49E0-9119-8FB9EBD11C75}" type="sibTrans" cxnId="{8130AA90-B167-4964-B013-D6FF946F0A93}">
      <dgm:prSet/>
      <dgm:spPr/>
      <dgm:t>
        <a:bodyPr/>
        <a:lstStyle/>
        <a:p>
          <a:endParaRPr lang="en-US"/>
        </a:p>
      </dgm:t>
    </dgm:pt>
    <dgm:pt modelId="{49B3AECA-7D8D-41EA-B16A-A22BCB0A5C21}">
      <dgm:prSet/>
      <dgm:spPr/>
      <dgm:t>
        <a:bodyPr/>
        <a:lstStyle/>
        <a:p>
          <a:r>
            <a:rPr lang="en-US"/>
            <a:t>Theorize pathways for resilience factors</a:t>
          </a:r>
        </a:p>
      </dgm:t>
    </dgm:pt>
    <dgm:pt modelId="{15D10C77-79F1-48EE-9CE3-26FFA5E310E1}" type="parTrans" cxnId="{C8CA7CC3-B066-42CB-9B82-38992CBE1749}">
      <dgm:prSet/>
      <dgm:spPr/>
      <dgm:t>
        <a:bodyPr/>
        <a:lstStyle/>
        <a:p>
          <a:endParaRPr lang="en-US"/>
        </a:p>
      </dgm:t>
    </dgm:pt>
    <dgm:pt modelId="{C494878E-86F6-4D9D-9F3A-F6F80CB5F0C2}" type="sibTrans" cxnId="{C8CA7CC3-B066-42CB-9B82-38992CBE1749}">
      <dgm:prSet/>
      <dgm:spPr/>
      <dgm:t>
        <a:bodyPr/>
        <a:lstStyle/>
        <a:p>
          <a:endParaRPr lang="en-US"/>
        </a:p>
      </dgm:t>
    </dgm:pt>
    <dgm:pt modelId="{6B8B2CDB-C790-458A-9A0A-D10F51FEB5BF}">
      <dgm:prSet/>
      <dgm:spPr/>
      <dgm:t>
        <a:bodyPr/>
        <a:lstStyle/>
        <a:p>
          <a:r>
            <a:rPr lang="en-US"/>
            <a:t>Outline interventions</a:t>
          </a:r>
        </a:p>
      </dgm:t>
    </dgm:pt>
    <dgm:pt modelId="{999B2469-C8C2-414D-B8D0-641D759F171F}" type="parTrans" cxnId="{B89BE291-5859-47ED-9CF6-5D684CF6BD8B}">
      <dgm:prSet/>
      <dgm:spPr/>
      <dgm:t>
        <a:bodyPr/>
        <a:lstStyle/>
        <a:p>
          <a:endParaRPr lang="en-US"/>
        </a:p>
      </dgm:t>
    </dgm:pt>
    <dgm:pt modelId="{3595166A-D508-4E6C-8D32-24C31065833B}" type="sibTrans" cxnId="{B89BE291-5859-47ED-9CF6-5D684CF6BD8B}">
      <dgm:prSet/>
      <dgm:spPr/>
      <dgm:t>
        <a:bodyPr/>
        <a:lstStyle/>
        <a:p>
          <a:endParaRPr lang="en-US"/>
        </a:p>
      </dgm:t>
    </dgm:pt>
    <dgm:pt modelId="{38860822-7FEB-4B57-8221-474D2BF0EE84}">
      <dgm:prSet/>
      <dgm:spPr/>
      <dgm:t>
        <a:bodyPr/>
        <a:lstStyle/>
        <a:p>
          <a:r>
            <a:rPr lang="en-US"/>
            <a:t>Questions?</a:t>
          </a:r>
        </a:p>
      </dgm:t>
    </dgm:pt>
    <dgm:pt modelId="{04684F2B-2BC6-4536-ACD5-D48D332E009A}" type="parTrans" cxnId="{C7FEC27F-55CF-4EBB-8AB0-A2899A923D17}">
      <dgm:prSet/>
      <dgm:spPr/>
      <dgm:t>
        <a:bodyPr/>
        <a:lstStyle/>
        <a:p>
          <a:endParaRPr lang="en-US"/>
        </a:p>
      </dgm:t>
    </dgm:pt>
    <dgm:pt modelId="{F70EE8FF-6A88-4683-ACA5-55CEF3946167}" type="sibTrans" cxnId="{C7FEC27F-55CF-4EBB-8AB0-A2899A923D17}">
      <dgm:prSet/>
      <dgm:spPr/>
      <dgm:t>
        <a:bodyPr/>
        <a:lstStyle/>
        <a:p>
          <a:endParaRPr lang="en-US"/>
        </a:p>
      </dgm:t>
    </dgm:pt>
    <dgm:pt modelId="{4030804A-E2E4-47B1-98C2-0ADFF95695B3}" type="pres">
      <dgm:prSet presAssocID="{4D760707-5A90-4A91-918C-9CCED7A38361}" presName="linear" presStyleCnt="0">
        <dgm:presLayoutVars>
          <dgm:animLvl val="lvl"/>
          <dgm:resizeHandles val="exact"/>
        </dgm:presLayoutVars>
      </dgm:prSet>
      <dgm:spPr/>
    </dgm:pt>
    <dgm:pt modelId="{0FB58548-4FDE-4E46-B0AB-77382B18B66F}" type="pres">
      <dgm:prSet presAssocID="{33B129BF-EFDA-4806-92A8-25A6143AB4C7}" presName="parentText" presStyleLbl="node1" presStyleIdx="0" presStyleCnt="5">
        <dgm:presLayoutVars>
          <dgm:chMax val="0"/>
          <dgm:bulletEnabled val="1"/>
        </dgm:presLayoutVars>
      </dgm:prSet>
      <dgm:spPr/>
    </dgm:pt>
    <dgm:pt modelId="{A64578CB-260F-4806-955D-8B2123DCEA8B}" type="pres">
      <dgm:prSet presAssocID="{2EA5C51E-25C6-49CB-8D53-7258F9792089}" presName="spacer" presStyleCnt="0"/>
      <dgm:spPr/>
    </dgm:pt>
    <dgm:pt modelId="{83B7AB45-C94F-441C-A6BA-0F06336A641F}" type="pres">
      <dgm:prSet presAssocID="{A12C6971-152A-4D08-90E7-A21BAB166169}" presName="parentText" presStyleLbl="node1" presStyleIdx="1" presStyleCnt="5">
        <dgm:presLayoutVars>
          <dgm:chMax val="0"/>
          <dgm:bulletEnabled val="1"/>
        </dgm:presLayoutVars>
      </dgm:prSet>
      <dgm:spPr/>
    </dgm:pt>
    <dgm:pt modelId="{C32731DD-2CE8-4712-9AF0-7776E307C8FA}" type="pres">
      <dgm:prSet presAssocID="{DB9E0819-6B4E-49E0-9119-8FB9EBD11C75}" presName="spacer" presStyleCnt="0"/>
      <dgm:spPr/>
    </dgm:pt>
    <dgm:pt modelId="{3FE08001-91B5-4719-81A1-835541E02621}" type="pres">
      <dgm:prSet presAssocID="{49B3AECA-7D8D-41EA-B16A-A22BCB0A5C21}" presName="parentText" presStyleLbl="node1" presStyleIdx="2" presStyleCnt="5">
        <dgm:presLayoutVars>
          <dgm:chMax val="0"/>
          <dgm:bulletEnabled val="1"/>
        </dgm:presLayoutVars>
      </dgm:prSet>
      <dgm:spPr/>
    </dgm:pt>
    <dgm:pt modelId="{00646F1F-8B32-47E4-A350-592BB5E0F78E}" type="pres">
      <dgm:prSet presAssocID="{C494878E-86F6-4D9D-9F3A-F6F80CB5F0C2}" presName="spacer" presStyleCnt="0"/>
      <dgm:spPr/>
    </dgm:pt>
    <dgm:pt modelId="{203DDBAF-52B5-41F0-9D3B-5AD2A15E10F5}" type="pres">
      <dgm:prSet presAssocID="{6B8B2CDB-C790-458A-9A0A-D10F51FEB5BF}" presName="parentText" presStyleLbl="node1" presStyleIdx="3" presStyleCnt="5">
        <dgm:presLayoutVars>
          <dgm:chMax val="0"/>
          <dgm:bulletEnabled val="1"/>
        </dgm:presLayoutVars>
      </dgm:prSet>
      <dgm:spPr/>
    </dgm:pt>
    <dgm:pt modelId="{60E64B2F-1835-4543-B9B6-8C9472AE1FB4}" type="pres">
      <dgm:prSet presAssocID="{3595166A-D508-4E6C-8D32-24C31065833B}" presName="spacer" presStyleCnt="0"/>
      <dgm:spPr/>
    </dgm:pt>
    <dgm:pt modelId="{FFC736C8-C754-4747-B271-51EAF83F6F54}" type="pres">
      <dgm:prSet presAssocID="{38860822-7FEB-4B57-8221-474D2BF0EE84}" presName="parentText" presStyleLbl="node1" presStyleIdx="4" presStyleCnt="5">
        <dgm:presLayoutVars>
          <dgm:chMax val="0"/>
          <dgm:bulletEnabled val="1"/>
        </dgm:presLayoutVars>
      </dgm:prSet>
      <dgm:spPr/>
    </dgm:pt>
  </dgm:ptLst>
  <dgm:cxnLst>
    <dgm:cxn modelId="{40A1210D-F848-4C11-89D9-222F5C9DE7BE}" type="presOf" srcId="{6B8B2CDB-C790-458A-9A0A-D10F51FEB5BF}" destId="{203DDBAF-52B5-41F0-9D3B-5AD2A15E10F5}" srcOrd="0" destOrd="0" presId="urn:microsoft.com/office/officeart/2005/8/layout/vList2"/>
    <dgm:cxn modelId="{29027537-569F-4DBC-8948-7AD448829BC6}" type="presOf" srcId="{49B3AECA-7D8D-41EA-B16A-A22BCB0A5C21}" destId="{3FE08001-91B5-4719-81A1-835541E02621}" srcOrd="0" destOrd="0" presId="urn:microsoft.com/office/officeart/2005/8/layout/vList2"/>
    <dgm:cxn modelId="{3F4B866C-8D08-44B1-A527-5688F22D0A31}" type="presOf" srcId="{38860822-7FEB-4B57-8221-474D2BF0EE84}" destId="{FFC736C8-C754-4747-B271-51EAF83F6F54}" srcOrd="0" destOrd="0" presId="urn:microsoft.com/office/officeart/2005/8/layout/vList2"/>
    <dgm:cxn modelId="{C7FEC27F-55CF-4EBB-8AB0-A2899A923D17}" srcId="{4D760707-5A90-4A91-918C-9CCED7A38361}" destId="{38860822-7FEB-4B57-8221-474D2BF0EE84}" srcOrd="4" destOrd="0" parTransId="{04684F2B-2BC6-4536-ACD5-D48D332E009A}" sibTransId="{F70EE8FF-6A88-4683-ACA5-55CEF3946167}"/>
    <dgm:cxn modelId="{01D7E98C-348B-4F95-B6EA-554ECF3ACEA2}" type="presOf" srcId="{A12C6971-152A-4D08-90E7-A21BAB166169}" destId="{83B7AB45-C94F-441C-A6BA-0F06336A641F}" srcOrd="0" destOrd="0" presId="urn:microsoft.com/office/officeart/2005/8/layout/vList2"/>
    <dgm:cxn modelId="{8130AA90-B167-4964-B013-D6FF946F0A93}" srcId="{4D760707-5A90-4A91-918C-9CCED7A38361}" destId="{A12C6971-152A-4D08-90E7-A21BAB166169}" srcOrd="1" destOrd="0" parTransId="{FB5494AF-9C7C-4974-92A0-4AF168418F86}" sibTransId="{DB9E0819-6B4E-49E0-9119-8FB9EBD11C75}"/>
    <dgm:cxn modelId="{B89BE291-5859-47ED-9CF6-5D684CF6BD8B}" srcId="{4D760707-5A90-4A91-918C-9CCED7A38361}" destId="{6B8B2CDB-C790-458A-9A0A-D10F51FEB5BF}" srcOrd="3" destOrd="0" parTransId="{999B2469-C8C2-414D-B8D0-641D759F171F}" sibTransId="{3595166A-D508-4E6C-8D32-24C31065833B}"/>
    <dgm:cxn modelId="{D34E1BA3-8D0B-410E-B6F0-6588C6FDDA19}" type="presOf" srcId="{33B129BF-EFDA-4806-92A8-25A6143AB4C7}" destId="{0FB58548-4FDE-4E46-B0AB-77382B18B66F}" srcOrd="0" destOrd="0" presId="urn:microsoft.com/office/officeart/2005/8/layout/vList2"/>
    <dgm:cxn modelId="{C8CA7CC3-B066-42CB-9B82-38992CBE1749}" srcId="{4D760707-5A90-4A91-918C-9CCED7A38361}" destId="{49B3AECA-7D8D-41EA-B16A-A22BCB0A5C21}" srcOrd="2" destOrd="0" parTransId="{15D10C77-79F1-48EE-9CE3-26FFA5E310E1}" sibTransId="{C494878E-86F6-4D9D-9F3A-F6F80CB5F0C2}"/>
    <dgm:cxn modelId="{BA843CC4-418A-40FE-B0C5-80E1150A43E0}" type="presOf" srcId="{4D760707-5A90-4A91-918C-9CCED7A38361}" destId="{4030804A-E2E4-47B1-98C2-0ADFF95695B3}" srcOrd="0" destOrd="0" presId="urn:microsoft.com/office/officeart/2005/8/layout/vList2"/>
    <dgm:cxn modelId="{1E19E4E0-CBC6-42C3-9B8B-40ACBDF381C1}" srcId="{4D760707-5A90-4A91-918C-9CCED7A38361}" destId="{33B129BF-EFDA-4806-92A8-25A6143AB4C7}" srcOrd="0" destOrd="0" parTransId="{465BFD6C-F7AD-4DA1-8EF1-C08FC5D1C878}" sibTransId="{2EA5C51E-25C6-49CB-8D53-7258F9792089}"/>
    <dgm:cxn modelId="{62870FDB-6FAF-4BF0-87AA-63EC81706B0D}" type="presParOf" srcId="{4030804A-E2E4-47B1-98C2-0ADFF95695B3}" destId="{0FB58548-4FDE-4E46-B0AB-77382B18B66F}" srcOrd="0" destOrd="0" presId="urn:microsoft.com/office/officeart/2005/8/layout/vList2"/>
    <dgm:cxn modelId="{6002C6B8-D104-4ED1-B874-ED9E5CEAFC27}" type="presParOf" srcId="{4030804A-E2E4-47B1-98C2-0ADFF95695B3}" destId="{A64578CB-260F-4806-955D-8B2123DCEA8B}" srcOrd="1" destOrd="0" presId="urn:microsoft.com/office/officeart/2005/8/layout/vList2"/>
    <dgm:cxn modelId="{F5667FC2-FE63-47B2-A5C7-AD9F22961F90}" type="presParOf" srcId="{4030804A-E2E4-47B1-98C2-0ADFF95695B3}" destId="{83B7AB45-C94F-441C-A6BA-0F06336A641F}" srcOrd="2" destOrd="0" presId="urn:microsoft.com/office/officeart/2005/8/layout/vList2"/>
    <dgm:cxn modelId="{6ED4FA96-B084-496C-AA01-D8EF2FF4BB5B}" type="presParOf" srcId="{4030804A-E2E4-47B1-98C2-0ADFF95695B3}" destId="{C32731DD-2CE8-4712-9AF0-7776E307C8FA}" srcOrd="3" destOrd="0" presId="urn:microsoft.com/office/officeart/2005/8/layout/vList2"/>
    <dgm:cxn modelId="{6742DB17-753A-4886-A30A-199B8FE50A9E}" type="presParOf" srcId="{4030804A-E2E4-47B1-98C2-0ADFF95695B3}" destId="{3FE08001-91B5-4719-81A1-835541E02621}" srcOrd="4" destOrd="0" presId="urn:microsoft.com/office/officeart/2005/8/layout/vList2"/>
    <dgm:cxn modelId="{DFA44D87-3B61-41CD-A244-BB3224684DD1}" type="presParOf" srcId="{4030804A-E2E4-47B1-98C2-0ADFF95695B3}" destId="{00646F1F-8B32-47E4-A350-592BB5E0F78E}" srcOrd="5" destOrd="0" presId="urn:microsoft.com/office/officeart/2005/8/layout/vList2"/>
    <dgm:cxn modelId="{D807B923-6082-4D11-A355-4A9693E51879}" type="presParOf" srcId="{4030804A-E2E4-47B1-98C2-0ADFF95695B3}" destId="{203DDBAF-52B5-41F0-9D3B-5AD2A15E10F5}" srcOrd="6" destOrd="0" presId="urn:microsoft.com/office/officeart/2005/8/layout/vList2"/>
    <dgm:cxn modelId="{30754DB9-88C7-4476-965D-203F7C8F66DC}" type="presParOf" srcId="{4030804A-E2E4-47B1-98C2-0ADFF95695B3}" destId="{60E64B2F-1835-4543-B9B6-8C9472AE1FB4}" srcOrd="7" destOrd="0" presId="urn:microsoft.com/office/officeart/2005/8/layout/vList2"/>
    <dgm:cxn modelId="{00D78CB5-0AE8-438F-9CAD-59C70566AAB7}" type="presParOf" srcId="{4030804A-E2E4-47B1-98C2-0ADFF95695B3}" destId="{FFC736C8-C754-4747-B271-51EAF83F6F5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92DDEC-C484-499D-9A32-8993C5CDF72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F3DC877-2487-4614-BEF2-539D6D316732}">
      <dgm:prSet/>
      <dgm:spPr/>
      <dgm:t>
        <a:bodyPr/>
        <a:lstStyle/>
        <a:p>
          <a:r>
            <a:rPr lang="en-US"/>
            <a:t>Chronic stress</a:t>
          </a:r>
        </a:p>
      </dgm:t>
    </dgm:pt>
    <dgm:pt modelId="{DBFEACC2-6FBF-4073-B4D8-412B9D4B2CBF}" type="parTrans" cxnId="{F5FCEBDB-D700-4AB9-8F1B-03E7F124B00F}">
      <dgm:prSet/>
      <dgm:spPr/>
      <dgm:t>
        <a:bodyPr/>
        <a:lstStyle/>
        <a:p>
          <a:endParaRPr lang="en-US"/>
        </a:p>
      </dgm:t>
    </dgm:pt>
    <dgm:pt modelId="{016D77BF-3DD3-4CD2-A99E-C54282BDB306}" type="sibTrans" cxnId="{F5FCEBDB-D700-4AB9-8F1B-03E7F124B00F}">
      <dgm:prSet/>
      <dgm:spPr/>
      <dgm:t>
        <a:bodyPr/>
        <a:lstStyle/>
        <a:p>
          <a:endParaRPr lang="en-US"/>
        </a:p>
      </dgm:t>
    </dgm:pt>
    <dgm:pt modelId="{115B2FC1-28E8-4889-AD72-CDF469F682B7}">
      <dgm:prSet/>
      <dgm:spPr/>
      <dgm:t>
        <a:bodyPr/>
        <a:lstStyle/>
        <a:p>
          <a:r>
            <a:rPr lang="en-US"/>
            <a:t>Developmental origins of health and disease/fetal programming</a:t>
          </a:r>
        </a:p>
      </dgm:t>
    </dgm:pt>
    <dgm:pt modelId="{0F2C88A3-901D-4C66-82EB-CC4D5282865E}" type="parTrans" cxnId="{1CCA56EF-9C2E-4C9C-9A11-FA915CE8D651}">
      <dgm:prSet/>
      <dgm:spPr/>
      <dgm:t>
        <a:bodyPr/>
        <a:lstStyle/>
        <a:p>
          <a:endParaRPr lang="en-US"/>
        </a:p>
      </dgm:t>
    </dgm:pt>
    <dgm:pt modelId="{01323CE8-8E5A-4480-8A53-4386DA453BB3}" type="sibTrans" cxnId="{1CCA56EF-9C2E-4C9C-9A11-FA915CE8D651}">
      <dgm:prSet/>
      <dgm:spPr/>
      <dgm:t>
        <a:bodyPr/>
        <a:lstStyle/>
        <a:p>
          <a:endParaRPr lang="en-US"/>
        </a:p>
      </dgm:t>
    </dgm:pt>
    <dgm:pt modelId="{33892571-2203-47E7-81F6-BFE89329B9A5}">
      <dgm:prSet/>
      <dgm:spPr/>
      <dgm:t>
        <a:bodyPr/>
        <a:lstStyle/>
        <a:p>
          <a:r>
            <a:rPr lang="en-US"/>
            <a:t>Epigenetics</a:t>
          </a:r>
        </a:p>
      </dgm:t>
    </dgm:pt>
    <dgm:pt modelId="{EC419A4C-5549-4819-A254-F9A22583348F}" type="parTrans" cxnId="{5BC52115-A6D8-466A-9F39-DB0D0AA41048}">
      <dgm:prSet/>
      <dgm:spPr/>
      <dgm:t>
        <a:bodyPr/>
        <a:lstStyle/>
        <a:p>
          <a:endParaRPr lang="en-US"/>
        </a:p>
      </dgm:t>
    </dgm:pt>
    <dgm:pt modelId="{FB086F00-E98E-46D7-B908-884DEE0881FE}" type="sibTrans" cxnId="{5BC52115-A6D8-466A-9F39-DB0D0AA41048}">
      <dgm:prSet/>
      <dgm:spPr/>
      <dgm:t>
        <a:bodyPr/>
        <a:lstStyle/>
        <a:p>
          <a:endParaRPr lang="en-US"/>
        </a:p>
      </dgm:t>
    </dgm:pt>
    <dgm:pt modelId="{E6855C63-B2E7-491E-87BA-917E35300334}">
      <dgm:prSet/>
      <dgm:spPr/>
      <dgm:t>
        <a:bodyPr/>
        <a:lstStyle/>
        <a:p>
          <a:r>
            <a:rPr lang="en-US"/>
            <a:t>Allostatic load</a:t>
          </a:r>
        </a:p>
      </dgm:t>
    </dgm:pt>
    <dgm:pt modelId="{7FC67442-AAE1-43A3-9EDD-B8676D54F267}" type="parTrans" cxnId="{B2F75020-C734-46EA-BAAB-678960720653}">
      <dgm:prSet/>
      <dgm:spPr/>
      <dgm:t>
        <a:bodyPr/>
        <a:lstStyle/>
        <a:p>
          <a:endParaRPr lang="en-US"/>
        </a:p>
      </dgm:t>
    </dgm:pt>
    <dgm:pt modelId="{BEABED08-D32C-4EB2-88D6-3C9BA18969A7}" type="sibTrans" cxnId="{B2F75020-C734-46EA-BAAB-678960720653}">
      <dgm:prSet/>
      <dgm:spPr/>
      <dgm:t>
        <a:bodyPr/>
        <a:lstStyle/>
        <a:p>
          <a:endParaRPr lang="en-US"/>
        </a:p>
      </dgm:t>
    </dgm:pt>
    <dgm:pt modelId="{EC1A834B-9C16-4CAC-A35E-67648046C555}">
      <dgm:prSet/>
      <dgm:spPr/>
      <dgm:t>
        <a:bodyPr/>
        <a:lstStyle/>
        <a:p>
          <a:r>
            <a:rPr lang="en-US"/>
            <a:t>Multigenerational trauma</a:t>
          </a:r>
        </a:p>
      </dgm:t>
    </dgm:pt>
    <dgm:pt modelId="{CDD73120-31B0-4E84-82CD-F345AB758064}" type="parTrans" cxnId="{CC7E37EC-B725-4A24-9872-7E1086BDA417}">
      <dgm:prSet/>
      <dgm:spPr/>
      <dgm:t>
        <a:bodyPr/>
        <a:lstStyle/>
        <a:p>
          <a:endParaRPr lang="en-US"/>
        </a:p>
      </dgm:t>
    </dgm:pt>
    <dgm:pt modelId="{5FD7EE52-9B0B-41B4-958C-742B6F4A4029}" type="sibTrans" cxnId="{CC7E37EC-B725-4A24-9872-7E1086BDA417}">
      <dgm:prSet/>
      <dgm:spPr/>
      <dgm:t>
        <a:bodyPr/>
        <a:lstStyle/>
        <a:p>
          <a:endParaRPr lang="en-US"/>
        </a:p>
      </dgm:t>
    </dgm:pt>
    <dgm:pt modelId="{4B873010-3141-416C-9B07-B347E0A1D9D8}" type="pres">
      <dgm:prSet presAssocID="{EC92DDEC-C484-499D-9A32-8993C5CDF728}" presName="linear" presStyleCnt="0">
        <dgm:presLayoutVars>
          <dgm:animLvl val="lvl"/>
          <dgm:resizeHandles val="exact"/>
        </dgm:presLayoutVars>
      </dgm:prSet>
      <dgm:spPr/>
    </dgm:pt>
    <dgm:pt modelId="{DD766A30-4021-4959-86DB-891C50C032DD}" type="pres">
      <dgm:prSet presAssocID="{4F3DC877-2487-4614-BEF2-539D6D316732}" presName="parentText" presStyleLbl="node1" presStyleIdx="0" presStyleCnt="5">
        <dgm:presLayoutVars>
          <dgm:chMax val="0"/>
          <dgm:bulletEnabled val="1"/>
        </dgm:presLayoutVars>
      </dgm:prSet>
      <dgm:spPr/>
    </dgm:pt>
    <dgm:pt modelId="{2FA55B2A-3E08-48C9-B2EF-04FA23D1C167}" type="pres">
      <dgm:prSet presAssocID="{016D77BF-3DD3-4CD2-A99E-C54282BDB306}" presName="spacer" presStyleCnt="0"/>
      <dgm:spPr/>
    </dgm:pt>
    <dgm:pt modelId="{C98513F3-8E2D-48A7-A5D2-5A6630A90A7C}" type="pres">
      <dgm:prSet presAssocID="{115B2FC1-28E8-4889-AD72-CDF469F682B7}" presName="parentText" presStyleLbl="node1" presStyleIdx="1" presStyleCnt="5">
        <dgm:presLayoutVars>
          <dgm:chMax val="0"/>
          <dgm:bulletEnabled val="1"/>
        </dgm:presLayoutVars>
      </dgm:prSet>
      <dgm:spPr/>
    </dgm:pt>
    <dgm:pt modelId="{53EA5DD8-B79B-4002-9F2E-0FAF67220174}" type="pres">
      <dgm:prSet presAssocID="{01323CE8-8E5A-4480-8A53-4386DA453BB3}" presName="spacer" presStyleCnt="0"/>
      <dgm:spPr/>
    </dgm:pt>
    <dgm:pt modelId="{3DCF5F80-B2AC-46EA-99C4-CA46B0AE00B0}" type="pres">
      <dgm:prSet presAssocID="{33892571-2203-47E7-81F6-BFE89329B9A5}" presName="parentText" presStyleLbl="node1" presStyleIdx="2" presStyleCnt="5">
        <dgm:presLayoutVars>
          <dgm:chMax val="0"/>
          <dgm:bulletEnabled val="1"/>
        </dgm:presLayoutVars>
      </dgm:prSet>
      <dgm:spPr/>
    </dgm:pt>
    <dgm:pt modelId="{91DA300F-BEDF-408B-A443-496F636BBE88}" type="pres">
      <dgm:prSet presAssocID="{FB086F00-E98E-46D7-B908-884DEE0881FE}" presName="spacer" presStyleCnt="0"/>
      <dgm:spPr/>
    </dgm:pt>
    <dgm:pt modelId="{834161BA-9A8B-4B6E-A4EF-3D3C02346B05}" type="pres">
      <dgm:prSet presAssocID="{E6855C63-B2E7-491E-87BA-917E35300334}" presName="parentText" presStyleLbl="node1" presStyleIdx="3" presStyleCnt="5">
        <dgm:presLayoutVars>
          <dgm:chMax val="0"/>
          <dgm:bulletEnabled val="1"/>
        </dgm:presLayoutVars>
      </dgm:prSet>
      <dgm:spPr/>
    </dgm:pt>
    <dgm:pt modelId="{32C1E6AF-9926-4E4A-8F06-5DCBA7C843FF}" type="pres">
      <dgm:prSet presAssocID="{BEABED08-D32C-4EB2-88D6-3C9BA18969A7}" presName="spacer" presStyleCnt="0"/>
      <dgm:spPr/>
    </dgm:pt>
    <dgm:pt modelId="{6C684F65-6479-4852-9496-DBF038752653}" type="pres">
      <dgm:prSet presAssocID="{EC1A834B-9C16-4CAC-A35E-67648046C555}" presName="parentText" presStyleLbl="node1" presStyleIdx="4" presStyleCnt="5">
        <dgm:presLayoutVars>
          <dgm:chMax val="0"/>
          <dgm:bulletEnabled val="1"/>
        </dgm:presLayoutVars>
      </dgm:prSet>
      <dgm:spPr/>
    </dgm:pt>
  </dgm:ptLst>
  <dgm:cxnLst>
    <dgm:cxn modelId="{9F1E9A01-55C1-4878-A64B-DB2E9C001D82}" type="presOf" srcId="{EC1A834B-9C16-4CAC-A35E-67648046C555}" destId="{6C684F65-6479-4852-9496-DBF038752653}" srcOrd="0" destOrd="0" presId="urn:microsoft.com/office/officeart/2005/8/layout/vList2"/>
    <dgm:cxn modelId="{5BC52115-A6D8-466A-9F39-DB0D0AA41048}" srcId="{EC92DDEC-C484-499D-9A32-8993C5CDF728}" destId="{33892571-2203-47E7-81F6-BFE89329B9A5}" srcOrd="2" destOrd="0" parTransId="{EC419A4C-5549-4819-A254-F9A22583348F}" sibTransId="{FB086F00-E98E-46D7-B908-884DEE0881FE}"/>
    <dgm:cxn modelId="{B2F75020-C734-46EA-BAAB-678960720653}" srcId="{EC92DDEC-C484-499D-9A32-8993C5CDF728}" destId="{E6855C63-B2E7-491E-87BA-917E35300334}" srcOrd="3" destOrd="0" parTransId="{7FC67442-AAE1-43A3-9EDD-B8676D54F267}" sibTransId="{BEABED08-D32C-4EB2-88D6-3C9BA18969A7}"/>
    <dgm:cxn modelId="{8CDB0A3F-2193-4719-8B47-F6EC6614DAB8}" type="presOf" srcId="{EC92DDEC-C484-499D-9A32-8993C5CDF728}" destId="{4B873010-3141-416C-9B07-B347E0A1D9D8}" srcOrd="0" destOrd="0" presId="urn:microsoft.com/office/officeart/2005/8/layout/vList2"/>
    <dgm:cxn modelId="{78906977-B307-4482-8523-B5D326D76318}" type="presOf" srcId="{4F3DC877-2487-4614-BEF2-539D6D316732}" destId="{DD766A30-4021-4959-86DB-891C50C032DD}" srcOrd="0" destOrd="0" presId="urn:microsoft.com/office/officeart/2005/8/layout/vList2"/>
    <dgm:cxn modelId="{E63C1B94-26F8-41E6-92F4-825B96FF1C74}" type="presOf" srcId="{33892571-2203-47E7-81F6-BFE89329B9A5}" destId="{3DCF5F80-B2AC-46EA-99C4-CA46B0AE00B0}" srcOrd="0" destOrd="0" presId="urn:microsoft.com/office/officeart/2005/8/layout/vList2"/>
    <dgm:cxn modelId="{80F85BA6-5F96-43E1-B853-F4561243FEB1}" type="presOf" srcId="{E6855C63-B2E7-491E-87BA-917E35300334}" destId="{834161BA-9A8B-4B6E-A4EF-3D3C02346B05}" srcOrd="0" destOrd="0" presId="urn:microsoft.com/office/officeart/2005/8/layout/vList2"/>
    <dgm:cxn modelId="{34B391D9-A297-459D-8A51-C14FE86D1E74}" type="presOf" srcId="{115B2FC1-28E8-4889-AD72-CDF469F682B7}" destId="{C98513F3-8E2D-48A7-A5D2-5A6630A90A7C}" srcOrd="0" destOrd="0" presId="urn:microsoft.com/office/officeart/2005/8/layout/vList2"/>
    <dgm:cxn modelId="{F5FCEBDB-D700-4AB9-8F1B-03E7F124B00F}" srcId="{EC92DDEC-C484-499D-9A32-8993C5CDF728}" destId="{4F3DC877-2487-4614-BEF2-539D6D316732}" srcOrd="0" destOrd="0" parTransId="{DBFEACC2-6FBF-4073-B4D8-412B9D4B2CBF}" sibTransId="{016D77BF-3DD3-4CD2-A99E-C54282BDB306}"/>
    <dgm:cxn modelId="{CC7E37EC-B725-4A24-9872-7E1086BDA417}" srcId="{EC92DDEC-C484-499D-9A32-8993C5CDF728}" destId="{EC1A834B-9C16-4CAC-A35E-67648046C555}" srcOrd="4" destOrd="0" parTransId="{CDD73120-31B0-4E84-82CD-F345AB758064}" sibTransId="{5FD7EE52-9B0B-41B4-958C-742B6F4A4029}"/>
    <dgm:cxn modelId="{1CCA56EF-9C2E-4C9C-9A11-FA915CE8D651}" srcId="{EC92DDEC-C484-499D-9A32-8993C5CDF728}" destId="{115B2FC1-28E8-4889-AD72-CDF469F682B7}" srcOrd="1" destOrd="0" parTransId="{0F2C88A3-901D-4C66-82EB-CC4D5282865E}" sibTransId="{01323CE8-8E5A-4480-8A53-4386DA453BB3}"/>
    <dgm:cxn modelId="{F09C554E-1BCA-49D8-B768-C1BFDE221FA3}" type="presParOf" srcId="{4B873010-3141-416C-9B07-B347E0A1D9D8}" destId="{DD766A30-4021-4959-86DB-891C50C032DD}" srcOrd="0" destOrd="0" presId="urn:microsoft.com/office/officeart/2005/8/layout/vList2"/>
    <dgm:cxn modelId="{D3B6E95A-3186-4406-9796-FC22CE0EC96A}" type="presParOf" srcId="{4B873010-3141-416C-9B07-B347E0A1D9D8}" destId="{2FA55B2A-3E08-48C9-B2EF-04FA23D1C167}" srcOrd="1" destOrd="0" presId="urn:microsoft.com/office/officeart/2005/8/layout/vList2"/>
    <dgm:cxn modelId="{3D4A3E54-2A4F-4E37-8513-6CDB4FE19979}" type="presParOf" srcId="{4B873010-3141-416C-9B07-B347E0A1D9D8}" destId="{C98513F3-8E2D-48A7-A5D2-5A6630A90A7C}" srcOrd="2" destOrd="0" presId="urn:microsoft.com/office/officeart/2005/8/layout/vList2"/>
    <dgm:cxn modelId="{9120F771-5D21-4835-BDFC-2D72865F47A8}" type="presParOf" srcId="{4B873010-3141-416C-9B07-B347E0A1D9D8}" destId="{53EA5DD8-B79B-4002-9F2E-0FAF67220174}" srcOrd="3" destOrd="0" presId="urn:microsoft.com/office/officeart/2005/8/layout/vList2"/>
    <dgm:cxn modelId="{C7C59FDB-ABB3-4451-A935-6CD228E30F06}" type="presParOf" srcId="{4B873010-3141-416C-9B07-B347E0A1D9D8}" destId="{3DCF5F80-B2AC-46EA-99C4-CA46B0AE00B0}" srcOrd="4" destOrd="0" presId="urn:microsoft.com/office/officeart/2005/8/layout/vList2"/>
    <dgm:cxn modelId="{AD73E92B-5606-4464-B223-711837DABB38}" type="presParOf" srcId="{4B873010-3141-416C-9B07-B347E0A1D9D8}" destId="{91DA300F-BEDF-408B-A443-496F636BBE88}" srcOrd="5" destOrd="0" presId="urn:microsoft.com/office/officeart/2005/8/layout/vList2"/>
    <dgm:cxn modelId="{AC0E612F-1A32-4814-926E-19FEBC8DD6B0}" type="presParOf" srcId="{4B873010-3141-416C-9B07-B347E0A1D9D8}" destId="{834161BA-9A8B-4B6E-A4EF-3D3C02346B05}" srcOrd="6" destOrd="0" presId="urn:microsoft.com/office/officeart/2005/8/layout/vList2"/>
    <dgm:cxn modelId="{AD99F8B8-0C9D-49B8-8ECF-4CC50EEAF953}" type="presParOf" srcId="{4B873010-3141-416C-9B07-B347E0A1D9D8}" destId="{32C1E6AF-9926-4E4A-8F06-5DCBA7C843FF}" srcOrd="7" destOrd="0" presId="urn:microsoft.com/office/officeart/2005/8/layout/vList2"/>
    <dgm:cxn modelId="{D0CDA80F-FB45-4E3A-8732-76FC9641EA89}" type="presParOf" srcId="{4B873010-3141-416C-9B07-B347E0A1D9D8}" destId="{6C684F65-6479-4852-9496-DBF03875265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A6017A-3F06-4430-BAD1-FDED4B064D7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032BD23-4B0C-4421-8C6B-44E244CB3CD5}">
      <dgm:prSet/>
      <dgm:spPr/>
      <dgm:t>
        <a:bodyPr/>
        <a:lstStyle/>
        <a:p>
          <a:r>
            <a:rPr lang="en-US"/>
            <a:t>Adapting well in the face of adversity, trauma, tragedy or threats</a:t>
          </a:r>
        </a:p>
      </dgm:t>
    </dgm:pt>
    <dgm:pt modelId="{BF1B8509-B66A-48B6-ACED-7F5291472311}" type="parTrans" cxnId="{CF4E4E10-5E38-46A2-983F-A3292C48ADC2}">
      <dgm:prSet/>
      <dgm:spPr/>
      <dgm:t>
        <a:bodyPr/>
        <a:lstStyle/>
        <a:p>
          <a:endParaRPr lang="en-US"/>
        </a:p>
      </dgm:t>
    </dgm:pt>
    <dgm:pt modelId="{861AEF6A-6DE0-4E2E-A65A-AA8DF6A3C484}" type="sibTrans" cxnId="{CF4E4E10-5E38-46A2-983F-A3292C48ADC2}">
      <dgm:prSet/>
      <dgm:spPr/>
      <dgm:t>
        <a:bodyPr/>
        <a:lstStyle/>
        <a:p>
          <a:endParaRPr lang="en-US"/>
        </a:p>
      </dgm:t>
    </dgm:pt>
    <dgm:pt modelId="{680F27C1-2C96-4EA4-BD4C-8EDF93131466}">
      <dgm:prSet/>
      <dgm:spPr/>
      <dgm:t>
        <a:bodyPr/>
        <a:lstStyle/>
        <a:p>
          <a:r>
            <a:rPr lang="en-US"/>
            <a:t>Coping with significant stress caused by problematic and toxic relationships and the ability to rebound from difficult experiences</a:t>
          </a:r>
        </a:p>
      </dgm:t>
    </dgm:pt>
    <dgm:pt modelId="{2DBD99F5-417F-414E-9B44-CBFAA1B12514}" type="parTrans" cxnId="{1FC819E1-0DC8-4C47-BF97-0436C898439E}">
      <dgm:prSet/>
      <dgm:spPr/>
      <dgm:t>
        <a:bodyPr/>
        <a:lstStyle/>
        <a:p>
          <a:endParaRPr lang="en-US"/>
        </a:p>
      </dgm:t>
    </dgm:pt>
    <dgm:pt modelId="{3A98FDA3-1E5D-4B66-93E4-6D4532204E53}" type="sibTrans" cxnId="{1FC819E1-0DC8-4C47-BF97-0436C898439E}">
      <dgm:prSet/>
      <dgm:spPr/>
      <dgm:t>
        <a:bodyPr/>
        <a:lstStyle/>
        <a:p>
          <a:endParaRPr lang="en-US"/>
        </a:p>
      </dgm:t>
    </dgm:pt>
    <dgm:pt modelId="{AC660E45-E425-4BF2-B49E-E2BE48AA274C}">
      <dgm:prSet/>
      <dgm:spPr/>
      <dgm:t>
        <a:bodyPr/>
        <a:lstStyle/>
        <a:p>
          <a:r>
            <a:rPr lang="en-US"/>
            <a:t>Individual, community and systemic levels</a:t>
          </a:r>
        </a:p>
      </dgm:t>
    </dgm:pt>
    <dgm:pt modelId="{C5C843AB-832E-4903-A838-1E0AE08F3B2F}" type="parTrans" cxnId="{699D9D84-D7AC-4459-96C7-920DB4F5A40A}">
      <dgm:prSet/>
      <dgm:spPr/>
      <dgm:t>
        <a:bodyPr/>
        <a:lstStyle/>
        <a:p>
          <a:endParaRPr lang="en-US"/>
        </a:p>
      </dgm:t>
    </dgm:pt>
    <dgm:pt modelId="{4656B83A-1B72-40A1-9DC8-3AFC6B90A993}" type="sibTrans" cxnId="{699D9D84-D7AC-4459-96C7-920DB4F5A40A}">
      <dgm:prSet/>
      <dgm:spPr/>
      <dgm:t>
        <a:bodyPr/>
        <a:lstStyle/>
        <a:p>
          <a:endParaRPr lang="en-US"/>
        </a:p>
      </dgm:t>
    </dgm:pt>
    <dgm:pt modelId="{7FCB3122-50F5-42BF-8A98-E528B71C73C2}">
      <dgm:prSet/>
      <dgm:spPr/>
      <dgm:t>
        <a:bodyPr/>
        <a:lstStyle/>
        <a:p>
          <a:r>
            <a:rPr lang="en-US"/>
            <a:t>Capacities</a:t>
          </a:r>
        </a:p>
      </dgm:t>
    </dgm:pt>
    <dgm:pt modelId="{04B659BC-7A66-497C-B2CD-F4CA1C7061D7}" type="parTrans" cxnId="{9599A18C-DD89-480B-8E6A-57BACAB8D20D}">
      <dgm:prSet/>
      <dgm:spPr/>
      <dgm:t>
        <a:bodyPr/>
        <a:lstStyle/>
        <a:p>
          <a:endParaRPr lang="en-US"/>
        </a:p>
      </dgm:t>
    </dgm:pt>
    <dgm:pt modelId="{0CFB7CC3-05CB-4B6B-BDC5-B5FBC88F862B}" type="sibTrans" cxnId="{9599A18C-DD89-480B-8E6A-57BACAB8D20D}">
      <dgm:prSet/>
      <dgm:spPr/>
      <dgm:t>
        <a:bodyPr/>
        <a:lstStyle/>
        <a:p>
          <a:endParaRPr lang="en-US"/>
        </a:p>
      </dgm:t>
    </dgm:pt>
    <dgm:pt modelId="{73EBD832-B866-4249-A811-BA67410B3B5F}">
      <dgm:prSet/>
      <dgm:spPr/>
      <dgm:t>
        <a:bodyPr/>
        <a:lstStyle/>
        <a:p>
          <a:r>
            <a:rPr lang="en-US"/>
            <a:t>Absorptive</a:t>
          </a:r>
        </a:p>
      </dgm:t>
    </dgm:pt>
    <dgm:pt modelId="{4FB9068A-766D-4006-B883-509A46DF8A5A}" type="parTrans" cxnId="{22E3AFF1-3AC7-4F76-9BFD-FA6E8A2959E5}">
      <dgm:prSet/>
      <dgm:spPr/>
      <dgm:t>
        <a:bodyPr/>
        <a:lstStyle/>
        <a:p>
          <a:endParaRPr lang="en-US"/>
        </a:p>
      </dgm:t>
    </dgm:pt>
    <dgm:pt modelId="{B5A4757D-2A0B-4184-9C84-AAE89006CFDB}" type="sibTrans" cxnId="{22E3AFF1-3AC7-4F76-9BFD-FA6E8A2959E5}">
      <dgm:prSet/>
      <dgm:spPr/>
      <dgm:t>
        <a:bodyPr/>
        <a:lstStyle/>
        <a:p>
          <a:endParaRPr lang="en-US"/>
        </a:p>
      </dgm:t>
    </dgm:pt>
    <dgm:pt modelId="{B2C7767B-FED3-4875-A251-08DCED2A7EBA}">
      <dgm:prSet/>
      <dgm:spPr/>
      <dgm:t>
        <a:bodyPr/>
        <a:lstStyle/>
        <a:p>
          <a:r>
            <a:rPr lang="en-US"/>
            <a:t>Adaptive</a:t>
          </a:r>
        </a:p>
      </dgm:t>
    </dgm:pt>
    <dgm:pt modelId="{1230EE4B-B171-4740-BD89-4117949021E1}" type="parTrans" cxnId="{EC3B765B-F43C-4D6D-B10E-CC7C2E53A71C}">
      <dgm:prSet/>
      <dgm:spPr/>
      <dgm:t>
        <a:bodyPr/>
        <a:lstStyle/>
        <a:p>
          <a:endParaRPr lang="en-US"/>
        </a:p>
      </dgm:t>
    </dgm:pt>
    <dgm:pt modelId="{0D9D212A-E388-4122-B39F-99D0DB9B8413}" type="sibTrans" cxnId="{EC3B765B-F43C-4D6D-B10E-CC7C2E53A71C}">
      <dgm:prSet/>
      <dgm:spPr/>
      <dgm:t>
        <a:bodyPr/>
        <a:lstStyle/>
        <a:p>
          <a:endParaRPr lang="en-US"/>
        </a:p>
      </dgm:t>
    </dgm:pt>
    <dgm:pt modelId="{C2EE1C96-B606-4807-8F7B-0638AD953750}">
      <dgm:prSet/>
      <dgm:spPr/>
      <dgm:t>
        <a:bodyPr/>
        <a:lstStyle/>
        <a:p>
          <a:r>
            <a:rPr lang="en-US"/>
            <a:t>Anticipatory</a:t>
          </a:r>
        </a:p>
      </dgm:t>
    </dgm:pt>
    <dgm:pt modelId="{E07AE306-9B73-4628-A193-9287ED2C85C7}" type="parTrans" cxnId="{CAA5FC05-7B8C-497A-91C1-8A0696A62600}">
      <dgm:prSet/>
      <dgm:spPr/>
      <dgm:t>
        <a:bodyPr/>
        <a:lstStyle/>
        <a:p>
          <a:endParaRPr lang="en-US"/>
        </a:p>
      </dgm:t>
    </dgm:pt>
    <dgm:pt modelId="{EBB926D3-3E97-4605-9297-8CD1B5BAEDC8}" type="sibTrans" cxnId="{CAA5FC05-7B8C-497A-91C1-8A0696A62600}">
      <dgm:prSet/>
      <dgm:spPr/>
      <dgm:t>
        <a:bodyPr/>
        <a:lstStyle/>
        <a:p>
          <a:endParaRPr lang="en-US"/>
        </a:p>
      </dgm:t>
    </dgm:pt>
    <dgm:pt modelId="{495DC43A-F244-45F4-948F-430154101808}">
      <dgm:prSet/>
      <dgm:spPr/>
      <dgm:t>
        <a:bodyPr/>
        <a:lstStyle/>
        <a:p>
          <a:r>
            <a:rPr lang="en-US"/>
            <a:t>Transformative </a:t>
          </a:r>
        </a:p>
      </dgm:t>
    </dgm:pt>
    <dgm:pt modelId="{71DB0DF0-9216-465B-8160-F0A5A373C34C}" type="parTrans" cxnId="{D7141F14-1663-4648-A7EC-1FED64CC2FE2}">
      <dgm:prSet/>
      <dgm:spPr/>
      <dgm:t>
        <a:bodyPr/>
        <a:lstStyle/>
        <a:p>
          <a:endParaRPr lang="en-US"/>
        </a:p>
      </dgm:t>
    </dgm:pt>
    <dgm:pt modelId="{517FD4D1-3E90-4AA3-B4DF-36F238D36D0B}" type="sibTrans" cxnId="{D7141F14-1663-4648-A7EC-1FED64CC2FE2}">
      <dgm:prSet/>
      <dgm:spPr/>
      <dgm:t>
        <a:bodyPr/>
        <a:lstStyle/>
        <a:p>
          <a:endParaRPr lang="en-US"/>
        </a:p>
      </dgm:t>
    </dgm:pt>
    <dgm:pt modelId="{F55D9582-1608-4521-9729-64889C1FCA98}">
      <dgm:prSet/>
      <dgm:spPr/>
      <dgm:t>
        <a:bodyPr/>
        <a:lstStyle/>
        <a:p>
          <a:r>
            <a:rPr lang="en-US"/>
            <a:t>Resilience articulates with self-determination</a:t>
          </a:r>
        </a:p>
      </dgm:t>
    </dgm:pt>
    <dgm:pt modelId="{687926ED-7922-437E-AB79-92AF2B8D3F58}" type="parTrans" cxnId="{7616D320-CFE4-467E-983C-F829845991F0}">
      <dgm:prSet/>
      <dgm:spPr/>
      <dgm:t>
        <a:bodyPr/>
        <a:lstStyle/>
        <a:p>
          <a:endParaRPr lang="en-US"/>
        </a:p>
      </dgm:t>
    </dgm:pt>
    <dgm:pt modelId="{76410222-FFDE-48E2-B1DB-881931975FB9}" type="sibTrans" cxnId="{7616D320-CFE4-467E-983C-F829845991F0}">
      <dgm:prSet/>
      <dgm:spPr/>
      <dgm:t>
        <a:bodyPr/>
        <a:lstStyle/>
        <a:p>
          <a:endParaRPr lang="en-US"/>
        </a:p>
      </dgm:t>
    </dgm:pt>
    <dgm:pt modelId="{EB23643A-3E0B-4826-B505-1787665439B6}" type="pres">
      <dgm:prSet presAssocID="{78A6017A-3F06-4430-BAD1-FDED4B064D74}" presName="linear" presStyleCnt="0">
        <dgm:presLayoutVars>
          <dgm:animLvl val="lvl"/>
          <dgm:resizeHandles val="exact"/>
        </dgm:presLayoutVars>
      </dgm:prSet>
      <dgm:spPr/>
    </dgm:pt>
    <dgm:pt modelId="{B3AC4054-B2C2-4479-8382-AF31F6B6B25B}" type="pres">
      <dgm:prSet presAssocID="{6032BD23-4B0C-4421-8C6B-44E244CB3CD5}" presName="parentText" presStyleLbl="node1" presStyleIdx="0" presStyleCnt="4">
        <dgm:presLayoutVars>
          <dgm:chMax val="0"/>
          <dgm:bulletEnabled val="1"/>
        </dgm:presLayoutVars>
      </dgm:prSet>
      <dgm:spPr/>
    </dgm:pt>
    <dgm:pt modelId="{D3FF839C-18FE-4023-8509-62B46BE509C2}" type="pres">
      <dgm:prSet presAssocID="{6032BD23-4B0C-4421-8C6B-44E244CB3CD5}" presName="childText" presStyleLbl="revTx" presStyleIdx="0" presStyleCnt="2">
        <dgm:presLayoutVars>
          <dgm:bulletEnabled val="1"/>
        </dgm:presLayoutVars>
      </dgm:prSet>
      <dgm:spPr/>
    </dgm:pt>
    <dgm:pt modelId="{E07B6DD5-7781-435B-8FA7-E89E190E8E0E}" type="pres">
      <dgm:prSet presAssocID="{AC660E45-E425-4BF2-B49E-E2BE48AA274C}" presName="parentText" presStyleLbl="node1" presStyleIdx="1" presStyleCnt="4">
        <dgm:presLayoutVars>
          <dgm:chMax val="0"/>
          <dgm:bulletEnabled val="1"/>
        </dgm:presLayoutVars>
      </dgm:prSet>
      <dgm:spPr/>
    </dgm:pt>
    <dgm:pt modelId="{44BAABF0-6E4D-4BB8-8768-CAC4EBABA63C}" type="pres">
      <dgm:prSet presAssocID="{4656B83A-1B72-40A1-9DC8-3AFC6B90A993}" presName="spacer" presStyleCnt="0"/>
      <dgm:spPr/>
    </dgm:pt>
    <dgm:pt modelId="{E8F073D0-E23F-48B1-9F35-8A27C4BEA29E}" type="pres">
      <dgm:prSet presAssocID="{7FCB3122-50F5-42BF-8A98-E528B71C73C2}" presName="parentText" presStyleLbl="node1" presStyleIdx="2" presStyleCnt="4">
        <dgm:presLayoutVars>
          <dgm:chMax val="0"/>
          <dgm:bulletEnabled val="1"/>
        </dgm:presLayoutVars>
      </dgm:prSet>
      <dgm:spPr/>
    </dgm:pt>
    <dgm:pt modelId="{B0E3C152-647A-495D-B72C-05E4DAAE799B}" type="pres">
      <dgm:prSet presAssocID="{7FCB3122-50F5-42BF-8A98-E528B71C73C2}" presName="childText" presStyleLbl="revTx" presStyleIdx="1" presStyleCnt="2">
        <dgm:presLayoutVars>
          <dgm:bulletEnabled val="1"/>
        </dgm:presLayoutVars>
      </dgm:prSet>
      <dgm:spPr/>
    </dgm:pt>
    <dgm:pt modelId="{2207DB81-43B7-4042-A6D6-FB1D901A9787}" type="pres">
      <dgm:prSet presAssocID="{F55D9582-1608-4521-9729-64889C1FCA98}" presName="parentText" presStyleLbl="node1" presStyleIdx="3" presStyleCnt="4">
        <dgm:presLayoutVars>
          <dgm:chMax val="0"/>
          <dgm:bulletEnabled val="1"/>
        </dgm:presLayoutVars>
      </dgm:prSet>
      <dgm:spPr/>
    </dgm:pt>
  </dgm:ptLst>
  <dgm:cxnLst>
    <dgm:cxn modelId="{CAA5FC05-7B8C-497A-91C1-8A0696A62600}" srcId="{7FCB3122-50F5-42BF-8A98-E528B71C73C2}" destId="{C2EE1C96-B606-4807-8F7B-0638AD953750}" srcOrd="2" destOrd="0" parTransId="{E07AE306-9B73-4628-A193-9287ED2C85C7}" sibTransId="{EBB926D3-3E97-4605-9297-8CD1B5BAEDC8}"/>
    <dgm:cxn modelId="{CF4E4E10-5E38-46A2-983F-A3292C48ADC2}" srcId="{78A6017A-3F06-4430-BAD1-FDED4B064D74}" destId="{6032BD23-4B0C-4421-8C6B-44E244CB3CD5}" srcOrd="0" destOrd="0" parTransId="{BF1B8509-B66A-48B6-ACED-7F5291472311}" sibTransId="{861AEF6A-6DE0-4E2E-A65A-AA8DF6A3C484}"/>
    <dgm:cxn modelId="{D7141F14-1663-4648-A7EC-1FED64CC2FE2}" srcId="{7FCB3122-50F5-42BF-8A98-E528B71C73C2}" destId="{495DC43A-F244-45F4-948F-430154101808}" srcOrd="3" destOrd="0" parTransId="{71DB0DF0-9216-465B-8160-F0A5A373C34C}" sibTransId="{517FD4D1-3E90-4AA3-B4DF-36F238D36D0B}"/>
    <dgm:cxn modelId="{7616D320-CFE4-467E-983C-F829845991F0}" srcId="{78A6017A-3F06-4430-BAD1-FDED4B064D74}" destId="{F55D9582-1608-4521-9729-64889C1FCA98}" srcOrd="3" destOrd="0" parTransId="{687926ED-7922-437E-AB79-92AF2B8D3F58}" sibTransId="{76410222-FFDE-48E2-B1DB-881931975FB9}"/>
    <dgm:cxn modelId="{B733A128-5931-4794-AFE9-65C5608758C4}" type="presOf" srcId="{AC660E45-E425-4BF2-B49E-E2BE48AA274C}" destId="{E07B6DD5-7781-435B-8FA7-E89E190E8E0E}" srcOrd="0" destOrd="0" presId="urn:microsoft.com/office/officeart/2005/8/layout/vList2"/>
    <dgm:cxn modelId="{EC3B765B-F43C-4D6D-B10E-CC7C2E53A71C}" srcId="{7FCB3122-50F5-42BF-8A98-E528B71C73C2}" destId="{B2C7767B-FED3-4875-A251-08DCED2A7EBA}" srcOrd="1" destOrd="0" parTransId="{1230EE4B-B171-4740-BD89-4117949021E1}" sibTransId="{0D9D212A-E388-4122-B39F-99D0DB9B8413}"/>
    <dgm:cxn modelId="{82BB356C-556A-443E-8737-B315EC4D0F4D}" type="presOf" srcId="{7FCB3122-50F5-42BF-8A98-E528B71C73C2}" destId="{E8F073D0-E23F-48B1-9F35-8A27C4BEA29E}" srcOrd="0" destOrd="0" presId="urn:microsoft.com/office/officeart/2005/8/layout/vList2"/>
    <dgm:cxn modelId="{A5F27951-BEF9-4F4A-80AC-7DD6150DF6B4}" type="presOf" srcId="{B2C7767B-FED3-4875-A251-08DCED2A7EBA}" destId="{B0E3C152-647A-495D-B72C-05E4DAAE799B}" srcOrd="0" destOrd="1" presId="urn:microsoft.com/office/officeart/2005/8/layout/vList2"/>
    <dgm:cxn modelId="{699D9D84-D7AC-4459-96C7-920DB4F5A40A}" srcId="{78A6017A-3F06-4430-BAD1-FDED4B064D74}" destId="{AC660E45-E425-4BF2-B49E-E2BE48AA274C}" srcOrd="1" destOrd="0" parTransId="{C5C843AB-832E-4903-A838-1E0AE08F3B2F}" sibTransId="{4656B83A-1B72-40A1-9DC8-3AFC6B90A993}"/>
    <dgm:cxn modelId="{9599A18C-DD89-480B-8E6A-57BACAB8D20D}" srcId="{78A6017A-3F06-4430-BAD1-FDED4B064D74}" destId="{7FCB3122-50F5-42BF-8A98-E528B71C73C2}" srcOrd="2" destOrd="0" parTransId="{04B659BC-7A66-497C-B2CD-F4CA1C7061D7}" sibTransId="{0CFB7CC3-05CB-4B6B-BDC5-B5FBC88F862B}"/>
    <dgm:cxn modelId="{7781A78E-168D-42E6-8A59-44EC5C5C5C12}" type="presOf" srcId="{78A6017A-3F06-4430-BAD1-FDED4B064D74}" destId="{EB23643A-3E0B-4826-B505-1787665439B6}" srcOrd="0" destOrd="0" presId="urn:microsoft.com/office/officeart/2005/8/layout/vList2"/>
    <dgm:cxn modelId="{8D18319A-DDA9-4113-8F39-98F3339D0302}" type="presOf" srcId="{F55D9582-1608-4521-9729-64889C1FCA98}" destId="{2207DB81-43B7-4042-A6D6-FB1D901A9787}" srcOrd="0" destOrd="0" presId="urn:microsoft.com/office/officeart/2005/8/layout/vList2"/>
    <dgm:cxn modelId="{A7A9F0A2-918B-4B0C-BF91-51A684229FE6}" type="presOf" srcId="{495DC43A-F244-45F4-948F-430154101808}" destId="{B0E3C152-647A-495D-B72C-05E4DAAE799B}" srcOrd="0" destOrd="3" presId="urn:microsoft.com/office/officeart/2005/8/layout/vList2"/>
    <dgm:cxn modelId="{04E123DD-DC60-44C4-ADD7-A0705FB9A8D8}" type="presOf" srcId="{6032BD23-4B0C-4421-8C6B-44E244CB3CD5}" destId="{B3AC4054-B2C2-4479-8382-AF31F6B6B25B}" srcOrd="0" destOrd="0" presId="urn:microsoft.com/office/officeart/2005/8/layout/vList2"/>
    <dgm:cxn modelId="{1FC819E1-0DC8-4C47-BF97-0436C898439E}" srcId="{6032BD23-4B0C-4421-8C6B-44E244CB3CD5}" destId="{680F27C1-2C96-4EA4-BD4C-8EDF93131466}" srcOrd="0" destOrd="0" parTransId="{2DBD99F5-417F-414E-9B44-CBFAA1B12514}" sibTransId="{3A98FDA3-1E5D-4B66-93E4-6D4532204E53}"/>
    <dgm:cxn modelId="{AF0464E1-F816-4109-93B4-3B9A8774C5C0}" type="presOf" srcId="{680F27C1-2C96-4EA4-BD4C-8EDF93131466}" destId="{D3FF839C-18FE-4023-8509-62B46BE509C2}" srcOrd="0" destOrd="0" presId="urn:microsoft.com/office/officeart/2005/8/layout/vList2"/>
    <dgm:cxn modelId="{2235A0F0-32F3-404C-B0C9-6DB857B78206}" type="presOf" srcId="{73EBD832-B866-4249-A811-BA67410B3B5F}" destId="{B0E3C152-647A-495D-B72C-05E4DAAE799B}" srcOrd="0" destOrd="0" presId="urn:microsoft.com/office/officeart/2005/8/layout/vList2"/>
    <dgm:cxn modelId="{22E3AFF1-3AC7-4F76-9BFD-FA6E8A2959E5}" srcId="{7FCB3122-50F5-42BF-8A98-E528B71C73C2}" destId="{73EBD832-B866-4249-A811-BA67410B3B5F}" srcOrd="0" destOrd="0" parTransId="{4FB9068A-766D-4006-B883-509A46DF8A5A}" sibTransId="{B5A4757D-2A0B-4184-9C84-AAE89006CFDB}"/>
    <dgm:cxn modelId="{087A1DF5-27F9-4796-ACEB-22EC5DE08E0B}" type="presOf" srcId="{C2EE1C96-B606-4807-8F7B-0638AD953750}" destId="{B0E3C152-647A-495D-B72C-05E4DAAE799B}" srcOrd="0" destOrd="2" presId="urn:microsoft.com/office/officeart/2005/8/layout/vList2"/>
    <dgm:cxn modelId="{C75FA6A0-8356-4568-94C2-5F657388EDBC}" type="presParOf" srcId="{EB23643A-3E0B-4826-B505-1787665439B6}" destId="{B3AC4054-B2C2-4479-8382-AF31F6B6B25B}" srcOrd="0" destOrd="0" presId="urn:microsoft.com/office/officeart/2005/8/layout/vList2"/>
    <dgm:cxn modelId="{4EF9E5E7-AD92-4725-92A0-15A32DD8B45E}" type="presParOf" srcId="{EB23643A-3E0B-4826-B505-1787665439B6}" destId="{D3FF839C-18FE-4023-8509-62B46BE509C2}" srcOrd="1" destOrd="0" presId="urn:microsoft.com/office/officeart/2005/8/layout/vList2"/>
    <dgm:cxn modelId="{BE0B4AAC-0390-4588-B701-30D382AF4AAA}" type="presParOf" srcId="{EB23643A-3E0B-4826-B505-1787665439B6}" destId="{E07B6DD5-7781-435B-8FA7-E89E190E8E0E}" srcOrd="2" destOrd="0" presId="urn:microsoft.com/office/officeart/2005/8/layout/vList2"/>
    <dgm:cxn modelId="{C4AA4C19-01FB-4B6D-AB62-20DD94D615DF}" type="presParOf" srcId="{EB23643A-3E0B-4826-B505-1787665439B6}" destId="{44BAABF0-6E4D-4BB8-8768-CAC4EBABA63C}" srcOrd="3" destOrd="0" presId="urn:microsoft.com/office/officeart/2005/8/layout/vList2"/>
    <dgm:cxn modelId="{F4C52254-F954-477B-A3F4-09AEA52467CE}" type="presParOf" srcId="{EB23643A-3E0B-4826-B505-1787665439B6}" destId="{E8F073D0-E23F-48B1-9F35-8A27C4BEA29E}" srcOrd="4" destOrd="0" presId="urn:microsoft.com/office/officeart/2005/8/layout/vList2"/>
    <dgm:cxn modelId="{4473D61A-22B1-41E3-812D-B8BA7027F112}" type="presParOf" srcId="{EB23643A-3E0B-4826-B505-1787665439B6}" destId="{B0E3C152-647A-495D-B72C-05E4DAAE799B}" srcOrd="5" destOrd="0" presId="urn:microsoft.com/office/officeart/2005/8/layout/vList2"/>
    <dgm:cxn modelId="{5AB3B1C2-5A27-4AE8-A0E3-C247BAF5C569}" type="presParOf" srcId="{EB23643A-3E0B-4826-B505-1787665439B6}" destId="{2207DB81-43B7-4042-A6D6-FB1D901A978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B58548-4FDE-4E46-B0AB-77382B18B66F}">
      <dsp:nvSpPr>
        <dsp:cNvPr id="0" name=""/>
        <dsp:cNvSpPr/>
      </dsp:nvSpPr>
      <dsp:spPr>
        <a:xfrm>
          <a:off x="0" y="14479"/>
          <a:ext cx="6254724" cy="103285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Define health equity</a:t>
          </a:r>
        </a:p>
      </dsp:txBody>
      <dsp:txXfrm>
        <a:off x="50420" y="64899"/>
        <a:ext cx="6153884" cy="932014"/>
      </dsp:txXfrm>
    </dsp:sp>
    <dsp:sp modelId="{83B7AB45-C94F-441C-A6BA-0F06336A641F}">
      <dsp:nvSpPr>
        <dsp:cNvPr id="0" name=""/>
        <dsp:cNvSpPr/>
      </dsp:nvSpPr>
      <dsp:spPr>
        <a:xfrm>
          <a:off x="0" y="1122213"/>
          <a:ext cx="6254724" cy="1032854"/>
        </a:xfrm>
        <a:prstGeom prst="roundRect">
          <a:avLst/>
        </a:prstGeom>
        <a:solidFill>
          <a:schemeClr val="accent2">
            <a:hueOff val="-381199"/>
            <a:satOff val="-166"/>
            <a:lumOff val="-348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Understand pathways between structural factors and individual pathophysiology</a:t>
          </a:r>
        </a:p>
      </dsp:txBody>
      <dsp:txXfrm>
        <a:off x="50420" y="1172633"/>
        <a:ext cx="6153884" cy="932014"/>
      </dsp:txXfrm>
    </dsp:sp>
    <dsp:sp modelId="{3FE08001-91B5-4719-81A1-835541E02621}">
      <dsp:nvSpPr>
        <dsp:cNvPr id="0" name=""/>
        <dsp:cNvSpPr/>
      </dsp:nvSpPr>
      <dsp:spPr>
        <a:xfrm>
          <a:off x="0" y="2229947"/>
          <a:ext cx="6254724" cy="1032854"/>
        </a:xfrm>
        <a:prstGeom prst="roundRect">
          <a:avLst/>
        </a:prstGeom>
        <a:solidFill>
          <a:schemeClr val="accent2">
            <a:hueOff val="-762398"/>
            <a:satOff val="-331"/>
            <a:lumOff val="-6961"/>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Theorize pathways for resilience factors</a:t>
          </a:r>
        </a:p>
      </dsp:txBody>
      <dsp:txXfrm>
        <a:off x="50420" y="2280367"/>
        <a:ext cx="6153884" cy="932014"/>
      </dsp:txXfrm>
    </dsp:sp>
    <dsp:sp modelId="{203DDBAF-52B5-41F0-9D3B-5AD2A15E10F5}">
      <dsp:nvSpPr>
        <dsp:cNvPr id="0" name=""/>
        <dsp:cNvSpPr/>
      </dsp:nvSpPr>
      <dsp:spPr>
        <a:xfrm>
          <a:off x="0" y="3337682"/>
          <a:ext cx="6254724" cy="1032854"/>
        </a:xfrm>
        <a:prstGeom prst="roundRect">
          <a:avLst/>
        </a:prstGeom>
        <a:solidFill>
          <a:schemeClr val="accent2">
            <a:hueOff val="-1143597"/>
            <a:satOff val="-497"/>
            <a:lumOff val="-10441"/>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Outline interventions</a:t>
          </a:r>
        </a:p>
      </dsp:txBody>
      <dsp:txXfrm>
        <a:off x="50420" y="3388102"/>
        <a:ext cx="6153884" cy="932014"/>
      </dsp:txXfrm>
    </dsp:sp>
    <dsp:sp modelId="{FFC736C8-C754-4747-B271-51EAF83F6F54}">
      <dsp:nvSpPr>
        <dsp:cNvPr id="0" name=""/>
        <dsp:cNvSpPr/>
      </dsp:nvSpPr>
      <dsp:spPr>
        <a:xfrm>
          <a:off x="0" y="4445416"/>
          <a:ext cx="6254724" cy="1032854"/>
        </a:xfrm>
        <a:prstGeom prst="roundRect">
          <a:avLst/>
        </a:prstGeom>
        <a:solidFill>
          <a:schemeClr val="accent2">
            <a:hueOff val="-1524796"/>
            <a:satOff val="-662"/>
            <a:lumOff val="-13921"/>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Questions?</a:t>
          </a:r>
        </a:p>
      </dsp:txBody>
      <dsp:txXfrm>
        <a:off x="50420" y="4495836"/>
        <a:ext cx="6153884" cy="9320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66A30-4021-4959-86DB-891C50C032DD}">
      <dsp:nvSpPr>
        <dsp:cNvPr id="0" name=""/>
        <dsp:cNvSpPr/>
      </dsp:nvSpPr>
      <dsp:spPr>
        <a:xfrm>
          <a:off x="0" y="25109"/>
          <a:ext cx="10753725"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Chronic stress</a:t>
          </a:r>
        </a:p>
      </dsp:txBody>
      <dsp:txXfrm>
        <a:off x="31613" y="56722"/>
        <a:ext cx="10690499" cy="584369"/>
      </dsp:txXfrm>
    </dsp:sp>
    <dsp:sp modelId="{C98513F3-8E2D-48A7-A5D2-5A6630A90A7C}">
      <dsp:nvSpPr>
        <dsp:cNvPr id="0" name=""/>
        <dsp:cNvSpPr/>
      </dsp:nvSpPr>
      <dsp:spPr>
        <a:xfrm>
          <a:off x="0" y="750464"/>
          <a:ext cx="10753725"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Developmental origins of health and disease/fetal programming</a:t>
          </a:r>
        </a:p>
      </dsp:txBody>
      <dsp:txXfrm>
        <a:off x="31613" y="782077"/>
        <a:ext cx="10690499" cy="584369"/>
      </dsp:txXfrm>
    </dsp:sp>
    <dsp:sp modelId="{3DCF5F80-B2AC-46EA-99C4-CA46B0AE00B0}">
      <dsp:nvSpPr>
        <dsp:cNvPr id="0" name=""/>
        <dsp:cNvSpPr/>
      </dsp:nvSpPr>
      <dsp:spPr>
        <a:xfrm>
          <a:off x="0" y="1475819"/>
          <a:ext cx="10753725"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Epigenetics</a:t>
          </a:r>
        </a:p>
      </dsp:txBody>
      <dsp:txXfrm>
        <a:off x="31613" y="1507432"/>
        <a:ext cx="10690499" cy="584369"/>
      </dsp:txXfrm>
    </dsp:sp>
    <dsp:sp modelId="{834161BA-9A8B-4B6E-A4EF-3D3C02346B05}">
      <dsp:nvSpPr>
        <dsp:cNvPr id="0" name=""/>
        <dsp:cNvSpPr/>
      </dsp:nvSpPr>
      <dsp:spPr>
        <a:xfrm>
          <a:off x="0" y="2201174"/>
          <a:ext cx="10753725"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Allostatic load</a:t>
          </a:r>
        </a:p>
      </dsp:txBody>
      <dsp:txXfrm>
        <a:off x="31613" y="2232787"/>
        <a:ext cx="10690499" cy="584369"/>
      </dsp:txXfrm>
    </dsp:sp>
    <dsp:sp modelId="{6C684F65-6479-4852-9496-DBF038752653}">
      <dsp:nvSpPr>
        <dsp:cNvPr id="0" name=""/>
        <dsp:cNvSpPr/>
      </dsp:nvSpPr>
      <dsp:spPr>
        <a:xfrm>
          <a:off x="0" y="2926529"/>
          <a:ext cx="10753725"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Multigenerational trauma</a:t>
          </a:r>
        </a:p>
      </dsp:txBody>
      <dsp:txXfrm>
        <a:off x="31613" y="2958142"/>
        <a:ext cx="10690499" cy="5843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AC4054-B2C2-4479-8382-AF31F6B6B25B}">
      <dsp:nvSpPr>
        <dsp:cNvPr id="0" name=""/>
        <dsp:cNvSpPr/>
      </dsp:nvSpPr>
      <dsp:spPr>
        <a:xfrm>
          <a:off x="0" y="41287"/>
          <a:ext cx="10753725"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Adapting well in the face of adversity, trauma, tragedy or threats</a:t>
          </a:r>
        </a:p>
      </dsp:txBody>
      <dsp:txXfrm>
        <a:off x="24588" y="65875"/>
        <a:ext cx="10704549" cy="454509"/>
      </dsp:txXfrm>
    </dsp:sp>
    <dsp:sp modelId="{D3FF839C-18FE-4023-8509-62B46BE509C2}">
      <dsp:nvSpPr>
        <dsp:cNvPr id="0" name=""/>
        <dsp:cNvSpPr/>
      </dsp:nvSpPr>
      <dsp:spPr>
        <a:xfrm>
          <a:off x="0" y="544972"/>
          <a:ext cx="10753725"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431"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Coping with significant stress caused by problematic and toxic relationships and the ability to rebound from difficult experiences</a:t>
          </a:r>
        </a:p>
      </dsp:txBody>
      <dsp:txXfrm>
        <a:off x="0" y="544972"/>
        <a:ext cx="10753725" cy="499904"/>
      </dsp:txXfrm>
    </dsp:sp>
    <dsp:sp modelId="{E07B6DD5-7781-435B-8FA7-E89E190E8E0E}">
      <dsp:nvSpPr>
        <dsp:cNvPr id="0" name=""/>
        <dsp:cNvSpPr/>
      </dsp:nvSpPr>
      <dsp:spPr>
        <a:xfrm>
          <a:off x="0" y="1044877"/>
          <a:ext cx="10753725"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Individual, community and systemic levels</a:t>
          </a:r>
        </a:p>
      </dsp:txBody>
      <dsp:txXfrm>
        <a:off x="24588" y="1069465"/>
        <a:ext cx="10704549" cy="454509"/>
      </dsp:txXfrm>
    </dsp:sp>
    <dsp:sp modelId="{E8F073D0-E23F-48B1-9F35-8A27C4BEA29E}">
      <dsp:nvSpPr>
        <dsp:cNvPr id="0" name=""/>
        <dsp:cNvSpPr/>
      </dsp:nvSpPr>
      <dsp:spPr>
        <a:xfrm>
          <a:off x="0" y="1609042"/>
          <a:ext cx="10753725"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Capacities</a:t>
          </a:r>
        </a:p>
      </dsp:txBody>
      <dsp:txXfrm>
        <a:off x="24588" y="1633630"/>
        <a:ext cx="10704549" cy="454509"/>
      </dsp:txXfrm>
    </dsp:sp>
    <dsp:sp modelId="{B0E3C152-647A-495D-B72C-05E4DAAE799B}">
      <dsp:nvSpPr>
        <dsp:cNvPr id="0" name=""/>
        <dsp:cNvSpPr/>
      </dsp:nvSpPr>
      <dsp:spPr>
        <a:xfrm>
          <a:off x="0" y="2112727"/>
          <a:ext cx="10753725" cy="1108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431"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Absorptive</a:t>
          </a:r>
        </a:p>
        <a:p>
          <a:pPr marL="171450" lvl="1" indent="-171450" algn="l" defTabSz="711200">
            <a:lnSpc>
              <a:spcPct val="90000"/>
            </a:lnSpc>
            <a:spcBef>
              <a:spcPct val="0"/>
            </a:spcBef>
            <a:spcAft>
              <a:spcPct val="20000"/>
            </a:spcAft>
            <a:buChar char="•"/>
          </a:pPr>
          <a:r>
            <a:rPr lang="en-US" sz="1600" kern="1200"/>
            <a:t>Adaptive</a:t>
          </a:r>
        </a:p>
        <a:p>
          <a:pPr marL="171450" lvl="1" indent="-171450" algn="l" defTabSz="711200">
            <a:lnSpc>
              <a:spcPct val="90000"/>
            </a:lnSpc>
            <a:spcBef>
              <a:spcPct val="0"/>
            </a:spcBef>
            <a:spcAft>
              <a:spcPct val="20000"/>
            </a:spcAft>
            <a:buChar char="•"/>
          </a:pPr>
          <a:r>
            <a:rPr lang="en-US" sz="1600" kern="1200"/>
            <a:t>Anticipatory</a:t>
          </a:r>
        </a:p>
        <a:p>
          <a:pPr marL="171450" lvl="1" indent="-171450" algn="l" defTabSz="711200">
            <a:lnSpc>
              <a:spcPct val="90000"/>
            </a:lnSpc>
            <a:spcBef>
              <a:spcPct val="0"/>
            </a:spcBef>
            <a:spcAft>
              <a:spcPct val="20000"/>
            </a:spcAft>
            <a:buChar char="•"/>
          </a:pPr>
          <a:r>
            <a:rPr lang="en-US" sz="1600" kern="1200"/>
            <a:t>Transformative </a:t>
          </a:r>
        </a:p>
      </dsp:txBody>
      <dsp:txXfrm>
        <a:off x="0" y="2112727"/>
        <a:ext cx="10753725" cy="1108485"/>
      </dsp:txXfrm>
    </dsp:sp>
    <dsp:sp modelId="{2207DB81-43B7-4042-A6D6-FB1D901A9787}">
      <dsp:nvSpPr>
        <dsp:cNvPr id="0" name=""/>
        <dsp:cNvSpPr/>
      </dsp:nvSpPr>
      <dsp:spPr>
        <a:xfrm>
          <a:off x="0" y="3221212"/>
          <a:ext cx="10753725"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Resilience articulates with self-determination</a:t>
          </a:r>
        </a:p>
      </dsp:txBody>
      <dsp:txXfrm>
        <a:off x="24588" y="3245800"/>
        <a:ext cx="10704549" cy="45450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9F9BF-9A34-412B-9924-35C86089FB74}" type="datetimeFigureOut">
              <a:rPr lang="en-US" smtClean="0"/>
              <a:t>9/8/2022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B61993-E1C2-4E77-80FF-28AB91D6BCB9}" type="slidenum">
              <a:rPr lang="en-US" smtClean="0"/>
              <a:t>‹#›</a:t>
            </a:fld>
            <a:endParaRPr lang="en-US"/>
          </a:p>
        </p:txBody>
      </p:sp>
    </p:spTree>
    <p:extLst>
      <p:ext uri="{BB962C8B-B14F-4D97-AF65-F5344CB8AC3E}">
        <p14:creationId xmlns:p14="http://schemas.microsoft.com/office/powerpoint/2010/main" val="4222948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PlaceHolder 1"/>
          <p:cNvSpPr>
            <a:spLocks noGrp="1" noRot="1" noChangeAspect="1"/>
          </p:cNvSpPr>
          <p:nvPr>
            <p:ph type="sldImg"/>
          </p:nvPr>
        </p:nvSpPr>
        <p:spPr>
          <a:xfrm>
            <a:off x="823913" y="1006475"/>
            <a:ext cx="6124575" cy="3446463"/>
          </a:xfrm>
          <a:prstGeom prst="rect">
            <a:avLst/>
          </a:prstGeom>
        </p:spPr>
      </p:sp>
      <p:sp>
        <p:nvSpPr>
          <p:cNvPr id="49" name="PlaceHolder 2"/>
          <p:cNvSpPr>
            <a:spLocks noGrp="1"/>
          </p:cNvSpPr>
          <p:nvPr>
            <p:ph type="body"/>
          </p:nvPr>
        </p:nvSpPr>
        <p:spPr>
          <a:xfrm>
            <a:off x="1185120" y="4787640"/>
            <a:ext cx="5407560" cy="11333160"/>
          </a:xfrm>
          <a:prstGeom prst="rect">
            <a:avLst/>
          </a:prstGeom>
        </p:spPr>
        <p:txBody>
          <a:bodyPr lIns="0" tIns="0" rIns="0" bIns="0"/>
          <a:lstStyle/>
          <a:p>
            <a:r>
              <a:rPr lang="en-US" sz="2000" b="0" strike="noStrike" spc="-1">
                <a:latin typeface="Arial"/>
              </a:rPr>
              <a:t>A role for epigenetics in fetal programming/DOHaD? It has been proposed that fetal exposure to an inadequate intrauterine environment can result in a permanent adaptation of the developing fetus, potentially involving altered tissue physiology, hormone production, and glucose and lipid metabolism . The molecular mechanism(s) underlying this phenomenon are largely speculative but are unlikely to be encoded in the DNA sequence. Stable epigenetic disruption has emerged as a prime candidate for the environmentally mediated molecular changes underpinning fetal programming. Prerequisites for establishing a causal link include; (i) demonstrating inter‐individual epigenetic variability in early life (including at birth – data not shown), (ii) in response to specific environmental exposures and/or (iii) genetic factors. Further, (iv) compelling evidence linking epigenetic change to disease, prior to onset is required. Finally, (v) the functional relevance of specific epigenetic variants must be demonstrated.</a:t>
            </a:r>
          </a:p>
          <a:p>
            <a:r>
              <a:rPr lang="en-US" sz="2000" b="0" strike="noStrike" spc="-1">
                <a:latin typeface="Arial"/>
              </a:rPr>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Effects of maternal imprinting can be remediated through environmental modification, pharmaceutical or behavioral interventions</a:t>
            </a:r>
          </a:p>
        </p:txBody>
      </p:sp>
      <p:sp>
        <p:nvSpPr>
          <p:cNvPr id="4" name="Slide Number Placeholder 3"/>
          <p:cNvSpPr>
            <a:spLocks noGrp="1"/>
          </p:cNvSpPr>
          <p:nvPr>
            <p:ph type="sldNum" sz="quarter" idx="5"/>
          </p:nvPr>
        </p:nvSpPr>
        <p:spPr/>
        <p:txBody>
          <a:bodyPr/>
          <a:lstStyle/>
          <a:p>
            <a:fld id="{31B61993-E1C2-4E77-80FF-28AB91D6BCB9}" type="slidenum">
              <a:rPr lang="en-US" smtClean="0"/>
              <a:t>20</a:t>
            </a:fld>
            <a:endParaRPr lang="en-US"/>
          </a:p>
        </p:txBody>
      </p:sp>
    </p:spTree>
    <p:extLst>
      <p:ext uri="{BB962C8B-B14F-4D97-AF65-F5344CB8AC3E}">
        <p14:creationId xmlns:p14="http://schemas.microsoft.com/office/powerpoint/2010/main" val="820412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Cambria" panose="02040503050406030204" pitchFamily="18" charset="0"/>
              </a:rPr>
              <a:t>Schematic representation of the molecular events involved in glucocorticoid-mediated FKBP5 induction, the resulting intracellular negative feedback loop, and effects on other biological processes. Glucocorticoids enter the cytoplasm (a) and activate the glucocorticoid receptor (GR) complex. FKBP5 binding to the complex reduces affinity of glucocorticoids to the GR and delays translocation of the GR to the nucleus. However, exchange of FKBP5 for FKBP4 (b) results in GR translocation to the nucleus (c). The GR can either interact as a monomer with other transcription factors (d) or form a homodimer that binds to DNA at glucocorticoid response elements. Overall, GR functions result in transactivation or </a:t>
            </a:r>
            <a:r>
              <a:rPr lang="en-US" b="0" i="0" dirty="0" err="1">
                <a:solidFill>
                  <a:srgbClr val="333333"/>
                </a:solidFill>
                <a:effectLst/>
                <a:latin typeface="Cambria" panose="02040503050406030204" pitchFamily="18" charset="0"/>
              </a:rPr>
              <a:t>transrepression</a:t>
            </a:r>
            <a:r>
              <a:rPr lang="en-US" b="0" i="0" dirty="0">
                <a:solidFill>
                  <a:srgbClr val="333333"/>
                </a:solidFill>
                <a:effectLst/>
                <a:latin typeface="Cambria" panose="02040503050406030204" pitchFamily="18" charset="0"/>
              </a:rPr>
              <a:t> of a large number of genes. The </a:t>
            </a:r>
            <a:r>
              <a:rPr lang="en-US" b="0" i="1" dirty="0">
                <a:solidFill>
                  <a:srgbClr val="333333"/>
                </a:solidFill>
                <a:effectLst/>
                <a:latin typeface="Cambria" panose="02040503050406030204" pitchFamily="18" charset="0"/>
              </a:rPr>
              <a:t>FKBP5</a:t>
            </a:r>
            <a:r>
              <a:rPr lang="en-US" b="0" i="0" dirty="0">
                <a:solidFill>
                  <a:srgbClr val="333333"/>
                </a:solidFill>
                <a:effectLst/>
                <a:latin typeface="Cambria" panose="02040503050406030204" pitchFamily="18" charset="0"/>
              </a:rPr>
              <a:t> gene is highly responsive to GR, but responsiveness depends on </a:t>
            </a:r>
            <a:r>
              <a:rPr lang="en-US" b="0" i="1" dirty="0">
                <a:solidFill>
                  <a:srgbClr val="333333"/>
                </a:solidFill>
                <a:effectLst/>
                <a:latin typeface="Cambria" panose="02040503050406030204" pitchFamily="18" charset="0"/>
              </a:rPr>
              <a:t>FKBP5</a:t>
            </a:r>
            <a:r>
              <a:rPr lang="en-US" b="0" i="0" dirty="0">
                <a:solidFill>
                  <a:srgbClr val="333333"/>
                </a:solidFill>
                <a:effectLst/>
                <a:latin typeface="Cambria" panose="02040503050406030204" pitchFamily="18" charset="0"/>
              </a:rPr>
              <a:t> polymorphisms and methylation status (e). The synthesized </a:t>
            </a:r>
            <a:r>
              <a:rPr lang="en-US" b="0" i="1" dirty="0">
                <a:solidFill>
                  <a:srgbClr val="333333"/>
                </a:solidFill>
                <a:effectLst/>
                <a:latin typeface="Cambria" panose="02040503050406030204" pitchFamily="18" charset="0"/>
              </a:rPr>
              <a:t>FKBP5</a:t>
            </a:r>
            <a:r>
              <a:rPr lang="en-US" b="0" i="0" dirty="0">
                <a:solidFill>
                  <a:srgbClr val="333333"/>
                </a:solidFill>
                <a:effectLst/>
                <a:latin typeface="Cambria" panose="02040503050406030204" pitchFamily="18" charset="0"/>
              </a:rPr>
              <a:t> mRNA </a:t>
            </a:r>
            <a:r>
              <a:rPr lang="en-US" b="0" i="0" dirty="0" err="1">
                <a:solidFill>
                  <a:srgbClr val="333333"/>
                </a:solidFill>
                <a:effectLst/>
                <a:latin typeface="Cambria" panose="02040503050406030204" pitchFamily="18" charset="0"/>
              </a:rPr>
              <a:t>translocates</a:t>
            </a:r>
            <a:r>
              <a:rPr lang="en-US" b="0" i="0" dirty="0">
                <a:solidFill>
                  <a:srgbClr val="333333"/>
                </a:solidFill>
                <a:effectLst/>
                <a:latin typeface="Cambria" panose="02040503050406030204" pitchFamily="18" charset="0"/>
              </a:rPr>
              <a:t> to the cytoplasm (f) where it is translated into FKBP5 protein. FKBP5 then inhibits GR activity not only forming an ultra-short, intracellular negative feedback loop of GR signaling but also modulating several other biological pathways (g).</a:t>
            </a:r>
          </a:p>
          <a:p>
            <a:endParaRPr lang="en-US" b="0" i="0" dirty="0">
              <a:solidFill>
                <a:srgbClr val="333333"/>
              </a:solidFill>
              <a:effectLst/>
              <a:latin typeface="Cambria" panose="02040503050406030204" pitchFamily="18" charset="0"/>
            </a:endParaRPr>
          </a:p>
          <a:p>
            <a:endParaRPr lang="en-US" b="0" i="0" dirty="0">
              <a:solidFill>
                <a:srgbClr val="333333"/>
              </a:solidFill>
              <a:effectLst/>
              <a:latin typeface="Cambria" panose="02040503050406030204" pitchFamily="18" charset="0"/>
            </a:endParaRPr>
          </a:p>
          <a:p>
            <a:r>
              <a:rPr lang="en-US" b="0" i="0" dirty="0">
                <a:solidFill>
                  <a:srgbClr val="333333"/>
                </a:solidFill>
                <a:effectLst/>
                <a:latin typeface="Cambria" panose="02040503050406030204" pitchFamily="18" charset="0"/>
              </a:rPr>
              <a:t>FKBP51 exerts an inhibitory effect on GR function, thus having a crucial role in stress physiology. FKBP51 further interacts with PHLPP, Akt, and Beclin1 and affects Akt/Beclin1-driven autophagy. As PHLPP dephosphorylates Akt at serine 473, inactive Akt is recruited to Beclin1, resulting in lower inhibitory phosphorylation of Beclin1 and thus the induction of autophagic pathways. Impact on autophagy might be a link of FKBP51 with diseases characterized by defective autophagy, including neurodegeneration, inflammatory diseases, and aging. FKBP51 further interacts with CDK5 and PP2A resulting in inhibition of GSK3</a:t>
            </a:r>
            <a:r>
              <a:rPr lang="en-US" b="0" i="1" dirty="0">
                <a:solidFill>
                  <a:srgbClr val="333333"/>
                </a:solidFill>
                <a:effectLst/>
                <a:latin typeface="Cambria" panose="02040503050406030204" pitchFamily="18" charset="0"/>
              </a:rPr>
              <a:t>β</a:t>
            </a:r>
            <a:r>
              <a:rPr lang="en-US" b="0" i="0" dirty="0">
                <a:solidFill>
                  <a:srgbClr val="333333"/>
                </a:solidFill>
                <a:effectLst/>
                <a:latin typeface="Cambria" panose="02040503050406030204" pitchFamily="18" charset="0"/>
              </a:rPr>
              <a:t> and activation of promoters targeted by the transcription factors TCF/LEF. FKBP51 shows high affinity to calcineurin (PP2b), and high levels of FKBP51 result in inhibition of PP2b-directed NFAT-signaling, thus affecting T-cell proliferation and function. Green color represents activation and red color represents inhibition by FKBP51.</a:t>
            </a:r>
            <a:endParaRPr lang="en-US" dirty="0"/>
          </a:p>
        </p:txBody>
      </p:sp>
      <p:sp>
        <p:nvSpPr>
          <p:cNvPr id="4" name="Slide Number Placeholder 3"/>
          <p:cNvSpPr>
            <a:spLocks noGrp="1"/>
          </p:cNvSpPr>
          <p:nvPr>
            <p:ph type="sldNum" sz="quarter" idx="5"/>
          </p:nvPr>
        </p:nvSpPr>
        <p:spPr/>
        <p:txBody>
          <a:bodyPr/>
          <a:lstStyle/>
          <a:p>
            <a:fld id="{31B61993-E1C2-4E77-80FF-28AB91D6BCB9}" type="slidenum">
              <a:rPr lang="en-US" smtClean="0"/>
              <a:t>21</a:t>
            </a:fld>
            <a:endParaRPr lang="en-US"/>
          </a:p>
        </p:txBody>
      </p:sp>
    </p:spTree>
    <p:extLst>
      <p:ext uri="{BB962C8B-B14F-4D97-AF65-F5344CB8AC3E}">
        <p14:creationId xmlns:p14="http://schemas.microsoft.com/office/powerpoint/2010/main" val="2965302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Maternal hypothalamus </a:t>
            </a:r>
            <a:r>
              <a:rPr lang="en-US" dirty="0">
                <a:sym typeface="Wingdings" panose="05000000000000000000" pitchFamily="2" charset="2"/>
              </a:rPr>
              <a:t> placenta  fetal hypothalamus</a:t>
            </a:r>
          </a:p>
          <a:p>
            <a:r>
              <a:rPr lang="en-US" dirty="0">
                <a:sym typeface="Wingdings" panose="05000000000000000000" pitchFamily="2" charset="2"/>
              </a:rPr>
              <a:t>PEG3 – cell proliferation, p53 mediated apoptosis, fetal growth rate and nurturing</a:t>
            </a:r>
            <a:endParaRPr lang="en-US" dirty="0"/>
          </a:p>
        </p:txBody>
      </p:sp>
      <p:sp>
        <p:nvSpPr>
          <p:cNvPr id="4" name="Slide Number Placeholder 3"/>
          <p:cNvSpPr>
            <a:spLocks noGrp="1"/>
          </p:cNvSpPr>
          <p:nvPr>
            <p:ph type="sldNum" sz="quarter" idx="5"/>
          </p:nvPr>
        </p:nvSpPr>
        <p:spPr/>
        <p:txBody>
          <a:bodyPr/>
          <a:lstStyle/>
          <a:p>
            <a:fld id="{31B61993-E1C2-4E77-80FF-28AB91D6BCB9}" type="slidenum">
              <a:rPr lang="en-US" smtClean="0"/>
              <a:t>22</a:t>
            </a:fld>
            <a:endParaRPr lang="en-US"/>
          </a:p>
        </p:txBody>
      </p:sp>
    </p:spTree>
    <p:extLst>
      <p:ext uri="{BB962C8B-B14F-4D97-AF65-F5344CB8AC3E}">
        <p14:creationId xmlns:p14="http://schemas.microsoft.com/office/powerpoint/2010/main" val="1439700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Mbsr</a:t>
            </a:r>
            <a:r>
              <a:rPr lang="en-US" dirty="0"/>
              <a:t> mindfulness based </a:t>
            </a:r>
            <a:r>
              <a:rPr lang="en-US"/>
              <a:t>stress reduction</a:t>
            </a:r>
          </a:p>
        </p:txBody>
      </p:sp>
      <p:sp>
        <p:nvSpPr>
          <p:cNvPr id="4" name="Slide Number Placeholder 3"/>
          <p:cNvSpPr>
            <a:spLocks noGrp="1"/>
          </p:cNvSpPr>
          <p:nvPr>
            <p:ph type="sldNum" sz="quarter" idx="5"/>
          </p:nvPr>
        </p:nvSpPr>
        <p:spPr/>
        <p:txBody>
          <a:bodyPr/>
          <a:lstStyle/>
          <a:p>
            <a:fld id="{31B61993-E1C2-4E77-80FF-28AB91D6BCB9}" type="slidenum">
              <a:rPr lang="en-US" smtClean="0"/>
              <a:t>33</a:t>
            </a:fld>
            <a:endParaRPr lang="en-US"/>
          </a:p>
        </p:txBody>
      </p:sp>
    </p:spTree>
    <p:extLst>
      <p:ext uri="{BB962C8B-B14F-4D97-AF65-F5344CB8AC3E}">
        <p14:creationId xmlns:p14="http://schemas.microsoft.com/office/powerpoint/2010/main" val="12355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6422EBEB-3EC1-44D1-9588-0EA705401305}" type="datetimeFigureOut">
              <a:rPr lang="en-US" smtClean="0"/>
              <a:t>9/8/2022</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74BF5E73-D6FD-40BF-996D-FDDA4E4D8E2F}" type="slidenum">
              <a:rPr lang="en-US" smtClean="0"/>
              <a:t>‹#›</a:t>
            </a:fld>
            <a:endParaRPr lang="en-US"/>
          </a:p>
        </p:txBody>
      </p:sp>
    </p:spTree>
    <p:extLst>
      <p:ext uri="{BB962C8B-B14F-4D97-AF65-F5344CB8AC3E}">
        <p14:creationId xmlns:p14="http://schemas.microsoft.com/office/powerpoint/2010/main" val="356279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22EBEB-3EC1-44D1-9588-0EA705401305}" type="datetimeFigureOut">
              <a:rPr lang="en-US" smtClean="0"/>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BF5E73-D6FD-40BF-996D-FDDA4E4D8E2F}" type="slidenum">
              <a:rPr lang="en-US" smtClean="0"/>
              <a:t>‹#›</a:t>
            </a:fld>
            <a:endParaRPr lang="en-US"/>
          </a:p>
        </p:txBody>
      </p:sp>
    </p:spTree>
    <p:extLst>
      <p:ext uri="{BB962C8B-B14F-4D97-AF65-F5344CB8AC3E}">
        <p14:creationId xmlns:p14="http://schemas.microsoft.com/office/powerpoint/2010/main" val="4243330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22EBEB-3EC1-44D1-9588-0EA705401305}" type="datetimeFigureOut">
              <a:rPr lang="en-US" smtClean="0"/>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BF5E73-D6FD-40BF-996D-FDDA4E4D8E2F}" type="slidenum">
              <a:rPr lang="en-US" smtClean="0"/>
              <a:t>‹#›</a:t>
            </a:fld>
            <a:endParaRPr lang="en-US"/>
          </a:p>
        </p:txBody>
      </p:sp>
    </p:spTree>
    <p:extLst>
      <p:ext uri="{BB962C8B-B14F-4D97-AF65-F5344CB8AC3E}">
        <p14:creationId xmlns:p14="http://schemas.microsoft.com/office/powerpoint/2010/main" val="97999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latin typeface="Arial"/>
            </a:endParaRPr>
          </a:p>
        </p:txBody>
      </p:sp>
      <p:sp>
        <p:nvSpPr>
          <p:cNvPr id="3" name="PlaceHolder 2"/>
          <p:cNvSpPr>
            <a:spLocks noGrp="1"/>
          </p:cNvSpPr>
          <p:nvPr>
            <p:ph type="subTitle"/>
          </p:nvPr>
        </p:nvSpPr>
        <p:spPr>
          <a:xfrm>
            <a:off x="609600" y="1604520"/>
            <a:ext cx="10972320" cy="3977280"/>
          </a:xfrm>
          <a:prstGeom prst="rect">
            <a:avLst/>
          </a:prstGeom>
        </p:spPr>
        <p:txBody>
          <a:bodyPr lIns="0" tIns="0" rIns="0" bIns="0" anchor="ctr"/>
          <a:lstStyle/>
          <a:p>
            <a:pPr algn="ctr"/>
            <a:endParaRPr lang="en-US" sz="3200" b="0" strike="noStrike" spc="-1">
              <a:latin typeface="Arial"/>
            </a:endParaRPr>
          </a:p>
        </p:txBody>
      </p:sp>
    </p:spTree>
    <p:extLst>
      <p:ext uri="{BB962C8B-B14F-4D97-AF65-F5344CB8AC3E}">
        <p14:creationId xmlns:p14="http://schemas.microsoft.com/office/powerpoint/2010/main" val="2230172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22EBEB-3EC1-44D1-9588-0EA705401305}" type="datetimeFigureOut">
              <a:rPr lang="en-US" smtClean="0"/>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BF5E73-D6FD-40BF-996D-FDDA4E4D8E2F}" type="slidenum">
              <a:rPr lang="en-US" smtClean="0"/>
              <a:t>‹#›</a:t>
            </a:fld>
            <a:endParaRPr lang="en-US"/>
          </a:p>
        </p:txBody>
      </p:sp>
    </p:spTree>
    <p:extLst>
      <p:ext uri="{BB962C8B-B14F-4D97-AF65-F5344CB8AC3E}">
        <p14:creationId xmlns:p14="http://schemas.microsoft.com/office/powerpoint/2010/main" val="3089335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2EBEB-3EC1-44D1-9588-0EA705401305}" type="datetimeFigureOut">
              <a:rPr lang="en-US" smtClean="0"/>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BF5E73-D6FD-40BF-996D-FDDA4E4D8E2F}" type="slidenum">
              <a:rPr lang="en-US" smtClean="0"/>
              <a:t>‹#›</a:t>
            </a:fld>
            <a:endParaRPr lang="en-US"/>
          </a:p>
        </p:txBody>
      </p:sp>
    </p:spTree>
    <p:extLst>
      <p:ext uri="{BB962C8B-B14F-4D97-AF65-F5344CB8AC3E}">
        <p14:creationId xmlns:p14="http://schemas.microsoft.com/office/powerpoint/2010/main" val="3014852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22EBEB-3EC1-44D1-9588-0EA705401305}" type="datetimeFigureOut">
              <a:rPr lang="en-US" smtClean="0"/>
              <a:t>9/8/2022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BF5E73-D6FD-40BF-996D-FDDA4E4D8E2F}" type="slidenum">
              <a:rPr lang="en-US" smtClean="0"/>
              <a:t>‹#›</a:t>
            </a:fld>
            <a:endParaRPr lang="en-US"/>
          </a:p>
        </p:txBody>
      </p:sp>
    </p:spTree>
    <p:extLst>
      <p:ext uri="{BB962C8B-B14F-4D97-AF65-F5344CB8AC3E}">
        <p14:creationId xmlns:p14="http://schemas.microsoft.com/office/powerpoint/2010/main" val="738871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22EBEB-3EC1-44D1-9588-0EA705401305}" type="datetimeFigureOut">
              <a:rPr lang="en-US" smtClean="0"/>
              <a:t>9/8/2022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BF5E73-D6FD-40BF-996D-FDDA4E4D8E2F}" type="slidenum">
              <a:rPr lang="en-US" smtClean="0"/>
              <a:t>‹#›</a:t>
            </a:fld>
            <a:endParaRPr lang="en-US"/>
          </a:p>
        </p:txBody>
      </p:sp>
    </p:spTree>
    <p:extLst>
      <p:ext uri="{BB962C8B-B14F-4D97-AF65-F5344CB8AC3E}">
        <p14:creationId xmlns:p14="http://schemas.microsoft.com/office/powerpoint/2010/main" val="1051877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22EBEB-3EC1-44D1-9588-0EA705401305}" type="datetimeFigureOut">
              <a:rPr lang="en-US" smtClean="0"/>
              <a:t>9/8/2022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BF5E73-D6FD-40BF-996D-FDDA4E4D8E2F}" type="slidenum">
              <a:rPr lang="en-US" smtClean="0"/>
              <a:t>‹#›</a:t>
            </a:fld>
            <a:endParaRPr lang="en-US"/>
          </a:p>
        </p:txBody>
      </p:sp>
    </p:spTree>
    <p:extLst>
      <p:ext uri="{BB962C8B-B14F-4D97-AF65-F5344CB8AC3E}">
        <p14:creationId xmlns:p14="http://schemas.microsoft.com/office/powerpoint/2010/main" val="1855085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22EBEB-3EC1-44D1-9588-0EA705401305}" type="datetimeFigureOut">
              <a:rPr lang="en-US" smtClean="0"/>
              <a:t>9/8/2022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BF5E73-D6FD-40BF-996D-FDDA4E4D8E2F}" type="slidenum">
              <a:rPr lang="en-US" smtClean="0"/>
              <a:t>‹#›</a:t>
            </a:fld>
            <a:endParaRPr lang="en-US"/>
          </a:p>
        </p:txBody>
      </p:sp>
    </p:spTree>
    <p:extLst>
      <p:ext uri="{BB962C8B-B14F-4D97-AF65-F5344CB8AC3E}">
        <p14:creationId xmlns:p14="http://schemas.microsoft.com/office/powerpoint/2010/main" val="935082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6422EBEB-3EC1-44D1-9588-0EA705401305}" type="datetimeFigureOut">
              <a:rPr lang="en-US" smtClean="0"/>
              <a:t>9/8/2022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74BF5E73-D6FD-40BF-996D-FDDA4E4D8E2F}" type="slidenum">
              <a:rPr lang="en-US" smtClean="0"/>
              <a:t>‹#›</a:t>
            </a:fld>
            <a:endParaRPr lang="en-US"/>
          </a:p>
        </p:txBody>
      </p:sp>
    </p:spTree>
    <p:extLst>
      <p:ext uri="{BB962C8B-B14F-4D97-AF65-F5344CB8AC3E}">
        <p14:creationId xmlns:p14="http://schemas.microsoft.com/office/powerpoint/2010/main" val="3007366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6422EBEB-3EC1-44D1-9588-0EA705401305}" type="datetimeFigureOut">
              <a:rPr lang="en-US" smtClean="0"/>
              <a:t>9/8/2022</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74BF5E73-D6FD-40BF-996D-FDDA4E4D8E2F}" type="slidenum">
              <a:rPr lang="en-US" smtClean="0"/>
              <a:t>‹#›</a:t>
            </a:fld>
            <a:endParaRPr lang="en-US"/>
          </a:p>
        </p:txBody>
      </p:sp>
    </p:spTree>
    <p:extLst>
      <p:ext uri="{BB962C8B-B14F-4D97-AF65-F5344CB8AC3E}">
        <p14:creationId xmlns:p14="http://schemas.microsoft.com/office/powerpoint/2010/main" val="54162798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6422EBEB-3EC1-44D1-9588-0EA705401305}" type="datetimeFigureOut">
              <a:rPr lang="en-US" smtClean="0"/>
              <a:t>9/8/2022</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74BF5E73-D6FD-40BF-996D-FDDA4E4D8E2F}" type="slidenum">
              <a:rPr lang="en-US" smtClean="0"/>
              <a:t>‹#›</a:t>
            </a:fld>
            <a:endParaRPr lang="en-US"/>
          </a:p>
        </p:txBody>
      </p:sp>
    </p:spTree>
    <p:extLst>
      <p:ext uri="{BB962C8B-B14F-4D97-AF65-F5344CB8AC3E}">
        <p14:creationId xmlns:p14="http://schemas.microsoft.com/office/powerpoint/2010/main" val="2557368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cbc.ca/news/indigenous/opinion-indigenous-language-land-sovereignty-1.4588138" TargetMode="External"/><Relationship Id="rId2" Type="http://schemas.openxmlformats.org/officeDocument/2006/relationships/hyperlink" Target="https://doi.org/10.1007/978-3-030-44567-6_10" TargetMode="External"/><Relationship Id="rId1" Type="http://schemas.openxmlformats.org/officeDocument/2006/relationships/slideLayout" Target="../slideLayouts/slideLayout2.xml"/><Relationship Id="rId6" Type="http://schemas.openxmlformats.org/officeDocument/2006/relationships/hyperlink" Target="https://doi.org/10.1016/S2214-109X(17)30493-X" TargetMode="External"/><Relationship Id="rId5" Type="http://schemas.openxmlformats.org/officeDocument/2006/relationships/hyperlink" Target="https://www.cdc.gov/diabetes/data/statistics-report/diagnosed-undiagnosed-diabetes.html" TargetMode="External"/><Relationship Id="rId4" Type="http://schemas.openxmlformats.org/officeDocument/2006/relationships/hyperlink" Target="https://www.cdc.gov/chronicdisease/healthequity/index.htm"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healthyfoodamerica.org/racial_ethnic_health_disparities" TargetMode="External"/><Relationship Id="rId2" Type="http://schemas.openxmlformats.org/officeDocument/2006/relationships/hyperlink" Target="https://www.acofp.org/acofpimis/Acofporg/PDFs/IOU20/handouts/Saturday_15_100_Jennifer_Hays-Grudo.pdf" TargetMode="External"/><Relationship Id="rId1" Type="http://schemas.openxmlformats.org/officeDocument/2006/relationships/slideLayout" Target="../slideLayouts/slideLayout2.xml"/><Relationship Id="rId6" Type="http://schemas.openxmlformats.org/officeDocument/2006/relationships/hyperlink" Target="https://www.kff.org/racial-equity-and-health-policy/issue-brief/disparities-in-health-and-health-care-5-key-question-and-answers/" TargetMode="External"/><Relationship Id="rId5" Type="http://schemas.openxmlformats.org/officeDocument/2006/relationships/hyperlink" Target="https://www.ncqa.org/about-ncqa/health-equity/data-and-measurement/" TargetMode="External"/><Relationship Id="rId4" Type="http://schemas.openxmlformats.org/officeDocument/2006/relationships/hyperlink" Target="https://www.ncbi.nlm.nih.gov/books/NBK425845/"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who.int/health-topics/health-equity#tab=tab_1" TargetMode="External"/><Relationship Id="rId2" Type="http://schemas.openxmlformats.org/officeDocument/2006/relationships/hyperlink" Target="https://www.parenttrust.org/for-families/parenting-advice/parentingtips/health-and-safety/positive-childhood-experiences/#:~:text=Positive%20Childhood%20Experiences%201%20There%20have%20been%20over,children.%20...%204%20Create%20Positive%20Childhood%20Experiences.%2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E36B62D-34E6-41D4-B3AA-AC21AB3879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8B94F3-5C48-46F1-95C8-19CB432D4AB2}"/>
              </a:ext>
            </a:extLst>
          </p:cNvPr>
          <p:cNvSpPr>
            <a:spLocks noGrp="1"/>
          </p:cNvSpPr>
          <p:nvPr>
            <p:ph type="ctrTitle"/>
          </p:nvPr>
        </p:nvSpPr>
        <p:spPr>
          <a:xfrm>
            <a:off x="5081043" y="770467"/>
            <a:ext cx="6608963" cy="3352800"/>
          </a:xfrm>
        </p:spPr>
        <p:txBody>
          <a:bodyPr>
            <a:normAutofit/>
          </a:bodyPr>
          <a:lstStyle/>
          <a:p>
            <a:r>
              <a:rPr lang="en-US" dirty="0"/>
              <a:t>Health equity for providers</a:t>
            </a:r>
          </a:p>
        </p:txBody>
      </p:sp>
      <p:sp>
        <p:nvSpPr>
          <p:cNvPr id="3" name="Subtitle 2">
            <a:extLst>
              <a:ext uri="{FF2B5EF4-FFF2-40B4-BE49-F238E27FC236}">
                <a16:creationId xmlns:a16="http://schemas.microsoft.com/office/drawing/2014/main" id="{0E1580F4-4F8F-4034-926A-F09C1BFA4B73}"/>
              </a:ext>
            </a:extLst>
          </p:cNvPr>
          <p:cNvSpPr>
            <a:spLocks noGrp="1"/>
          </p:cNvSpPr>
          <p:nvPr>
            <p:ph type="subTitle" idx="1"/>
          </p:nvPr>
        </p:nvSpPr>
        <p:spPr>
          <a:xfrm>
            <a:off x="5145052" y="4206876"/>
            <a:ext cx="6544954" cy="1645920"/>
          </a:xfrm>
        </p:spPr>
        <p:txBody>
          <a:bodyPr>
            <a:normAutofit/>
          </a:bodyPr>
          <a:lstStyle/>
          <a:p>
            <a:r>
              <a:rPr lang="en-US" dirty="0">
                <a:solidFill>
                  <a:srgbClr val="FFFFFF"/>
                </a:solidFill>
              </a:rPr>
              <a:t>David MKI Liu, MD, PhD, JD</a:t>
            </a:r>
          </a:p>
          <a:p>
            <a:r>
              <a:rPr lang="en-US" dirty="0">
                <a:solidFill>
                  <a:srgbClr val="FFFFFF"/>
                </a:solidFill>
              </a:rPr>
              <a:t>Chief Medical Officer</a:t>
            </a:r>
          </a:p>
        </p:txBody>
      </p:sp>
      <p:sp>
        <p:nvSpPr>
          <p:cNvPr id="14" name="Rectangle 13">
            <a:extLst>
              <a:ext uri="{FF2B5EF4-FFF2-40B4-BE49-F238E27FC236}">
                <a16:creationId xmlns:a16="http://schemas.microsoft.com/office/drawing/2014/main" id="{97E92409-AD19-4CE3-9956-8C03560F7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90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9" name="Graphic 8" descr="Stethoscope">
            <a:extLst>
              <a:ext uri="{FF2B5EF4-FFF2-40B4-BE49-F238E27FC236}">
                <a16:creationId xmlns:a16="http://schemas.microsoft.com/office/drawing/2014/main" id="{B8D5CA04-3316-E35F-6C25-32A74889B8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3464" y="1742701"/>
            <a:ext cx="3352128" cy="3352128"/>
          </a:xfrm>
          <a:prstGeom prst="rect">
            <a:avLst/>
          </a:prstGeom>
        </p:spPr>
      </p:pic>
      <p:sp>
        <p:nvSpPr>
          <p:cNvPr id="5" name="TextBox 4">
            <a:extLst>
              <a:ext uri="{FF2B5EF4-FFF2-40B4-BE49-F238E27FC236}">
                <a16:creationId xmlns:a16="http://schemas.microsoft.com/office/drawing/2014/main" id="{3F136EDA-D718-4FB1-A6F1-0064A0EE31AE}"/>
              </a:ext>
            </a:extLst>
          </p:cNvPr>
          <p:cNvSpPr txBox="1"/>
          <p:nvPr/>
        </p:nvSpPr>
        <p:spPr>
          <a:xfrm>
            <a:off x="3049073" y="3247553"/>
            <a:ext cx="6098146" cy="369332"/>
          </a:xfrm>
          <a:prstGeom prst="rect">
            <a:avLst/>
          </a:prstGeom>
          <a:noFill/>
        </p:spPr>
        <p:txBody>
          <a:bodyPr wrap="square">
            <a:spAutoFit/>
          </a:bodyPr>
          <a:lstStyle/>
          <a:p>
            <a:pPr>
              <a:spcAft>
                <a:spcPts val="600"/>
              </a:spcAft>
            </a:pPr>
            <a:r>
              <a:rPr lang="en-US" b="0" dirty="0">
                <a:effectLst/>
              </a:rPr>
              <a:t> </a:t>
            </a:r>
            <a:endParaRPr lang="en-US"/>
          </a:p>
        </p:txBody>
      </p:sp>
    </p:spTree>
    <p:extLst>
      <p:ext uri="{BB962C8B-B14F-4D97-AF65-F5344CB8AC3E}">
        <p14:creationId xmlns:p14="http://schemas.microsoft.com/office/powerpoint/2010/main" val="2561841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43EFC75-D61F-4CEA-9817-11CC860305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85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3C02F3DD-3E32-4AF8-BFA1-D131A6B4B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31750" cap="sq">
            <a:solidFill>
              <a:srgbClr val="385E8B"/>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B7C6816D-8FAD-45D9-B630-9025D26641D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22492" y="796978"/>
            <a:ext cx="7547016" cy="5264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691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DF1BF88-BA60-44D0-BA45-EFDB612BA2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438" y="2047875"/>
            <a:ext cx="7477125" cy="27622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AB55CC5-3469-4355-A4EE-FCF7B90C2FA0}"/>
              </a:ext>
            </a:extLst>
          </p:cNvPr>
          <p:cNvSpPr txBox="1"/>
          <p:nvPr/>
        </p:nvSpPr>
        <p:spPr>
          <a:xfrm>
            <a:off x="9834563" y="6135538"/>
            <a:ext cx="6093822" cy="923330"/>
          </a:xfrm>
          <a:prstGeom prst="rect">
            <a:avLst/>
          </a:prstGeom>
          <a:noFill/>
        </p:spPr>
        <p:txBody>
          <a:bodyPr wrap="square">
            <a:spAutoFit/>
          </a:bodyPr>
          <a:lstStyle/>
          <a:p>
            <a:pPr rtl="0">
              <a:spcBef>
                <a:spcPts val="0"/>
              </a:spcBef>
              <a:spcAft>
                <a:spcPts val="0"/>
              </a:spcAft>
            </a:pPr>
            <a:r>
              <a:rPr lang="en-US" sz="1800" b="0" i="0" u="none" strike="noStrike" dirty="0">
                <a:solidFill>
                  <a:srgbClr val="000000"/>
                </a:solidFill>
                <a:effectLst/>
                <a:latin typeface="Candara" panose="020E0502030303020204" pitchFamily="34" charset="0"/>
              </a:rPr>
              <a:t>Dowd et al 2018.</a:t>
            </a:r>
            <a:endParaRPr lang="en-US" b="0" dirty="0">
              <a:effectLst/>
            </a:endParaRPr>
          </a:p>
          <a:p>
            <a:br>
              <a:rPr lang="en-US" dirty="0"/>
            </a:br>
            <a:endParaRPr lang="en-US" dirty="0"/>
          </a:p>
        </p:txBody>
      </p:sp>
    </p:spTree>
    <p:extLst>
      <p:ext uri="{BB962C8B-B14F-4D97-AF65-F5344CB8AC3E}">
        <p14:creationId xmlns:p14="http://schemas.microsoft.com/office/powerpoint/2010/main" val="1211129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F43ED-CB3E-42B4-94E9-DC8D42A79657}"/>
              </a:ext>
            </a:extLst>
          </p:cNvPr>
          <p:cNvSpPr>
            <a:spLocks noGrp="1"/>
          </p:cNvSpPr>
          <p:nvPr>
            <p:ph type="title"/>
          </p:nvPr>
        </p:nvSpPr>
        <p:spPr>
          <a:xfrm>
            <a:off x="657224" y="499533"/>
            <a:ext cx="10772775" cy="1658198"/>
          </a:xfrm>
        </p:spPr>
        <p:txBody>
          <a:bodyPr>
            <a:normAutofit/>
          </a:bodyPr>
          <a:lstStyle/>
          <a:p>
            <a:r>
              <a:rPr lang="en-US"/>
              <a:t>Mechanisms</a:t>
            </a:r>
          </a:p>
        </p:txBody>
      </p:sp>
      <p:graphicFrame>
        <p:nvGraphicFramePr>
          <p:cNvPr id="8" name="Content Placeholder 5">
            <a:extLst>
              <a:ext uri="{FF2B5EF4-FFF2-40B4-BE49-F238E27FC236}">
                <a16:creationId xmlns:a16="http://schemas.microsoft.com/office/drawing/2014/main" id="{2F892A27-9FB0-4E31-2CFC-EA6A8A0DD792}"/>
              </a:ext>
            </a:extLst>
          </p:cNvPr>
          <p:cNvGraphicFramePr>
            <a:graphicFrameLocks noGrp="1"/>
          </p:cNvGraphicFramePr>
          <p:nvPr>
            <p:ph idx="1"/>
            <p:extLst>
              <p:ext uri="{D42A27DB-BD31-4B8C-83A1-F6EECF244321}">
                <p14:modId xmlns:p14="http://schemas.microsoft.com/office/powerpoint/2010/main" val="3936104320"/>
              </p:ext>
            </p:extLst>
          </p:nvPr>
        </p:nvGraphicFramePr>
        <p:xfrm>
          <a:off x="676275" y="2373549"/>
          <a:ext cx="10753725" cy="3599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3832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FEFA1BB9-7E4C-4891-B233-6F191F65D47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50014" y="643466"/>
            <a:ext cx="6691972" cy="557106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1821ED58-ECB4-4A2F-B4FB-8B3774DEF9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6296" y="5943601"/>
            <a:ext cx="1161210" cy="73165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419153D-563A-43B6-80C6-C7DFC6ED2AE6}"/>
              </a:ext>
            </a:extLst>
          </p:cNvPr>
          <p:cNvSpPr txBox="1"/>
          <p:nvPr/>
        </p:nvSpPr>
        <p:spPr>
          <a:xfrm>
            <a:off x="136287" y="6309429"/>
            <a:ext cx="6093822" cy="923330"/>
          </a:xfrm>
          <a:prstGeom prst="rect">
            <a:avLst/>
          </a:prstGeom>
          <a:noFill/>
        </p:spPr>
        <p:txBody>
          <a:bodyPr wrap="square">
            <a:spAutoFit/>
          </a:bodyPr>
          <a:lstStyle/>
          <a:p>
            <a:pPr rtl="0">
              <a:spcBef>
                <a:spcPts val="0"/>
              </a:spcBef>
              <a:spcAft>
                <a:spcPts val="0"/>
              </a:spcAft>
            </a:pPr>
            <a:r>
              <a:rPr lang="en-US" sz="1800" b="1" i="0" u="none" strike="noStrike" dirty="0">
                <a:solidFill>
                  <a:srgbClr val="000000"/>
                </a:solidFill>
                <a:effectLst/>
                <a:latin typeface="Arial" panose="020B0604020202020204" pitchFamily="34" charset="0"/>
              </a:rPr>
              <a:t>Vale Postgrad Med J 2005;81:429-435</a:t>
            </a:r>
            <a:endParaRPr lang="en-US" b="0" dirty="0">
              <a:effectLst/>
            </a:endParaRPr>
          </a:p>
          <a:p>
            <a:br>
              <a:rPr lang="en-US" dirty="0"/>
            </a:br>
            <a:endParaRPr lang="en-US" dirty="0"/>
          </a:p>
        </p:txBody>
      </p:sp>
    </p:spTree>
    <p:extLst>
      <p:ext uri="{BB962C8B-B14F-4D97-AF65-F5344CB8AC3E}">
        <p14:creationId xmlns:p14="http://schemas.microsoft.com/office/powerpoint/2010/main" val="1444360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Diagram&#10;&#10;Description automatically generated">
            <a:extLst>
              <a:ext uri="{FF2B5EF4-FFF2-40B4-BE49-F238E27FC236}">
                <a16:creationId xmlns:a16="http://schemas.microsoft.com/office/drawing/2014/main" id="{B2C4ADDB-AE7B-47C6-AE55-9C3604F5BA7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09065" y="643467"/>
            <a:ext cx="3760469" cy="557106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iagram&#10;&#10;Description automatically generated">
            <a:extLst>
              <a:ext uri="{FF2B5EF4-FFF2-40B4-BE49-F238E27FC236}">
                <a16:creationId xmlns:a16="http://schemas.microsoft.com/office/drawing/2014/main" id="{F801E081-9D3A-4DF9-800C-97BAFDB4458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56865" y="2073010"/>
            <a:ext cx="5291667" cy="27119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B94C1FB-E558-4FBE-A481-47FE532415CF}"/>
              </a:ext>
            </a:extLst>
          </p:cNvPr>
          <p:cNvSpPr txBox="1"/>
          <p:nvPr/>
        </p:nvSpPr>
        <p:spPr>
          <a:xfrm>
            <a:off x="8902698" y="6214533"/>
            <a:ext cx="6093822" cy="923330"/>
          </a:xfrm>
          <a:prstGeom prst="rect">
            <a:avLst/>
          </a:prstGeom>
          <a:noFill/>
        </p:spPr>
        <p:txBody>
          <a:bodyPr wrap="square">
            <a:spAutoFit/>
          </a:bodyPr>
          <a:lstStyle/>
          <a:p>
            <a:pPr rtl="0">
              <a:spcBef>
                <a:spcPts val="0"/>
              </a:spcBef>
              <a:spcAft>
                <a:spcPts val="0"/>
              </a:spcAft>
            </a:pPr>
            <a:r>
              <a:rPr lang="en-US" sz="1800" b="0" i="0" u="none" strike="noStrike" dirty="0">
                <a:solidFill>
                  <a:srgbClr val="000000"/>
                </a:solidFill>
                <a:effectLst/>
                <a:latin typeface="Candara" panose="020E0502030303020204" pitchFamily="34" charset="0"/>
              </a:rPr>
              <a:t>Godoy et al 2018</a:t>
            </a:r>
            <a:endParaRPr lang="en-US" b="0" dirty="0">
              <a:effectLst/>
            </a:endParaRPr>
          </a:p>
          <a:p>
            <a:br>
              <a:rPr lang="en-US" dirty="0"/>
            </a:br>
            <a:endParaRPr lang="en-US" dirty="0"/>
          </a:p>
        </p:txBody>
      </p:sp>
    </p:spTree>
    <p:extLst>
      <p:ext uri="{BB962C8B-B14F-4D97-AF65-F5344CB8AC3E}">
        <p14:creationId xmlns:p14="http://schemas.microsoft.com/office/powerpoint/2010/main" val="1648933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C81AC-279B-4472-A941-065E636791E1}"/>
              </a:ext>
            </a:extLst>
          </p:cNvPr>
          <p:cNvSpPr>
            <a:spLocks noGrp="1"/>
          </p:cNvSpPr>
          <p:nvPr>
            <p:ph type="title"/>
          </p:nvPr>
        </p:nvSpPr>
        <p:spPr>
          <a:xfrm>
            <a:off x="657224" y="305569"/>
            <a:ext cx="10772775" cy="1658198"/>
          </a:xfrm>
        </p:spPr>
        <p:txBody>
          <a:bodyPr>
            <a:normAutofit fontScale="90000"/>
          </a:bodyPr>
          <a:lstStyle/>
          <a:p>
            <a:br>
              <a:rPr lang="en-US" dirty="0"/>
            </a:br>
            <a:br>
              <a:rPr lang="en-US" dirty="0"/>
            </a:br>
            <a:endParaRPr lang="en-US" dirty="0"/>
          </a:p>
        </p:txBody>
      </p:sp>
      <p:pic>
        <p:nvPicPr>
          <p:cNvPr id="4098" name="Picture 2">
            <a:extLst>
              <a:ext uri="{FF2B5EF4-FFF2-40B4-BE49-F238E27FC236}">
                <a16:creationId xmlns:a16="http://schemas.microsoft.com/office/drawing/2014/main" id="{F69927EC-B4A4-4B44-8594-ECB279AA0A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554" y="1344168"/>
            <a:ext cx="7634184" cy="245688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3EC0FACA-F028-4678-AF87-466FB3373E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7445" y="2701636"/>
            <a:ext cx="2962275" cy="3505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ABF4FF1-EACF-4120-BB4F-86F20BEE65B8}"/>
              </a:ext>
            </a:extLst>
          </p:cNvPr>
          <p:cNvSpPr txBox="1"/>
          <p:nvPr/>
        </p:nvSpPr>
        <p:spPr>
          <a:xfrm>
            <a:off x="8973314" y="6206836"/>
            <a:ext cx="2561464" cy="369332"/>
          </a:xfrm>
          <a:prstGeom prst="rect">
            <a:avLst/>
          </a:prstGeom>
          <a:noFill/>
        </p:spPr>
        <p:txBody>
          <a:bodyPr wrap="square" rtlCol="0">
            <a:spAutoFit/>
          </a:bodyPr>
          <a:lstStyle/>
          <a:p>
            <a:r>
              <a:rPr lang="en-US" dirty="0"/>
              <a:t>Glei 2007</a:t>
            </a:r>
          </a:p>
        </p:txBody>
      </p:sp>
    </p:spTree>
    <p:extLst>
      <p:ext uri="{BB962C8B-B14F-4D97-AF65-F5344CB8AC3E}">
        <p14:creationId xmlns:p14="http://schemas.microsoft.com/office/powerpoint/2010/main" val="1721917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4C4829-CF39-4CF4-973E-6F5A32F80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2600" cy="6858000"/>
          </a:xfrm>
          <a:prstGeom prst="rect">
            <a:avLst/>
          </a:prstGeom>
          <a:solidFill>
            <a:schemeClr val="accent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F9B259F-6182-40E5-8DB3-201C435C784B}"/>
              </a:ext>
            </a:extLst>
          </p:cNvPr>
          <p:cNvSpPr>
            <a:spLocks noGrp="1"/>
          </p:cNvSpPr>
          <p:nvPr>
            <p:ph idx="1"/>
          </p:nvPr>
        </p:nvSpPr>
        <p:spPr>
          <a:xfrm>
            <a:off x="965199" y="685689"/>
            <a:ext cx="7808141" cy="3766185"/>
          </a:xfrm>
        </p:spPr>
        <p:txBody>
          <a:bodyPr>
            <a:normAutofit/>
          </a:bodyPr>
          <a:lstStyle/>
          <a:p>
            <a:pPr marL="101600" rtl="0" fontAlgn="base">
              <a:spcBef>
                <a:spcPts val="0"/>
              </a:spcBef>
              <a:spcAft>
                <a:spcPts val="0"/>
              </a:spcAft>
              <a:buFont typeface="Arial" panose="020B0604020202020204" pitchFamily="34" charset="0"/>
              <a:buChar char="•"/>
            </a:pPr>
            <a:r>
              <a:rPr lang="en-US" b="0" i="0" u="none" strike="noStrike" err="1">
                <a:effectLst/>
                <a:latin typeface="Arial" panose="020B0604020202020204" pitchFamily="34" charset="0"/>
              </a:rPr>
              <a:t>DOHaD</a:t>
            </a:r>
            <a:endParaRPr lang="en-US" b="0" i="0" u="none" strike="noStrike">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b="0" i="0" u="none" strike="noStrike">
                <a:effectLst/>
                <a:latin typeface="Arial" panose="020B0604020202020204" pitchFamily="34" charset="0"/>
              </a:rPr>
              <a:t>Fetal/postnatal programming</a:t>
            </a:r>
          </a:p>
          <a:p>
            <a:pPr marL="1143000" lvl="2" indent="-228600" rtl="0" fontAlgn="base">
              <a:spcBef>
                <a:spcPts val="0"/>
              </a:spcBef>
              <a:spcAft>
                <a:spcPts val="0"/>
              </a:spcAft>
              <a:buFont typeface="Arial" panose="020B0604020202020204" pitchFamily="34" charset="0"/>
              <a:buChar char="•"/>
            </a:pPr>
            <a:r>
              <a:rPr lang="en-US" b="0" i="0" u="none" strike="noStrike">
                <a:effectLst/>
                <a:latin typeface="Arial" panose="020B0604020202020204" pitchFamily="34" charset="0"/>
              </a:rPr>
              <a:t>Fetal undernutrition (SGA) and overnutrition (diabetic mother)</a:t>
            </a:r>
          </a:p>
          <a:p>
            <a:pPr marL="1143000" lvl="2" indent="-228600" rtl="0" fontAlgn="base">
              <a:spcBef>
                <a:spcPts val="0"/>
              </a:spcBef>
              <a:spcAft>
                <a:spcPts val="0"/>
              </a:spcAft>
              <a:buFont typeface="Arial" panose="020B0604020202020204" pitchFamily="34" charset="0"/>
              <a:buChar char="•"/>
            </a:pPr>
            <a:r>
              <a:rPr lang="en-US" b="0" i="0" u="none" strike="noStrike">
                <a:effectLst/>
                <a:latin typeface="Arial" panose="020B0604020202020204" pitchFamily="34" charset="0"/>
              </a:rPr>
              <a:t>↑ risk of future DM</a:t>
            </a:r>
          </a:p>
          <a:p>
            <a:pPr marL="1600200" lvl="3" indent="-228600" rtl="0" fontAlgn="base">
              <a:spcBef>
                <a:spcPts val="0"/>
              </a:spcBef>
              <a:spcAft>
                <a:spcPts val="0"/>
              </a:spcAft>
              <a:buFont typeface="Arial" panose="020B0604020202020204" pitchFamily="34" charset="0"/>
              <a:buChar char="•"/>
            </a:pPr>
            <a:r>
              <a:rPr lang="en-US" b="0" i="0" u="none" strike="noStrike">
                <a:effectLst/>
                <a:latin typeface="Arial" panose="020B0604020202020204" pitchFamily="34" charset="0"/>
              </a:rPr>
              <a:t>↑ adiposity</a:t>
            </a:r>
          </a:p>
          <a:p>
            <a:pPr marL="1600200" lvl="3" indent="-228600" rtl="0" fontAlgn="base">
              <a:spcBef>
                <a:spcPts val="0"/>
              </a:spcBef>
              <a:spcAft>
                <a:spcPts val="0"/>
              </a:spcAft>
              <a:buFont typeface="Arial" panose="020B0604020202020204" pitchFamily="34" charset="0"/>
              <a:buChar char="•"/>
            </a:pPr>
            <a:r>
              <a:rPr lang="en-US" b="0" i="0" u="none" strike="noStrike">
                <a:effectLst/>
                <a:latin typeface="Arial" panose="020B0604020202020204" pitchFamily="34" charset="0"/>
              </a:rPr>
              <a:t>May also affect HTN, osteoporosis, spontaneous </a:t>
            </a:r>
            <a:r>
              <a:rPr lang="en-US" b="0" i="0" u="none" strike="noStrike" err="1">
                <a:effectLst/>
                <a:latin typeface="Arial" panose="020B0604020202020204" pitchFamily="34" charset="0"/>
              </a:rPr>
              <a:t>hypothyrdoidism</a:t>
            </a:r>
            <a:r>
              <a:rPr lang="en-US" b="0" i="0" u="none" strike="noStrike">
                <a:effectLst/>
                <a:latin typeface="Arial" panose="020B0604020202020204" pitchFamily="34" charset="0"/>
              </a:rPr>
              <a:t>, schizophrenia, depression</a:t>
            </a:r>
          </a:p>
          <a:p>
            <a:pPr marL="1143000" lvl="2" indent="-228600" rtl="0" fontAlgn="base">
              <a:spcBef>
                <a:spcPts val="0"/>
              </a:spcBef>
              <a:spcAft>
                <a:spcPts val="0"/>
              </a:spcAft>
              <a:buFont typeface="Arial" panose="020B0604020202020204" pitchFamily="34" charset="0"/>
              <a:buChar char="•"/>
            </a:pPr>
            <a:r>
              <a:rPr lang="en-US" b="0" i="0" u="none" strike="noStrike">
                <a:effectLst/>
                <a:latin typeface="Arial" panose="020B0604020202020204" pitchFamily="34" charset="0"/>
              </a:rPr>
              <a:t>Fetal programming restricts future options for fetus</a:t>
            </a:r>
          </a:p>
          <a:p>
            <a:pPr marL="1600200" lvl="3" indent="-228600" rtl="0" fontAlgn="base">
              <a:spcBef>
                <a:spcPts val="0"/>
              </a:spcBef>
              <a:spcAft>
                <a:spcPts val="0"/>
              </a:spcAft>
              <a:buFont typeface="Arial" panose="020B0604020202020204" pitchFamily="34" charset="0"/>
              <a:buChar char="•"/>
            </a:pPr>
            <a:r>
              <a:rPr lang="en-US" b="0" i="0" u="none" strike="noStrike">
                <a:effectLst/>
                <a:latin typeface="Arial" panose="020B0604020202020204" pitchFamily="34" charset="0"/>
              </a:rPr>
              <a:t>Mismatch between programming and later environment  disease</a:t>
            </a:r>
          </a:p>
          <a:p>
            <a:endParaRPr lang="en-US"/>
          </a:p>
        </p:txBody>
      </p:sp>
      <p:sp>
        <p:nvSpPr>
          <p:cNvPr id="2" name="Title 1">
            <a:extLst>
              <a:ext uri="{FF2B5EF4-FFF2-40B4-BE49-F238E27FC236}">
                <a16:creationId xmlns:a16="http://schemas.microsoft.com/office/drawing/2014/main" id="{2F278F21-01E5-4878-8D90-58B9DFA433E7}"/>
              </a:ext>
            </a:extLst>
          </p:cNvPr>
          <p:cNvSpPr>
            <a:spLocks noGrp="1"/>
          </p:cNvSpPr>
          <p:nvPr>
            <p:ph type="title"/>
          </p:nvPr>
        </p:nvSpPr>
        <p:spPr>
          <a:xfrm>
            <a:off x="3296265" y="4594123"/>
            <a:ext cx="8133734" cy="1818323"/>
          </a:xfrm>
        </p:spPr>
        <p:txBody>
          <a:bodyPr anchor="b">
            <a:normAutofit/>
          </a:bodyPr>
          <a:lstStyle/>
          <a:p>
            <a:pPr algn="r"/>
            <a:r>
              <a:rPr lang="en-US" sz="5100"/>
              <a:t>Developmental origins of health and disease/fetal programming</a:t>
            </a:r>
          </a:p>
        </p:txBody>
      </p:sp>
      <p:sp>
        <p:nvSpPr>
          <p:cNvPr id="6" name="TextBox 5">
            <a:extLst>
              <a:ext uri="{FF2B5EF4-FFF2-40B4-BE49-F238E27FC236}">
                <a16:creationId xmlns:a16="http://schemas.microsoft.com/office/drawing/2014/main" id="{1D2FCB5F-23EB-41E4-8795-D771EDC476A0}"/>
              </a:ext>
            </a:extLst>
          </p:cNvPr>
          <p:cNvSpPr txBox="1"/>
          <p:nvPr/>
        </p:nvSpPr>
        <p:spPr>
          <a:xfrm>
            <a:off x="6595872" y="6396335"/>
            <a:ext cx="6096000" cy="369332"/>
          </a:xfrm>
          <a:prstGeom prst="rect">
            <a:avLst/>
          </a:prstGeom>
          <a:noFill/>
        </p:spPr>
        <p:txBody>
          <a:bodyPr wrap="square">
            <a:spAutoFit/>
          </a:bodyPr>
          <a:lstStyle/>
          <a:p>
            <a:pPr algn="ctr" rtl="0">
              <a:spcBef>
                <a:spcPts val="0"/>
              </a:spcBef>
              <a:spcAft>
                <a:spcPts val="0"/>
              </a:spcAft>
            </a:pPr>
            <a:r>
              <a:rPr lang="en-US" sz="1800" b="0" i="0" u="none" strike="noStrike" dirty="0" err="1">
                <a:effectLst/>
                <a:latin typeface="Arial" panose="020B0604020202020204" pitchFamily="34" charset="0"/>
              </a:rPr>
              <a:t>Yajnik</a:t>
            </a:r>
            <a:r>
              <a:rPr lang="en-US" sz="1800" b="0" i="0" u="none" strike="noStrike" dirty="0">
                <a:effectLst/>
                <a:latin typeface="Arial" panose="020B0604020202020204" pitchFamily="34" charset="0"/>
              </a:rPr>
              <a:t> 2008; </a:t>
            </a:r>
            <a:r>
              <a:rPr lang="en-US" sz="1800" b="0" i="0" u="none" strike="noStrike" dirty="0" err="1">
                <a:effectLst/>
                <a:latin typeface="Arial" panose="020B0604020202020204" pitchFamily="34" charset="0"/>
              </a:rPr>
              <a:t>Aagaard</a:t>
            </a:r>
            <a:r>
              <a:rPr lang="en-US" sz="1800" b="0" i="0" u="none" strike="noStrike" dirty="0">
                <a:effectLst/>
                <a:latin typeface="Arial" panose="020B0604020202020204" pitchFamily="34" charset="0"/>
              </a:rPr>
              <a:t>-Tillery 2008</a:t>
            </a:r>
            <a:endParaRPr lang="en-US" dirty="0"/>
          </a:p>
        </p:txBody>
      </p:sp>
    </p:spTree>
    <p:extLst>
      <p:ext uri="{BB962C8B-B14F-4D97-AF65-F5344CB8AC3E}">
        <p14:creationId xmlns:p14="http://schemas.microsoft.com/office/powerpoint/2010/main" val="3181261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2738280" y="563634"/>
            <a:ext cx="7200000" cy="451800"/>
          </a:xfrm>
          <a:prstGeom prst="rect">
            <a:avLst/>
          </a:prstGeom>
          <a:noFill/>
          <a:ln>
            <a:noFill/>
          </a:ln>
        </p:spPr>
        <p:txBody>
          <a:bodyPr lIns="90000" tIns="46800" rIns="90000" bIns="46800"/>
          <a:lstStyle/>
          <a:p>
            <a:r>
              <a:rPr lang="en-US" sz="1100" spc="-1" dirty="0">
                <a:solidFill>
                  <a:srgbClr val="000000"/>
                </a:solidFill>
                <a:latin typeface="Arial"/>
              </a:rPr>
              <a:t>Epigenetics as the mediator of fetal programming of adult onset disease: what is the evidence?</a:t>
            </a:r>
          </a:p>
        </p:txBody>
      </p:sp>
      <p:sp>
        <p:nvSpPr>
          <p:cNvPr id="46" name="TextShape 2"/>
          <p:cNvSpPr txBox="1"/>
          <p:nvPr/>
        </p:nvSpPr>
        <p:spPr>
          <a:xfrm>
            <a:off x="1884000" y="5940000"/>
            <a:ext cx="8640000" cy="451800"/>
          </a:xfrm>
          <a:prstGeom prst="rect">
            <a:avLst/>
          </a:prstGeom>
          <a:noFill/>
          <a:ln>
            <a:noFill/>
          </a:ln>
        </p:spPr>
        <p:txBody>
          <a:bodyPr lIns="90000" tIns="45000" rIns="90000" bIns="45000"/>
          <a:lstStyle/>
          <a:p>
            <a:r>
              <a:rPr lang="en-US" sz="800" b="1" spc="-1">
                <a:solidFill>
                  <a:srgbClr val="0054A6"/>
                </a:solidFill>
                <a:latin typeface="Arial"/>
              </a:rPr>
              <a:t>Acta Obstet Gynecol Scand, Volume: 93, Issue: 11, Pages: 1090-1098, First published: 17 May 2014, DOI: (10.1111/aogs.12431) </a:t>
            </a:r>
            <a:endParaRPr lang="en-US" sz="800" spc="-1">
              <a:solidFill>
                <a:srgbClr val="000000"/>
              </a:solidFill>
              <a:latin typeface="Arial"/>
            </a:endParaRPr>
          </a:p>
        </p:txBody>
      </p:sp>
      <p:pic>
        <p:nvPicPr>
          <p:cNvPr id="47" name="Main graphic"/>
          <p:cNvPicPr/>
          <p:nvPr/>
        </p:nvPicPr>
        <p:blipFill>
          <a:blip r:embed="rId3"/>
          <a:stretch/>
        </p:blipFill>
        <p:spPr>
          <a:xfrm>
            <a:off x="3404460" y="1524060"/>
            <a:ext cx="4881240" cy="3809880"/>
          </a:xfrm>
          <a:prstGeom prst="rect">
            <a:avLst/>
          </a:prstGeom>
          <a:ln>
            <a:noFill/>
          </a:ln>
        </p:spPr>
      </p:pic>
    </p:spTree>
  </p:cSld>
  <p:clrMapOvr>
    <a:masterClrMapping/>
  </p:clrMapOvr>
  <p:transition>
    <p:wipe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58265-CBF4-420D-B156-8F8476452580}"/>
              </a:ext>
            </a:extLst>
          </p:cNvPr>
          <p:cNvSpPr>
            <a:spLocks noGrp="1"/>
          </p:cNvSpPr>
          <p:nvPr>
            <p:ph type="title"/>
          </p:nvPr>
        </p:nvSpPr>
        <p:spPr>
          <a:xfrm>
            <a:off x="4683125" y="499533"/>
            <a:ext cx="6562726" cy="1658198"/>
          </a:xfrm>
        </p:spPr>
        <p:txBody>
          <a:bodyPr>
            <a:normAutofit/>
          </a:bodyPr>
          <a:lstStyle/>
          <a:p>
            <a:r>
              <a:rPr lang="en-US">
                <a:solidFill>
                  <a:srgbClr val="585046"/>
                </a:solidFill>
              </a:rPr>
              <a:t>Allostatic load</a:t>
            </a:r>
          </a:p>
        </p:txBody>
      </p:sp>
      <p:pic>
        <p:nvPicPr>
          <p:cNvPr id="5" name="Picture 4" descr="A picture of an electromagnetic radiation">
            <a:extLst>
              <a:ext uri="{FF2B5EF4-FFF2-40B4-BE49-F238E27FC236}">
                <a16:creationId xmlns:a16="http://schemas.microsoft.com/office/drawing/2014/main" id="{8E50E5D9-330E-8BDF-EFFF-ACA69B9E6F32}"/>
              </a:ext>
            </a:extLst>
          </p:cNvPr>
          <p:cNvPicPr>
            <a:picLocks noChangeAspect="1"/>
          </p:cNvPicPr>
          <p:nvPr/>
        </p:nvPicPr>
        <p:blipFill rotWithShape="1">
          <a:blip r:embed="rId2"/>
          <a:srcRect l="30657" r="29546" b="2"/>
          <a:stretch/>
        </p:blipFill>
        <p:spPr>
          <a:xfrm>
            <a:off x="20" y="-6418"/>
            <a:ext cx="4077443" cy="6864418"/>
          </a:xfrm>
          <a:prstGeom prst="rect">
            <a:avLst/>
          </a:prstGeom>
        </p:spPr>
      </p:pic>
      <p:sp>
        <p:nvSpPr>
          <p:cNvPr id="3" name="Content Placeholder 2">
            <a:extLst>
              <a:ext uri="{FF2B5EF4-FFF2-40B4-BE49-F238E27FC236}">
                <a16:creationId xmlns:a16="http://schemas.microsoft.com/office/drawing/2014/main" id="{3654DF81-ADAE-41B4-AB68-7CE7A30E2F45}"/>
              </a:ext>
            </a:extLst>
          </p:cNvPr>
          <p:cNvSpPr>
            <a:spLocks noGrp="1"/>
          </p:cNvSpPr>
          <p:nvPr>
            <p:ph idx="1"/>
          </p:nvPr>
        </p:nvSpPr>
        <p:spPr>
          <a:xfrm>
            <a:off x="4702557" y="2011680"/>
            <a:ext cx="6428994" cy="3766185"/>
          </a:xfrm>
        </p:spPr>
        <p:txBody>
          <a:bodyPr>
            <a:normAutofit/>
          </a:bodyPr>
          <a:lstStyle/>
          <a:p>
            <a:r>
              <a:rPr lang="en-US" dirty="0"/>
              <a:t>Cumulative measure of the body’s response to adapting to lifetime of stress</a:t>
            </a:r>
          </a:p>
          <a:p>
            <a:pPr lvl="1"/>
            <a:r>
              <a:rPr lang="en-US" dirty="0"/>
              <a:t>Markers of dysregulation across all major regulator systems</a:t>
            </a:r>
          </a:p>
          <a:p>
            <a:pPr lvl="1"/>
            <a:r>
              <a:rPr lang="en-US" dirty="0"/>
              <a:t>Higher allostatic load </a:t>
            </a:r>
            <a:r>
              <a:rPr lang="en-US" dirty="0">
                <a:sym typeface="Wingdings" panose="05000000000000000000" pitchFamily="2" charset="2"/>
              </a:rPr>
              <a:t> increased change that person will experience negative income</a:t>
            </a:r>
          </a:p>
          <a:p>
            <a:pPr lvl="1"/>
            <a:r>
              <a:rPr lang="en-US" dirty="0">
                <a:sym typeface="Wingdings" panose="05000000000000000000" pitchFamily="2" charset="2"/>
              </a:rPr>
              <a:t>Allostatic load increases sharply across ages 20 – 60, then levels off</a:t>
            </a:r>
            <a:endParaRPr lang="en-US" dirty="0"/>
          </a:p>
        </p:txBody>
      </p:sp>
      <p:sp>
        <p:nvSpPr>
          <p:cNvPr id="6" name="TextBox 5">
            <a:extLst>
              <a:ext uri="{FF2B5EF4-FFF2-40B4-BE49-F238E27FC236}">
                <a16:creationId xmlns:a16="http://schemas.microsoft.com/office/drawing/2014/main" id="{A30E464E-79BA-4A7A-A5F1-90F6834BD175}"/>
              </a:ext>
            </a:extLst>
          </p:cNvPr>
          <p:cNvSpPr txBox="1"/>
          <p:nvPr/>
        </p:nvSpPr>
        <p:spPr>
          <a:xfrm>
            <a:off x="7964488" y="5989135"/>
            <a:ext cx="3335274" cy="369332"/>
          </a:xfrm>
          <a:prstGeom prst="rect">
            <a:avLst/>
          </a:prstGeom>
          <a:noFill/>
        </p:spPr>
        <p:txBody>
          <a:bodyPr wrap="square">
            <a:spAutoFit/>
          </a:bodyPr>
          <a:lstStyle/>
          <a:p>
            <a:pPr rtl="0">
              <a:spcBef>
                <a:spcPts val="0"/>
              </a:spcBef>
              <a:spcAft>
                <a:spcPts val="0"/>
              </a:spcAft>
            </a:pPr>
            <a:r>
              <a:rPr lang="en-US" sz="1800" b="0" i="0" u="none" strike="noStrike" dirty="0">
                <a:effectLst/>
                <a:latin typeface="Arial" panose="020B0604020202020204" pitchFamily="34" charset="0"/>
              </a:rPr>
              <a:t>Seeman 2001; Crimmins 2003</a:t>
            </a:r>
            <a:endParaRPr lang="en-US" dirty="0"/>
          </a:p>
        </p:txBody>
      </p:sp>
      <p:sp>
        <p:nvSpPr>
          <p:cNvPr id="8" name="TextBox 7">
            <a:extLst>
              <a:ext uri="{FF2B5EF4-FFF2-40B4-BE49-F238E27FC236}">
                <a16:creationId xmlns:a16="http://schemas.microsoft.com/office/drawing/2014/main" id="{256522C3-7D7F-4671-8222-50B378397EED}"/>
              </a:ext>
            </a:extLst>
          </p:cNvPr>
          <p:cNvSpPr txBox="1"/>
          <p:nvPr/>
        </p:nvSpPr>
        <p:spPr>
          <a:xfrm>
            <a:off x="3047238" y="3239762"/>
            <a:ext cx="6094476" cy="369332"/>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1024921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43EFC75-D61F-4CEA-9817-11CC860305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3C02F3DD-3E32-4AF8-BFA1-D131A6B4B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317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allostatic load">
            <a:extLst>
              <a:ext uri="{FF2B5EF4-FFF2-40B4-BE49-F238E27FC236}">
                <a16:creationId xmlns:a16="http://schemas.microsoft.com/office/drawing/2014/main" id="{EB284397-8EBD-43DD-BC3E-6402AD57573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6388" y="1212237"/>
            <a:ext cx="10619225" cy="4433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305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E7CFAA6-1DBB-43B0-BD82-2FB83CF4E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496012-BF71-49F3-93E0-76D7B113D104}"/>
              </a:ext>
            </a:extLst>
          </p:cNvPr>
          <p:cNvSpPr>
            <a:spLocks noGrp="1"/>
          </p:cNvSpPr>
          <p:nvPr>
            <p:ph type="title"/>
          </p:nvPr>
        </p:nvSpPr>
        <p:spPr>
          <a:xfrm>
            <a:off x="706298" y="639763"/>
            <a:ext cx="3997693" cy="5492750"/>
          </a:xfrm>
        </p:spPr>
        <p:txBody>
          <a:bodyPr>
            <a:normAutofit/>
          </a:bodyPr>
          <a:lstStyle/>
          <a:p>
            <a:r>
              <a:rPr lang="en-US" sz="6000">
                <a:solidFill>
                  <a:srgbClr val="FFFFFF"/>
                </a:solidFill>
              </a:rPr>
              <a:t>Objectives</a:t>
            </a:r>
          </a:p>
        </p:txBody>
      </p:sp>
      <p:graphicFrame>
        <p:nvGraphicFramePr>
          <p:cNvPr id="5" name="Content Placeholder 2">
            <a:extLst>
              <a:ext uri="{FF2B5EF4-FFF2-40B4-BE49-F238E27FC236}">
                <a16:creationId xmlns:a16="http://schemas.microsoft.com/office/drawing/2014/main" id="{7F544972-B3E4-52E5-ACA4-8ECC77EB72BC}"/>
              </a:ext>
            </a:extLst>
          </p:cNvPr>
          <p:cNvGraphicFramePr>
            <a:graphicFrameLocks noGrp="1"/>
          </p:cNvGraphicFramePr>
          <p:nvPr>
            <p:ph idx="1"/>
            <p:extLst>
              <p:ext uri="{D42A27DB-BD31-4B8C-83A1-F6EECF244321}">
                <p14:modId xmlns:p14="http://schemas.microsoft.com/office/powerpoint/2010/main" val="1585671766"/>
              </p:ext>
            </p:extLst>
          </p:nvPr>
        </p:nvGraphicFramePr>
        <p:xfrm>
          <a:off x="5288347" y="639763"/>
          <a:ext cx="6254724" cy="5492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2456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F0407-C504-4ACA-AE94-2F1C2C38930C}"/>
              </a:ext>
            </a:extLst>
          </p:cNvPr>
          <p:cNvSpPr>
            <a:spLocks noGrp="1"/>
          </p:cNvSpPr>
          <p:nvPr>
            <p:ph type="title"/>
          </p:nvPr>
        </p:nvSpPr>
        <p:spPr/>
        <p:txBody>
          <a:bodyPr/>
          <a:lstStyle/>
          <a:p>
            <a:r>
              <a:rPr lang="en-US" dirty="0"/>
              <a:t>Epigenetics</a:t>
            </a:r>
          </a:p>
        </p:txBody>
      </p:sp>
      <p:sp>
        <p:nvSpPr>
          <p:cNvPr id="3" name="Content Placeholder 2">
            <a:extLst>
              <a:ext uri="{FF2B5EF4-FFF2-40B4-BE49-F238E27FC236}">
                <a16:creationId xmlns:a16="http://schemas.microsoft.com/office/drawing/2014/main" id="{2B86DAE4-E318-4A26-A8AB-DD793A676A4F}"/>
              </a:ext>
            </a:extLst>
          </p:cNvPr>
          <p:cNvSpPr>
            <a:spLocks noGrp="1"/>
          </p:cNvSpPr>
          <p:nvPr>
            <p:ph idx="1"/>
          </p:nvPr>
        </p:nvSpPr>
        <p:spPr/>
        <p:txBody>
          <a:bodyPr>
            <a:normAutofit fontScale="92500" lnSpcReduction="10000"/>
          </a:bodyPr>
          <a:lstStyle/>
          <a:p>
            <a:pPr rtl="0" fontAlgn="base">
              <a:spcBef>
                <a:spcPts val="0"/>
              </a:spcBef>
              <a:spcAft>
                <a:spcPts val="0"/>
              </a:spcAft>
              <a:buFont typeface="Arial" panose="020B0604020202020204" pitchFamily="34" charset="0"/>
              <a:buChar char="•"/>
            </a:pPr>
            <a:r>
              <a:rPr lang="en-US" sz="2200" b="0" i="0" u="none" strike="noStrike" dirty="0">
                <a:solidFill>
                  <a:srgbClr val="000000"/>
                </a:solidFill>
                <a:effectLst/>
                <a:latin typeface="Twentieth Century"/>
              </a:rPr>
              <a:t>Potentially Heritable changes in gene transcription and/or phenotypical expression not related to changes in DNA sequence</a:t>
            </a:r>
            <a:endParaRPr lang="en-US" sz="2200" b="0" i="0" u="none" strike="noStrike" dirty="0">
              <a:solidFill>
                <a:srgbClr val="1CADE4"/>
              </a:solidFill>
              <a:effectLst/>
              <a:latin typeface="Twentieth Century"/>
            </a:endParaRPr>
          </a:p>
          <a:p>
            <a:pPr rtl="0" fontAlgn="base">
              <a:spcBef>
                <a:spcPts val="1400"/>
              </a:spcBef>
              <a:spcAft>
                <a:spcPts val="0"/>
              </a:spcAft>
              <a:buFont typeface="Arial" panose="020B0604020202020204" pitchFamily="34" charset="0"/>
              <a:buChar char="•"/>
            </a:pPr>
            <a:r>
              <a:rPr lang="en-US" sz="2200" b="0" i="0" u="none" strike="noStrike" dirty="0">
                <a:solidFill>
                  <a:srgbClr val="000000"/>
                </a:solidFill>
                <a:effectLst/>
                <a:latin typeface="Twentieth Century"/>
              </a:rPr>
              <a:t>Histones modification: methylation and acetylation</a:t>
            </a:r>
            <a:endParaRPr lang="en-US" sz="2200" b="0" i="0" u="none" strike="noStrike" dirty="0">
              <a:solidFill>
                <a:srgbClr val="1CADE4"/>
              </a:solidFill>
              <a:effectLst/>
              <a:latin typeface="Twentieth Century"/>
            </a:endParaRPr>
          </a:p>
          <a:p>
            <a:pPr marL="742950" lvl="1" indent="-285750" rtl="0" fontAlgn="base">
              <a:spcBef>
                <a:spcPts val="400"/>
              </a:spcBef>
              <a:spcAft>
                <a:spcPts val="0"/>
              </a:spcAft>
              <a:buFont typeface="Arial" panose="020B0604020202020204" pitchFamily="34" charset="0"/>
              <a:buChar char="•"/>
            </a:pPr>
            <a:r>
              <a:rPr lang="en-US" sz="1800" b="0" i="0" u="none" strike="noStrike" dirty="0">
                <a:solidFill>
                  <a:srgbClr val="000000"/>
                </a:solidFill>
                <a:effectLst/>
                <a:latin typeface="Twentieth Century"/>
              </a:rPr>
              <a:t>Histone variants</a:t>
            </a:r>
            <a:endParaRPr lang="en-US" sz="1800" b="0" i="0" u="none" strike="noStrike" dirty="0">
              <a:solidFill>
                <a:srgbClr val="1CADE4"/>
              </a:solidFill>
              <a:effectLst/>
              <a:latin typeface="Noto Sans Symbols"/>
            </a:endParaRPr>
          </a:p>
          <a:p>
            <a:pPr rtl="0" fontAlgn="base">
              <a:spcBef>
                <a:spcPts val="1600"/>
              </a:spcBef>
              <a:spcAft>
                <a:spcPts val="0"/>
              </a:spcAft>
              <a:buFont typeface="Arial" panose="020B0604020202020204" pitchFamily="34" charset="0"/>
              <a:buChar char="•"/>
            </a:pPr>
            <a:endParaRPr lang="en-US" sz="2200" b="0" i="0" u="none" strike="noStrike" dirty="0">
              <a:solidFill>
                <a:srgbClr val="000000"/>
              </a:solidFill>
              <a:effectLst/>
              <a:latin typeface="Twentieth Century"/>
            </a:endParaRPr>
          </a:p>
          <a:p>
            <a:pPr rtl="0" fontAlgn="base">
              <a:spcBef>
                <a:spcPts val="1600"/>
              </a:spcBef>
              <a:spcAft>
                <a:spcPts val="0"/>
              </a:spcAft>
              <a:buFont typeface="Arial" panose="020B0604020202020204" pitchFamily="34" charset="0"/>
              <a:buChar char="•"/>
            </a:pPr>
            <a:r>
              <a:rPr lang="en-US" sz="2200" b="0" i="0" u="none" strike="noStrike" dirty="0" err="1">
                <a:solidFill>
                  <a:srgbClr val="000000"/>
                </a:solidFill>
                <a:effectLst/>
                <a:latin typeface="Twentieth Century"/>
              </a:rPr>
              <a:t>Dna</a:t>
            </a:r>
            <a:r>
              <a:rPr lang="en-US" sz="2200" b="0" i="0" u="none" strike="noStrike" dirty="0">
                <a:solidFill>
                  <a:srgbClr val="000000"/>
                </a:solidFill>
                <a:effectLst/>
                <a:latin typeface="Twentieth Century"/>
              </a:rPr>
              <a:t> methylation</a:t>
            </a:r>
            <a:endParaRPr lang="en-US" sz="2200" b="0" i="0" u="none" strike="noStrike" dirty="0">
              <a:solidFill>
                <a:srgbClr val="1CADE4"/>
              </a:solidFill>
              <a:effectLst/>
              <a:latin typeface="Twentieth Century"/>
            </a:endParaRPr>
          </a:p>
          <a:p>
            <a:pPr rtl="0" fontAlgn="base">
              <a:spcBef>
                <a:spcPts val="1400"/>
              </a:spcBef>
              <a:spcAft>
                <a:spcPts val="0"/>
              </a:spcAft>
              <a:buFont typeface="Arial" panose="020B0604020202020204" pitchFamily="34" charset="0"/>
              <a:buChar char="•"/>
            </a:pPr>
            <a:r>
              <a:rPr lang="en-US" sz="2200" b="0" i="0" u="none" strike="noStrike" dirty="0">
                <a:solidFill>
                  <a:srgbClr val="000000"/>
                </a:solidFill>
                <a:effectLst/>
                <a:latin typeface="Twentieth Century"/>
              </a:rPr>
              <a:t>ATP – dependent chromatin remodeling</a:t>
            </a:r>
            <a:endParaRPr lang="en-US" sz="2200" b="0" i="0" u="none" strike="noStrike" dirty="0">
              <a:solidFill>
                <a:srgbClr val="1CADE4"/>
              </a:solidFill>
              <a:effectLst/>
              <a:latin typeface="Twentieth Century"/>
            </a:endParaRPr>
          </a:p>
          <a:p>
            <a:pPr rtl="0" fontAlgn="base">
              <a:spcBef>
                <a:spcPts val="1400"/>
              </a:spcBef>
              <a:spcAft>
                <a:spcPts val="0"/>
              </a:spcAft>
              <a:buFont typeface="Arial" panose="020B0604020202020204" pitchFamily="34" charset="0"/>
              <a:buChar char="•"/>
            </a:pPr>
            <a:r>
              <a:rPr lang="en-US" sz="2200" b="0" i="0" u="none" strike="noStrike" dirty="0">
                <a:solidFill>
                  <a:srgbClr val="000000"/>
                </a:solidFill>
                <a:effectLst/>
                <a:latin typeface="Twentieth Century"/>
              </a:rPr>
              <a:t>Noncoding RNA gene regulation</a:t>
            </a:r>
            <a:endParaRPr lang="en-US" sz="2200" b="0" i="0" u="none" strike="noStrike" dirty="0">
              <a:solidFill>
                <a:srgbClr val="1CADE4"/>
              </a:solidFill>
              <a:effectLst/>
              <a:latin typeface="Twentieth Century"/>
            </a:endParaRPr>
          </a:p>
          <a:p>
            <a:pPr rtl="0" fontAlgn="base">
              <a:spcBef>
                <a:spcPts val="1400"/>
              </a:spcBef>
              <a:spcAft>
                <a:spcPts val="0"/>
              </a:spcAft>
              <a:buFont typeface="Arial" panose="020B0604020202020204" pitchFamily="34" charset="0"/>
              <a:buChar char="•"/>
            </a:pPr>
            <a:r>
              <a:rPr lang="en-US" sz="2200" b="0" i="0" u="none" strike="noStrike" dirty="0">
                <a:solidFill>
                  <a:srgbClr val="000000"/>
                </a:solidFill>
                <a:effectLst/>
                <a:latin typeface="Twentieth Century"/>
              </a:rPr>
              <a:t>Changes in molecular architecture</a:t>
            </a:r>
          </a:p>
          <a:p>
            <a:pPr rtl="0" fontAlgn="base">
              <a:spcBef>
                <a:spcPts val="1400"/>
              </a:spcBef>
              <a:spcAft>
                <a:spcPts val="0"/>
              </a:spcAft>
              <a:buFont typeface="Arial" panose="020B0604020202020204" pitchFamily="34" charset="0"/>
              <a:buChar char="•"/>
            </a:pPr>
            <a:r>
              <a:rPr lang="en-US" sz="2200" dirty="0">
                <a:solidFill>
                  <a:srgbClr val="000000"/>
                </a:solidFill>
                <a:latin typeface="Twentieth Century"/>
              </a:rPr>
              <a:t>Imprinting of HPA axis in offspring by maternal stress</a:t>
            </a:r>
            <a:endParaRPr lang="en-US" sz="2200" b="0" i="0" u="none" strike="noStrike" dirty="0">
              <a:solidFill>
                <a:srgbClr val="000000"/>
              </a:solidFill>
              <a:effectLst/>
              <a:latin typeface="Twentieth Century"/>
            </a:endParaRPr>
          </a:p>
          <a:p>
            <a:pPr marL="0" indent="0">
              <a:buNone/>
            </a:pPr>
            <a:endParaRPr lang="en-US" dirty="0"/>
          </a:p>
        </p:txBody>
      </p:sp>
      <p:pic>
        <p:nvPicPr>
          <p:cNvPr id="5124" name="Picture 4">
            <a:extLst>
              <a:ext uri="{FF2B5EF4-FFF2-40B4-BE49-F238E27FC236}">
                <a16:creationId xmlns:a16="http://schemas.microsoft.com/office/drawing/2014/main" id="{DFC65AEC-4A57-4999-96E5-4E99FF992C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2158" y="2899954"/>
            <a:ext cx="5185659" cy="359292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34F4543-1742-4222-A52D-873E221BD4A7}"/>
              </a:ext>
            </a:extLst>
          </p:cNvPr>
          <p:cNvSpPr txBox="1"/>
          <p:nvPr/>
        </p:nvSpPr>
        <p:spPr>
          <a:xfrm>
            <a:off x="8584828" y="6462899"/>
            <a:ext cx="6093822" cy="923330"/>
          </a:xfrm>
          <a:prstGeom prst="rect">
            <a:avLst/>
          </a:prstGeom>
          <a:noFill/>
        </p:spPr>
        <p:txBody>
          <a:bodyPr wrap="square">
            <a:spAutoFit/>
          </a:bodyPr>
          <a:lstStyle/>
          <a:p>
            <a:pPr rtl="0">
              <a:spcBef>
                <a:spcPts val="0"/>
              </a:spcBef>
              <a:spcAft>
                <a:spcPts val="0"/>
              </a:spcAft>
            </a:pPr>
            <a:r>
              <a:rPr lang="fr-FR" sz="1800" b="0" i="0" u="none" strike="noStrike" dirty="0" err="1">
                <a:solidFill>
                  <a:srgbClr val="000000"/>
                </a:solidFill>
                <a:effectLst/>
                <a:latin typeface="Twentieth Century"/>
              </a:rPr>
              <a:t>Martos</a:t>
            </a:r>
            <a:r>
              <a:rPr lang="fr-FR" sz="1800" b="0" i="0" u="none" strike="noStrike" dirty="0">
                <a:solidFill>
                  <a:srgbClr val="000000"/>
                </a:solidFill>
                <a:effectLst/>
                <a:latin typeface="Twentieth Century"/>
              </a:rPr>
              <a:t> et al 2015; Cadet 2014; NIH</a:t>
            </a:r>
            <a:endParaRPr lang="fr-FR" b="0" dirty="0">
              <a:effectLst/>
            </a:endParaRPr>
          </a:p>
          <a:p>
            <a:br>
              <a:rPr lang="fr-FR" dirty="0"/>
            </a:br>
            <a:endParaRPr lang="en-US" dirty="0"/>
          </a:p>
        </p:txBody>
      </p:sp>
    </p:spTree>
    <p:extLst>
      <p:ext uri="{BB962C8B-B14F-4D97-AF65-F5344CB8AC3E}">
        <p14:creationId xmlns:p14="http://schemas.microsoft.com/office/powerpoint/2010/main" val="2124349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74E5A-4449-EF66-1829-0C0E8294ADB7}"/>
              </a:ext>
            </a:extLst>
          </p:cNvPr>
          <p:cNvSpPr>
            <a:spLocks noGrp="1"/>
          </p:cNvSpPr>
          <p:nvPr>
            <p:ph type="title"/>
          </p:nvPr>
        </p:nvSpPr>
        <p:spPr/>
        <p:txBody>
          <a:bodyPr/>
          <a:lstStyle/>
          <a:p>
            <a:r>
              <a:rPr lang="en-US" dirty="0"/>
              <a:t>One example – FKBP5</a:t>
            </a:r>
          </a:p>
        </p:txBody>
      </p:sp>
      <p:pic>
        <p:nvPicPr>
          <p:cNvPr id="4" name="Content Placeholder 3">
            <a:extLst>
              <a:ext uri="{FF2B5EF4-FFF2-40B4-BE49-F238E27FC236}">
                <a16:creationId xmlns:a16="http://schemas.microsoft.com/office/drawing/2014/main" id="{B0190615-0B87-09A3-506C-3EAB6096A9E3}"/>
              </a:ext>
            </a:extLst>
          </p:cNvPr>
          <p:cNvPicPr>
            <a:picLocks noGrp="1" noChangeAspect="1"/>
          </p:cNvPicPr>
          <p:nvPr>
            <p:ph idx="1"/>
          </p:nvPr>
        </p:nvPicPr>
        <p:blipFill>
          <a:blip r:embed="rId3"/>
          <a:stretch>
            <a:fillRect/>
          </a:stretch>
        </p:blipFill>
        <p:spPr>
          <a:xfrm>
            <a:off x="657224" y="1908726"/>
            <a:ext cx="4727756" cy="3767137"/>
          </a:xfrm>
          <a:prstGeom prst="rect">
            <a:avLst/>
          </a:prstGeom>
        </p:spPr>
      </p:pic>
      <p:pic>
        <p:nvPicPr>
          <p:cNvPr id="5" name="Picture 4">
            <a:extLst>
              <a:ext uri="{FF2B5EF4-FFF2-40B4-BE49-F238E27FC236}">
                <a16:creationId xmlns:a16="http://schemas.microsoft.com/office/drawing/2014/main" id="{30152E5C-9A22-5EED-1AAD-F971EF422A0B}"/>
              </a:ext>
            </a:extLst>
          </p:cNvPr>
          <p:cNvPicPr>
            <a:picLocks noChangeAspect="1"/>
          </p:cNvPicPr>
          <p:nvPr/>
        </p:nvPicPr>
        <p:blipFill>
          <a:blip r:embed="rId4"/>
          <a:stretch>
            <a:fillRect/>
          </a:stretch>
        </p:blipFill>
        <p:spPr>
          <a:xfrm>
            <a:off x="5930073" y="1908726"/>
            <a:ext cx="5375236" cy="3614260"/>
          </a:xfrm>
          <a:prstGeom prst="rect">
            <a:avLst/>
          </a:prstGeom>
        </p:spPr>
      </p:pic>
    </p:spTree>
    <p:extLst>
      <p:ext uri="{BB962C8B-B14F-4D97-AF65-F5344CB8AC3E}">
        <p14:creationId xmlns:p14="http://schemas.microsoft.com/office/powerpoint/2010/main" val="2480316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C9787-C320-4223-A66C-6508D4E2D6DE}"/>
              </a:ext>
            </a:extLst>
          </p:cNvPr>
          <p:cNvSpPr>
            <a:spLocks noGrp="1"/>
          </p:cNvSpPr>
          <p:nvPr>
            <p:ph type="title"/>
          </p:nvPr>
        </p:nvSpPr>
        <p:spPr/>
        <p:txBody>
          <a:bodyPr/>
          <a:lstStyle/>
          <a:p>
            <a:r>
              <a:rPr lang="en-US" dirty="0"/>
              <a:t>Epigenetics and the brain</a:t>
            </a:r>
          </a:p>
        </p:txBody>
      </p:sp>
      <p:sp>
        <p:nvSpPr>
          <p:cNvPr id="3" name="Content Placeholder 2">
            <a:extLst>
              <a:ext uri="{FF2B5EF4-FFF2-40B4-BE49-F238E27FC236}">
                <a16:creationId xmlns:a16="http://schemas.microsoft.com/office/drawing/2014/main" id="{2F750192-8D4C-434F-852D-6FE4B59345AE}"/>
              </a:ext>
            </a:extLst>
          </p:cNvPr>
          <p:cNvSpPr>
            <a:spLocks noGrp="1"/>
          </p:cNvSpPr>
          <p:nvPr>
            <p:ph idx="1"/>
          </p:nvPr>
        </p:nvSpPr>
        <p:spPr>
          <a:xfrm>
            <a:off x="838200" y="1690688"/>
            <a:ext cx="10515600" cy="4175930"/>
          </a:xfrm>
        </p:spPr>
        <p:txBody>
          <a:bodyPr>
            <a:noAutofit/>
          </a:bodyPr>
          <a:lstStyle/>
          <a:p>
            <a:pPr rtl="0" fontAlgn="base">
              <a:spcBef>
                <a:spcPts val="0"/>
              </a:spcBef>
              <a:spcAft>
                <a:spcPts val="0"/>
              </a:spcAft>
              <a:buFont typeface="Arial" panose="020B0604020202020204" pitchFamily="34" charset="0"/>
              <a:buChar char="•"/>
            </a:pPr>
            <a:r>
              <a:rPr lang="en-US" sz="2000" b="0" i="0" u="none" strike="noStrike">
                <a:solidFill>
                  <a:srgbClr val="3E5D08"/>
                </a:solidFill>
                <a:effectLst/>
                <a:latin typeface="Century Gothic" panose="020B0502020202020204" pitchFamily="34" charset="0"/>
              </a:rPr>
              <a:t>Cortical neurons reprogram throughout entire life</a:t>
            </a:r>
            <a:endParaRPr lang="en-US" sz="1600" b="0" i="0" u="none" strike="noStrike">
              <a:solidFill>
                <a:srgbClr val="FFFFFF"/>
              </a:solidFill>
              <a:effectLst/>
              <a:latin typeface="Noto Sans Symbols"/>
            </a:endParaRPr>
          </a:p>
          <a:p>
            <a:pPr marL="742950" lvl="1" indent="-285750" rtl="0" fontAlgn="base">
              <a:spcBef>
                <a:spcPts val="933"/>
              </a:spcBef>
              <a:spcAft>
                <a:spcPts val="0"/>
              </a:spcAft>
              <a:buFont typeface="Arial" panose="020B0604020202020204" pitchFamily="34" charset="0"/>
              <a:buChar char="•"/>
            </a:pPr>
            <a:r>
              <a:rPr lang="en-US" sz="1800" b="0" i="0" u="none" strike="noStrike">
                <a:solidFill>
                  <a:srgbClr val="3E5D08"/>
                </a:solidFill>
                <a:effectLst/>
                <a:latin typeface="Century Gothic" panose="020B0502020202020204" pitchFamily="34" charset="0"/>
              </a:rPr>
              <a:t>Two reprogramming events in development</a:t>
            </a:r>
            <a:endParaRPr lang="en-US" sz="1440" b="0" i="0" u="none" strike="noStrike">
              <a:solidFill>
                <a:srgbClr val="FFFFFF"/>
              </a:solidFill>
              <a:effectLst/>
              <a:latin typeface="Noto Sans Symbols"/>
            </a:endParaRPr>
          </a:p>
          <a:p>
            <a:pPr marL="742950" lvl="1" indent="-285750" rtl="0" fontAlgn="base">
              <a:spcBef>
                <a:spcPts val="933"/>
              </a:spcBef>
              <a:spcAft>
                <a:spcPts val="0"/>
              </a:spcAft>
              <a:buFont typeface="Arial" panose="020B0604020202020204" pitchFamily="34" charset="0"/>
              <a:buChar char="•"/>
            </a:pPr>
            <a:r>
              <a:rPr lang="en-US" sz="1800" b="0" i="0" u="none" strike="noStrike">
                <a:solidFill>
                  <a:srgbClr val="3E5D08"/>
                </a:solidFill>
                <a:effectLst/>
                <a:latin typeface="Century Gothic" panose="020B0502020202020204" pitchFamily="34" charset="0"/>
              </a:rPr>
              <a:t>Learning and memory</a:t>
            </a:r>
            <a:endParaRPr lang="en-US" sz="1440" b="0" i="0" u="none" strike="noStrike">
              <a:solidFill>
                <a:srgbClr val="FFFFFF"/>
              </a:solidFill>
              <a:effectLst/>
              <a:latin typeface="Noto Sans Symbols"/>
            </a:endParaRPr>
          </a:p>
          <a:p>
            <a:pPr marL="1143000" lvl="2" indent="-228600" rtl="0" fontAlgn="base">
              <a:spcBef>
                <a:spcPts val="896"/>
              </a:spcBef>
              <a:spcAft>
                <a:spcPts val="0"/>
              </a:spcAft>
              <a:buFont typeface="Arial" panose="020B0604020202020204" pitchFamily="34" charset="0"/>
              <a:buChar char="•"/>
            </a:pPr>
            <a:r>
              <a:rPr lang="en-US" sz="1600" b="0" i="0" u="none" strike="noStrike">
                <a:solidFill>
                  <a:srgbClr val="3E5D08"/>
                </a:solidFill>
                <a:effectLst/>
                <a:latin typeface="Century Gothic" panose="020B0502020202020204" pitchFamily="34" charset="0"/>
              </a:rPr>
              <a:t>NMDA and Gaba receptors</a:t>
            </a:r>
            <a:endParaRPr lang="en-US" sz="1280" b="0" i="0" u="none" strike="noStrike">
              <a:solidFill>
                <a:srgbClr val="FFFFFF"/>
              </a:solidFill>
              <a:effectLst/>
              <a:latin typeface="Noto Sans Symbols"/>
            </a:endParaRPr>
          </a:p>
          <a:p>
            <a:pPr marL="1600200" lvl="3" indent="-228600" rtl="0" fontAlgn="base">
              <a:spcBef>
                <a:spcPts val="859"/>
              </a:spcBef>
              <a:spcAft>
                <a:spcPts val="0"/>
              </a:spcAft>
              <a:buFont typeface="Arial" panose="020B0604020202020204" pitchFamily="34" charset="0"/>
              <a:buChar char="•"/>
            </a:pPr>
            <a:r>
              <a:rPr lang="en-US" sz="1400" b="0" i="0" u="none" strike="noStrike">
                <a:solidFill>
                  <a:srgbClr val="3E5D08"/>
                </a:solidFill>
                <a:effectLst/>
                <a:latin typeface="Century Gothic" panose="020B0502020202020204" pitchFamily="34" charset="0"/>
              </a:rPr>
              <a:t>Neurotransmitter release and epigenetic changes to dna methylation, acetylation and hydroxymethalation</a:t>
            </a:r>
            <a:endParaRPr lang="en-US" sz="1120" b="0" i="0" u="none" strike="noStrike">
              <a:solidFill>
                <a:srgbClr val="FFFFFF"/>
              </a:solidFill>
              <a:effectLst/>
              <a:latin typeface="Noto Sans Symbols"/>
            </a:endParaRPr>
          </a:p>
          <a:p>
            <a:pPr rtl="0" fontAlgn="base">
              <a:spcBef>
                <a:spcPts val="970"/>
              </a:spcBef>
              <a:spcAft>
                <a:spcPts val="0"/>
              </a:spcAft>
              <a:buFont typeface="Arial" panose="020B0604020202020204" pitchFamily="34" charset="0"/>
              <a:buChar char="•"/>
            </a:pPr>
            <a:r>
              <a:rPr lang="en-US" sz="2000" b="0" i="0" u="none" strike="noStrike">
                <a:solidFill>
                  <a:srgbClr val="3E5D08"/>
                </a:solidFill>
                <a:effectLst/>
                <a:latin typeface="Century Gothic" panose="020B0502020202020204" pitchFamily="34" charset="0"/>
              </a:rPr>
              <a:t>Epigenetic marks record biological experiences and may be mechanism of memory</a:t>
            </a:r>
            <a:endParaRPr lang="en-US" sz="1600" b="0" i="0" u="none" strike="noStrike">
              <a:solidFill>
                <a:srgbClr val="FFFFFF"/>
              </a:solidFill>
              <a:effectLst/>
              <a:latin typeface="Noto Sans Symbols"/>
            </a:endParaRPr>
          </a:p>
          <a:p>
            <a:pPr marL="742950" lvl="1" indent="-285750" rtl="0" fontAlgn="base">
              <a:spcBef>
                <a:spcPts val="933"/>
              </a:spcBef>
              <a:spcAft>
                <a:spcPts val="0"/>
              </a:spcAft>
              <a:buFont typeface="Arial" panose="020B0604020202020204" pitchFamily="34" charset="0"/>
              <a:buChar char="•"/>
            </a:pPr>
            <a:r>
              <a:rPr lang="en-US" sz="1800" b="0" i="0" u="none" strike="noStrike">
                <a:solidFill>
                  <a:srgbClr val="3E5D08"/>
                </a:solidFill>
                <a:effectLst/>
                <a:latin typeface="Century Gothic" panose="020B0502020202020204" pitchFamily="34" charset="0"/>
              </a:rPr>
              <a:t>Higher maternal care 🡪 epigenetic marks 🡪 higher care from offspring to their offspring</a:t>
            </a:r>
            <a:endParaRPr lang="en-US" sz="1440" b="0" i="0" u="none" strike="noStrike">
              <a:solidFill>
                <a:srgbClr val="FFFFFF"/>
              </a:solidFill>
              <a:effectLst/>
              <a:latin typeface="Noto Sans Symbols"/>
            </a:endParaRPr>
          </a:p>
          <a:p>
            <a:pPr rtl="0" fontAlgn="base">
              <a:spcBef>
                <a:spcPts val="970"/>
              </a:spcBef>
              <a:spcAft>
                <a:spcPts val="0"/>
              </a:spcAft>
              <a:buFont typeface="Arial" panose="020B0604020202020204" pitchFamily="34" charset="0"/>
              <a:buChar char="•"/>
            </a:pPr>
            <a:r>
              <a:rPr lang="en-US" sz="2000" b="0" i="0" u="none" strike="noStrike">
                <a:solidFill>
                  <a:srgbClr val="3E5D08"/>
                </a:solidFill>
                <a:effectLst/>
                <a:latin typeface="Century Gothic" panose="020B0502020202020204" pitchFamily="34" charset="0"/>
              </a:rPr>
              <a:t>Coexpression of genes in placenta and hypothalamus</a:t>
            </a:r>
            <a:endParaRPr lang="en-US" sz="1600" b="0" i="0" u="none" strike="noStrike">
              <a:solidFill>
                <a:srgbClr val="FFFFFF"/>
              </a:solidFill>
              <a:effectLst/>
              <a:latin typeface="Noto Sans Symbols"/>
            </a:endParaRPr>
          </a:p>
          <a:p>
            <a:pPr marL="742950" lvl="1" indent="-285750" rtl="0" fontAlgn="base">
              <a:spcBef>
                <a:spcPts val="933"/>
              </a:spcBef>
              <a:spcAft>
                <a:spcPts val="0"/>
              </a:spcAft>
              <a:buFont typeface="Arial" panose="020B0604020202020204" pitchFamily="34" charset="0"/>
              <a:buChar char="•"/>
            </a:pPr>
            <a:r>
              <a:rPr lang="en-US" sz="1800" b="0" i="0" u="none" strike="noStrike">
                <a:solidFill>
                  <a:srgbClr val="3E5D08"/>
                </a:solidFill>
                <a:effectLst/>
                <a:latin typeface="Century Gothic" panose="020B0502020202020204" pitchFamily="34" charset="0"/>
              </a:rPr>
              <a:t>Peg3 and maternal care</a:t>
            </a:r>
            <a:endParaRPr lang="en-US" sz="1440" b="0" i="0" u="none" strike="noStrike">
              <a:solidFill>
                <a:srgbClr val="FFFFFF"/>
              </a:solidFill>
              <a:effectLst/>
              <a:latin typeface="Noto Sans Symbols"/>
            </a:endParaRPr>
          </a:p>
          <a:p>
            <a:pPr marL="0" indent="0">
              <a:buNone/>
            </a:pPr>
            <a:endParaRPr lang="en-US" sz="1000" dirty="0"/>
          </a:p>
        </p:txBody>
      </p:sp>
      <p:sp>
        <p:nvSpPr>
          <p:cNvPr id="5" name="TextBox 4">
            <a:extLst>
              <a:ext uri="{FF2B5EF4-FFF2-40B4-BE49-F238E27FC236}">
                <a16:creationId xmlns:a16="http://schemas.microsoft.com/office/drawing/2014/main" id="{1CC164C8-552B-40CE-AE89-4AE88B292C31}"/>
              </a:ext>
            </a:extLst>
          </p:cNvPr>
          <p:cNvSpPr txBox="1"/>
          <p:nvPr/>
        </p:nvSpPr>
        <p:spPr>
          <a:xfrm>
            <a:off x="6093854" y="5969649"/>
            <a:ext cx="6098146" cy="646331"/>
          </a:xfrm>
          <a:prstGeom prst="rect">
            <a:avLst/>
          </a:prstGeom>
          <a:noFill/>
        </p:spPr>
        <p:txBody>
          <a:bodyPr wrap="square">
            <a:spAutoFit/>
          </a:bodyPr>
          <a:lstStyle/>
          <a:p>
            <a:r>
              <a:rPr lang="en-US" sz="1800" b="0" i="0" u="none" strike="noStrike" dirty="0" err="1">
                <a:effectLst/>
                <a:latin typeface="Century Gothic" panose="020B0502020202020204" pitchFamily="34" charset="0"/>
              </a:rPr>
              <a:t>Vassoler</a:t>
            </a:r>
            <a:r>
              <a:rPr lang="en-US" sz="1800" b="0" i="0" u="none" strike="noStrike" dirty="0">
                <a:effectLst/>
                <a:latin typeface="Century Gothic" panose="020B0502020202020204" pitchFamily="34" charset="0"/>
              </a:rPr>
              <a:t>, Sadri-</a:t>
            </a:r>
            <a:r>
              <a:rPr lang="en-US" sz="1800" b="0" i="0" u="none" strike="noStrike" dirty="0" err="1">
                <a:effectLst/>
                <a:latin typeface="Century Gothic" panose="020B0502020202020204" pitchFamily="34" charset="0"/>
              </a:rPr>
              <a:t>Vakili</a:t>
            </a:r>
            <a:r>
              <a:rPr lang="en-US" sz="1800" b="0" i="0" u="none" strike="noStrike" dirty="0">
                <a:effectLst/>
                <a:latin typeface="Century Gothic" panose="020B0502020202020204" pitchFamily="34" charset="0"/>
              </a:rPr>
              <a:t>, 2014</a:t>
            </a:r>
            <a:r>
              <a:rPr lang="en-US" dirty="0">
                <a:latin typeface="Century Gothic" panose="020B0502020202020204" pitchFamily="34" charset="0"/>
              </a:rPr>
              <a:t>; Wes, Orlando 2014</a:t>
            </a:r>
            <a:r>
              <a:rPr lang="en-US" sz="1800" b="0" i="0" u="none" strike="noStrike" dirty="0">
                <a:effectLst/>
                <a:latin typeface="Century Gothic" panose="020B0502020202020204" pitchFamily="34" charset="0"/>
              </a:rPr>
              <a:t>, </a:t>
            </a:r>
            <a:r>
              <a:rPr lang="en-US" sz="1800" b="0" i="0" u="none" strike="noStrike">
                <a:effectLst/>
                <a:latin typeface="Century Gothic" panose="020B0502020202020204" pitchFamily="34" charset="0"/>
              </a:rPr>
              <a:t>Orlando 2014</a:t>
            </a:r>
            <a:endParaRPr lang="en-US" dirty="0"/>
          </a:p>
        </p:txBody>
      </p:sp>
    </p:spTree>
    <p:extLst>
      <p:ext uri="{BB962C8B-B14F-4D97-AF65-F5344CB8AC3E}">
        <p14:creationId xmlns:p14="http://schemas.microsoft.com/office/powerpoint/2010/main" val="4043882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A9D32FF-C1E3-4316-93E9-7CA6C2C4E4D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39587" y="643467"/>
            <a:ext cx="6312825" cy="557106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423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63F40A5-9E15-4AF6-BBF2-7BCDB2439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780615D-6981-44B0-A25D-360BBE7D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Diagram&#10;&#10;Description automatically generated">
            <a:extLst>
              <a:ext uri="{FF2B5EF4-FFF2-40B4-BE49-F238E27FC236}">
                <a16:creationId xmlns:a16="http://schemas.microsoft.com/office/drawing/2014/main" id="{D5B75542-84B1-48A9-818E-BAC47C89FE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333" y="1131476"/>
            <a:ext cx="5141885" cy="4614841"/>
          </a:xfrm>
          <a:prstGeom prst="rect">
            <a:avLst/>
          </a:prstGeom>
        </p:spPr>
      </p:pic>
      <p:pic>
        <p:nvPicPr>
          <p:cNvPr id="5122" name="Picture 2">
            <a:extLst>
              <a:ext uri="{FF2B5EF4-FFF2-40B4-BE49-F238E27FC236}">
                <a16:creationId xmlns:a16="http://schemas.microsoft.com/office/drawing/2014/main" id="{D055FF8A-8F2F-447D-9D24-B0D4023137B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67951" y="1684228"/>
            <a:ext cx="5141885" cy="35093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208A994-7F5B-4DD7-8094-BA87AEC465DE}"/>
              </a:ext>
            </a:extLst>
          </p:cNvPr>
          <p:cNvSpPr txBox="1"/>
          <p:nvPr/>
        </p:nvSpPr>
        <p:spPr>
          <a:xfrm>
            <a:off x="9433254" y="5844486"/>
            <a:ext cx="1976582" cy="369332"/>
          </a:xfrm>
          <a:prstGeom prst="rect">
            <a:avLst/>
          </a:prstGeom>
          <a:noFill/>
        </p:spPr>
        <p:txBody>
          <a:bodyPr wrap="square" rtlCol="0">
            <a:spAutoFit/>
          </a:bodyPr>
          <a:lstStyle/>
          <a:p>
            <a:r>
              <a:rPr lang="en-US" dirty="0">
                <a:solidFill>
                  <a:schemeClr val="bg1"/>
                </a:solidFill>
              </a:rPr>
              <a:t>Wright 2011</a:t>
            </a:r>
          </a:p>
        </p:txBody>
      </p:sp>
    </p:spTree>
    <p:extLst>
      <p:ext uri="{BB962C8B-B14F-4D97-AF65-F5344CB8AC3E}">
        <p14:creationId xmlns:p14="http://schemas.microsoft.com/office/powerpoint/2010/main" val="2661756784"/>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7E891-7470-4EB6-B8CB-CC4553EC593D}"/>
              </a:ext>
            </a:extLst>
          </p:cNvPr>
          <p:cNvSpPr>
            <a:spLocks noGrp="1"/>
          </p:cNvSpPr>
          <p:nvPr>
            <p:ph type="title"/>
          </p:nvPr>
        </p:nvSpPr>
        <p:spPr/>
        <p:txBody>
          <a:bodyPr/>
          <a:lstStyle/>
          <a:p>
            <a:r>
              <a:rPr lang="en-US" dirty="0"/>
              <a:t>Intergenerational trauma</a:t>
            </a:r>
          </a:p>
        </p:txBody>
      </p:sp>
      <p:sp>
        <p:nvSpPr>
          <p:cNvPr id="3" name="Content Placeholder 2">
            <a:extLst>
              <a:ext uri="{FF2B5EF4-FFF2-40B4-BE49-F238E27FC236}">
                <a16:creationId xmlns:a16="http://schemas.microsoft.com/office/drawing/2014/main" id="{4A382FC5-85C2-4F6C-BDDF-B163EDD2A8DF}"/>
              </a:ext>
            </a:extLst>
          </p:cNvPr>
          <p:cNvSpPr>
            <a:spLocks noGrp="1"/>
          </p:cNvSpPr>
          <p:nvPr>
            <p:ph idx="1"/>
          </p:nvPr>
        </p:nvSpPr>
        <p:spPr/>
        <p:txBody>
          <a:bodyPr/>
          <a:lstStyle/>
          <a:p>
            <a:pPr marL="101600" rtl="0" fontAlgn="base">
              <a:spcBef>
                <a:spcPts val="0"/>
              </a:spcBef>
              <a:spcAft>
                <a:spcPts val="0"/>
              </a:spcAft>
              <a:buFont typeface="Arial" panose="020B0604020202020204" pitchFamily="34" charset="0"/>
              <a:buChar char="•"/>
            </a:pPr>
            <a:r>
              <a:rPr lang="en-US" sz="3556" b="0" i="0" u="none" strike="noStrike" dirty="0">
                <a:solidFill>
                  <a:schemeClr val="tx1"/>
                </a:solidFill>
                <a:effectLst/>
                <a:latin typeface="Arial" panose="020B0604020202020204" pitchFamily="34" charset="0"/>
              </a:rPr>
              <a:t>Destruction of societal anxiety buffers</a:t>
            </a:r>
          </a:p>
          <a:p>
            <a:pPr marL="742950" lvl="1" indent="-285750" rtl="0" fontAlgn="base">
              <a:spcBef>
                <a:spcPts val="0"/>
              </a:spcBef>
              <a:spcAft>
                <a:spcPts val="0"/>
              </a:spcAft>
              <a:buFont typeface="Arial" panose="020B0604020202020204" pitchFamily="34" charset="0"/>
              <a:buChar char="•"/>
            </a:pPr>
            <a:r>
              <a:rPr lang="en-US" sz="3111" b="0" i="0" u="none" strike="noStrike" dirty="0">
                <a:solidFill>
                  <a:schemeClr val="tx1"/>
                </a:solidFill>
                <a:effectLst/>
                <a:latin typeface="Arial" panose="020B0604020202020204" pitchFamily="34" charset="0"/>
              </a:rPr>
              <a:t>Approach-avoidance and learned helplessness</a:t>
            </a:r>
          </a:p>
          <a:p>
            <a:pPr marL="742950" lvl="1" indent="-285750" rtl="0" fontAlgn="base">
              <a:spcBef>
                <a:spcPts val="0"/>
              </a:spcBef>
              <a:spcAft>
                <a:spcPts val="0"/>
              </a:spcAft>
              <a:buFont typeface="Arial" panose="020B0604020202020204" pitchFamily="34" charset="0"/>
              <a:buChar char="•"/>
            </a:pPr>
            <a:r>
              <a:rPr lang="en-US" sz="3111" b="0" i="0" u="none" strike="noStrike" dirty="0">
                <a:solidFill>
                  <a:schemeClr val="tx1"/>
                </a:solidFill>
                <a:effectLst/>
                <a:latin typeface="Arial" panose="020B0604020202020204" pitchFamily="34" charset="0"/>
              </a:rPr>
              <a:t>Structure of brains altered</a:t>
            </a:r>
          </a:p>
          <a:p>
            <a:pPr marL="1143000" lvl="2" indent="-228600" rtl="0" fontAlgn="base">
              <a:spcBef>
                <a:spcPts val="0"/>
              </a:spcBef>
              <a:spcAft>
                <a:spcPts val="0"/>
              </a:spcAft>
              <a:buFont typeface="Arial" panose="020B0604020202020204" pitchFamily="34" charset="0"/>
              <a:buChar char="•"/>
            </a:pPr>
            <a:r>
              <a:rPr lang="en-US" sz="2667" b="0" i="0" u="none" strike="noStrike" dirty="0">
                <a:solidFill>
                  <a:schemeClr val="tx1"/>
                </a:solidFill>
                <a:effectLst/>
                <a:latin typeface="Arial" panose="020B0604020202020204" pitchFamily="34" charset="0"/>
              </a:rPr>
              <a:t>Suspicion, defensiveness and uncooperativeness</a:t>
            </a:r>
          </a:p>
          <a:p>
            <a:pPr marL="1143000" lvl="2" indent="-228600" rtl="0" fontAlgn="base">
              <a:spcBef>
                <a:spcPts val="0"/>
              </a:spcBef>
              <a:spcAft>
                <a:spcPts val="0"/>
              </a:spcAft>
              <a:buFont typeface="Arial" panose="020B0604020202020204" pitchFamily="34" charset="0"/>
              <a:buChar char="•"/>
            </a:pPr>
            <a:r>
              <a:rPr lang="en-US" sz="2667" b="0" i="0" u="none" strike="noStrike" dirty="0">
                <a:solidFill>
                  <a:schemeClr val="tx1"/>
                </a:solidFill>
                <a:effectLst/>
                <a:latin typeface="Arial" panose="020B0604020202020204" pitchFamily="34" charset="0"/>
              </a:rPr>
              <a:t>HPA axis activation</a:t>
            </a:r>
          </a:p>
          <a:p>
            <a:pPr marL="1143000" lvl="2" indent="-228600" rtl="0" fontAlgn="base">
              <a:spcBef>
                <a:spcPts val="0"/>
              </a:spcBef>
              <a:spcAft>
                <a:spcPts val="0"/>
              </a:spcAft>
              <a:buFont typeface="Arial" panose="020B0604020202020204" pitchFamily="34" charset="0"/>
              <a:buChar char="•"/>
            </a:pPr>
            <a:r>
              <a:rPr lang="en-US" sz="2667" b="0" i="0" u="none" strike="noStrike" dirty="0">
                <a:solidFill>
                  <a:schemeClr val="tx1"/>
                </a:solidFill>
                <a:effectLst/>
                <a:latin typeface="Arial" panose="020B0604020202020204" pitchFamily="34" charset="0"/>
              </a:rPr>
              <a:t>Negative impact on emotional, social, intellectual development</a:t>
            </a:r>
          </a:p>
          <a:p>
            <a:pPr marL="1600200" lvl="3" indent="-228600" rtl="0" fontAlgn="base">
              <a:spcBef>
                <a:spcPts val="396"/>
              </a:spcBef>
              <a:spcAft>
                <a:spcPts val="0"/>
              </a:spcAft>
              <a:buFont typeface="Arial" panose="020B0604020202020204" pitchFamily="34" charset="0"/>
              <a:buChar char="•"/>
            </a:pPr>
            <a:r>
              <a:rPr lang="en-US" sz="2222" b="0" i="0" u="none" strike="noStrike" dirty="0">
                <a:solidFill>
                  <a:schemeClr val="tx1"/>
                </a:solidFill>
                <a:effectLst/>
                <a:latin typeface="Arial" panose="020B0604020202020204" pitchFamily="34" charset="0"/>
              </a:rPr>
              <a:t>Abnormalities in corpus callosum, cerebral cortex, hippocampus</a:t>
            </a:r>
          </a:p>
          <a:p>
            <a:endParaRPr lang="en-US" dirty="0">
              <a:solidFill>
                <a:schemeClr val="tx1"/>
              </a:solidFill>
            </a:endParaRPr>
          </a:p>
        </p:txBody>
      </p:sp>
      <p:sp>
        <p:nvSpPr>
          <p:cNvPr id="4" name="TextBox 3">
            <a:extLst>
              <a:ext uri="{FF2B5EF4-FFF2-40B4-BE49-F238E27FC236}">
                <a16:creationId xmlns:a16="http://schemas.microsoft.com/office/drawing/2014/main" id="{BC334F0B-B77A-4E9F-8929-FD428D182525}"/>
              </a:ext>
            </a:extLst>
          </p:cNvPr>
          <p:cNvSpPr txBox="1"/>
          <p:nvPr/>
        </p:nvSpPr>
        <p:spPr>
          <a:xfrm>
            <a:off x="7470648" y="5961888"/>
            <a:ext cx="3959351" cy="646331"/>
          </a:xfrm>
          <a:prstGeom prst="rect">
            <a:avLst/>
          </a:prstGeom>
          <a:noFill/>
        </p:spPr>
        <p:txBody>
          <a:bodyPr wrap="square" rtlCol="0">
            <a:spAutoFit/>
          </a:bodyPr>
          <a:lstStyle/>
          <a:p>
            <a:r>
              <a:rPr lang="en-US" dirty="0"/>
              <a:t>Yehuda, </a:t>
            </a:r>
            <a:r>
              <a:rPr lang="en-US" dirty="0" err="1"/>
              <a:t>Lehrner</a:t>
            </a:r>
            <a:r>
              <a:rPr lang="en-US" dirty="0"/>
              <a:t> 2018; Yellow Horse Brave Heart, Chase, Elkins </a:t>
            </a:r>
            <a:r>
              <a:rPr lang="en-US" dirty="0" err="1"/>
              <a:t>Altschul</a:t>
            </a:r>
            <a:r>
              <a:rPr lang="en-US" dirty="0"/>
              <a:t> 2011</a:t>
            </a:r>
          </a:p>
        </p:txBody>
      </p:sp>
    </p:spTree>
    <p:extLst>
      <p:ext uri="{BB962C8B-B14F-4D97-AF65-F5344CB8AC3E}">
        <p14:creationId xmlns:p14="http://schemas.microsoft.com/office/powerpoint/2010/main" val="1617038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9506-F134-4067-94E5-A1ECBFD4E110}"/>
              </a:ext>
            </a:extLst>
          </p:cNvPr>
          <p:cNvSpPr>
            <a:spLocks noGrp="1"/>
          </p:cNvSpPr>
          <p:nvPr>
            <p:ph type="title"/>
          </p:nvPr>
        </p:nvSpPr>
        <p:spPr/>
        <p:txBody>
          <a:bodyPr/>
          <a:lstStyle/>
          <a:p>
            <a:r>
              <a:rPr lang="en-US" dirty="0"/>
              <a:t>Intergenerational trauma</a:t>
            </a:r>
          </a:p>
        </p:txBody>
      </p:sp>
      <p:sp>
        <p:nvSpPr>
          <p:cNvPr id="3" name="Content Placeholder 2">
            <a:extLst>
              <a:ext uri="{FF2B5EF4-FFF2-40B4-BE49-F238E27FC236}">
                <a16:creationId xmlns:a16="http://schemas.microsoft.com/office/drawing/2014/main" id="{9B8C1B9B-BC0B-49F3-9F72-D2ECD3E26C4B}"/>
              </a:ext>
            </a:extLst>
          </p:cNvPr>
          <p:cNvSpPr>
            <a:spLocks noGrp="1"/>
          </p:cNvSpPr>
          <p:nvPr>
            <p:ph idx="1"/>
          </p:nvPr>
        </p:nvSpPr>
        <p:spPr/>
        <p:txBody>
          <a:bodyPr/>
          <a:lstStyle/>
          <a:p>
            <a:pPr marL="101600" rtl="0" fontAlgn="base">
              <a:spcBef>
                <a:spcPts val="0"/>
              </a:spcBef>
              <a:spcAft>
                <a:spcPts val="0"/>
              </a:spcAft>
              <a:buFont typeface="Arial" panose="020B0604020202020204" pitchFamily="34" charset="0"/>
              <a:buChar char="•"/>
            </a:pPr>
            <a:r>
              <a:rPr lang="en-US" sz="2000" b="0" i="0" u="none" strike="noStrike" dirty="0">
                <a:solidFill>
                  <a:schemeClr val="tx1"/>
                </a:solidFill>
                <a:effectLst/>
                <a:latin typeface="Arial" panose="020B0604020202020204" pitchFamily="34" charset="0"/>
              </a:rPr>
              <a:t>Direct or indirect passage of violence done onto one generation to the next</a:t>
            </a:r>
          </a:p>
          <a:p>
            <a:pPr marL="742950" lvl="1" indent="-285750" rtl="0" fontAlgn="base">
              <a:spcBef>
                <a:spcPts val="0"/>
              </a:spcBef>
              <a:spcAft>
                <a:spcPts val="0"/>
              </a:spcAft>
              <a:buFont typeface="Arial" panose="020B0604020202020204" pitchFamily="34" charset="0"/>
              <a:buChar char="•"/>
            </a:pPr>
            <a:r>
              <a:rPr lang="en-US" sz="1778" b="0" i="0" u="none" strike="noStrike" dirty="0">
                <a:solidFill>
                  <a:schemeClr val="tx1"/>
                </a:solidFill>
                <a:effectLst/>
                <a:latin typeface="Arial" panose="020B0604020202020204" pitchFamily="34" charset="0"/>
              </a:rPr>
              <a:t>Interpersonal (parent to child) </a:t>
            </a:r>
            <a:r>
              <a:rPr lang="en-US" sz="1778" b="0" i="0" u="none" strike="noStrike" dirty="0">
                <a:solidFill>
                  <a:schemeClr val="tx1"/>
                </a:solidFill>
                <a:effectLst/>
                <a:latin typeface="Arial" panose="020B0604020202020204" pitchFamily="34" charset="0"/>
                <a:sym typeface="Wingdings" panose="05000000000000000000" pitchFamily="2" charset="2"/>
              </a:rPr>
              <a:t></a:t>
            </a:r>
            <a:r>
              <a:rPr lang="en-US" sz="1778" b="0" i="0" u="none" strike="noStrike" dirty="0">
                <a:solidFill>
                  <a:schemeClr val="tx1"/>
                </a:solidFill>
                <a:effectLst/>
                <a:latin typeface="Arial" panose="020B0604020202020204" pitchFamily="34" charset="0"/>
              </a:rPr>
              <a:t> intergenerational (parents to children)</a:t>
            </a:r>
          </a:p>
          <a:p>
            <a:pPr marL="101600" rtl="0" fontAlgn="base">
              <a:spcBef>
                <a:spcPts val="0"/>
              </a:spcBef>
              <a:spcAft>
                <a:spcPts val="0"/>
              </a:spcAft>
              <a:buFont typeface="Arial" panose="020B0604020202020204" pitchFamily="34" charset="0"/>
              <a:buChar char="•"/>
            </a:pPr>
            <a:r>
              <a:rPr lang="en-US" sz="2000" b="0" i="0" u="none" strike="noStrike" dirty="0">
                <a:solidFill>
                  <a:schemeClr val="tx1"/>
                </a:solidFill>
                <a:effectLst/>
                <a:latin typeface="Arial" panose="020B0604020202020204" pitchFamily="34" charset="0"/>
              </a:rPr>
              <a:t>Transmission</a:t>
            </a:r>
          </a:p>
          <a:p>
            <a:pPr marL="742950" lvl="1" indent="-285750" rtl="0" fontAlgn="base">
              <a:spcBef>
                <a:spcPts val="0"/>
              </a:spcBef>
              <a:spcAft>
                <a:spcPts val="0"/>
              </a:spcAft>
              <a:buFont typeface="Arial" panose="020B0604020202020204" pitchFamily="34" charset="0"/>
              <a:buChar char="•"/>
            </a:pPr>
            <a:r>
              <a:rPr lang="en-US" sz="1778" b="0" i="0" u="none" strike="noStrike" dirty="0">
                <a:solidFill>
                  <a:schemeClr val="tx1"/>
                </a:solidFill>
                <a:effectLst/>
                <a:latin typeface="Arial" panose="020B0604020202020204" pitchFamily="34" charset="0"/>
              </a:rPr>
              <a:t>Direct: parents treat children in same abusive or negligent ways that they were treated</a:t>
            </a:r>
          </a:p>
          <a:p>
            <a:pPr marL="742950" lvl="1" indent="-285750" rtl="0" fontAlgn="base">
              <a:spcBef>
                <a:spcPts val="0"/>
              </a:spcBef>
              <a:spcAft>
                <a:spcPts val="0"/>
              </a:spcAft>
              <a:buFont typeface="Arial" panose="020B0604020202020204" pitchFamily="34" charset="0"/>
              <a:buChar char="•"/>
            </a:pPr>
            <a:r>
              <a:rPr lang="en-US" sz="1778" b="0" i="0" u="none" strike="noStrike" dirty="0">
                <a:solidFill>
                  <a:schemeClr val="tx1"/>
                </a:solidFill>
                <a:effectLst/>
                <a:latin typeface="Arial" panose="020B0604020202020204" pitchFamily="34" charset="0"/>
              </a:rPr>
              <a:t>Indirect: children learn coping behaviors from their parents</a:t>
            </a:r>
          </a:p>
          <a:p>
            <a:pPr marL="1143000" lvl="2" indent="-228600" rtl="0" fontAlgn="base">
              <a:spcBef>
                <a:spcPts val="0"/>
              </a:spcBef>
              <a:spcAft>
                <a:spcPts val="0"/>
              </a:spcAft>
              <a:buFont typeface="Arial" panose="020B0604020202020204" pitchFamily="34" charset="0"/>
              <a:buChar char="•"/>
            </a:pPr>
            <a:r>
              <a:rPr lang="en-US" sz="1556" b="0" i="0" u="none" strike="noStrike" dirty="0">
                <a:solidFill>
                  <a:schemeClr val="tx1"/>
                </a:solidFill>
                <a:effectLst/>
                <a:latin typeface="Arial" panose="020B0604020202020204" pitchFamily="34" charset="0"/>
              </a:rPr>
              <a:t>Fear, anxiety, helplessness </a:t>
            </a:r>
            <a:r>
              <a:rPr lang="en-US" sz="1556" b="0" i="0" u="none" strike="noStrike" dirty="0">
                <a:solidFill>
                  <a:schemeClr val="tx1"/>
                </a:solidFill>
                <a:effectLst/>
                <a:latin typeface="Arial" panose="020B0604020202020204" pitchFamily="34" charset="0"/>
                <a:sym typeface="Wingdings" panose="05000000000000000000" pitchFamily="2" charset="2"/>
              </a:rPr>
              <a:t></a:t>
            </a:r>
            <a:r>
              <a:rPr lang="en-US" sz="1556" b="0" i="0" u="none" strike="noStrike" dirty="0">
                <a:solidFill>
                  <a:schemeClr val="tx1"/>
                </a:solidFill>
                <a:effectLst/>
                <a:latin typeface="Arial" panose="020B0604020202020204" pitchFamily="34" charset="0"/>
              </a:rPr>
              <a:t> EtOH, family discord, high suicide rates</a:t>
            </a:r>
          </a:p>
          <a:p>
            <a:pPr marL="101600" rtl="0" fontAlgn="base">
              <a:spcBef>
                <a:spcPts val="0"/>
              </a:spcBef>
              <a:spcAft>
                <a:spcPts val="0"/>
              </a:spcAft>
              <a:buFont typeface="Arial" panose="020B0604020202020204" pitchFamily="34" charset="0"/>
              <a:buChar char="•"/>
            </a:pPr>
            <a:r>
              <a:rPr lang="en-US" sz="2000" b="0" i="0" u="none" strike="noStrike" dirty="0">
                <a:solidFill>
                  <a:schemeClr val="tx1"/>
                </a:solidFill>
                <a:effectLst/>
                <a:latin typeface="Arial" panose="020B0604020202020204" pitchFamily="34" charset="0"/>
              </a:rPr>
              <a:t>In Hawai‛i</a:t>
            </a:r>
          </a:p>
          <a:p>
            <a:pPr marL="742950" lvl="1" indent="-285750" rtl="0" fontAlgn="base">
              <a:spcBef>
                <a:spcPts val="0"/>
              </a:spcBef>
              <a:spcAft>
                <a:spcPts val="0"/>
              </a:spcAft>
              <a:buFont typeface="Arial" panose="020B0604020202020204" pitchFamily="34" charset="0"/>
              <a:buChar char="•"/>
            </a:pPr>
            <a:r>
              <a:rPr lang="en-US" sz="1778" b="0" i="0" u="none" strike="noStrike" dirty="0">
                <a:solidFill>
                  <a:schemeClr val="tx1"/>
                </a:solidFill>
                <a:effectLst/>
                <a:latin typeface="Arial" panose="020B0604020202020204" pitchFamily="34" charset="0"/>
              </a:rPr>
              <a:t>Epidemics of disease</a:t>
            </a:r>
          </a:p>
          <a:p>
            <a:pPr marL="742950" lvl="1" indent="-285750" rtl="0" fontAlgn="base">
              <a:spcBef>
                <a:spcPts val="0"/>
              </a:spcBef>
              <a:spcAft>
                <a:spcPts val="0"/>
              </a:spcAft>
              <a:buFont typeface="Arial" panose="020B0604020202020204" pitchFamily="34" charset="0"/>
              <a:buChar char="•"/>
            </a:pPr>
            <a:r>
              <a:rPr lang="en-US" sz="1778" b="0" i="0" u="none" strike="noStrike" dirty="0">
                <a:solidFill>
                  <a:schemeClr val="tx1"/>
                </a:solidFill>
                <a:effectLst/>
                <a:latin typeface="Arial" panose="020B0604020202020204" pitchFamily="34" charset="0"/>
              </a:rPr>
              <a:t>Dispossession from traditional lands</a:t>
            </a:r>
          </a:p>
          <a:p>
            <a:pPr marL="742950" lvl="1" indent="-285750" rtl="0" fontAlgn="base">
              <a:spcBef>
                <a:spcPts val="0"/>
              </a:spcBef>
              <a:spcAft>
                <a:spcPts val="0"/>
              </a:spcAft>
              <a:buFont typeface="Arial" panose="020B0604020202020204" pitchFamily="34" charset="0"/>
              <a:buChar char="•"/>
            </a:pPr>
            <a:r>
              <a:rPr lang="en-US" sz="1778" b="0" i="0" u="none" strike="noStrike" dirty="0">
                <a:solidFill>
                  <a:schemeClr val="tx1"/>
                </a:solidFill>
                <a:effectLst/>
                <a:latin typeface="Arial" panose="020B0604020202020204" pitchFamily="34" charset="0"/>
              </a:rPr>
              <a:t>Blood quanta</a:t>
            </a:r>
          </a:p>
          <a:p>
            <a:pPr marL="742950" lvl="1" indent="-285750" rtl="0" fontAlgn="base">
              <a:spcBef>
                <a:spcPts val="0"/>
              </a:spcBef>
              <a:spcAft>
                <a:spcPts val="0"/>
              </a:spcAft>
              <a:buFont typeface="Arial" panose="020B0604020202020204" pitchFamily="34" charset="0"/>
              <a:buChar char="•"/>
            </a:pPr>
            <a:r>
              <a:rPr lang="en-US" sz="1778" b="0" i="0" u="none" strike="noStrike" dirty="0">
                <a:solidFill>
                  <a:schemeClr val="tx1"/>
                </a:solidFill>
                <a:effectLst/>
                <a:latin typeface="Arial" panose="020B0604020202020204" pitchFamily="34" charset="0"/>
              </a:rPr>
              <a:t>Cultural genocide</a:t>
            </a:r>
          </a:p>
          <a:p>
            <a:pPr marL="1143000" lvl="2" indent="-228600" rtl="0" fontAlgn="base">
              <a:spcBef>
                <a:spcPts val="0"/>
              </a:spcBef>
              <a:spcAft>
                <a:spcPts val="0"/>
              </a:spcAft>
              <a:buFont typeface="Arial" panose="020B0604020202020204" pitchFamily="34" charset="0"/>
              <a:buChar char="•"/>
            </a:pPr>
            <a:r>
              <a:rPr lang="en-US" sz="1556" b="0" i="0" u="none" strike="noStrike" dirty="0">
                <a:solidFill>
                  <a:schemeClr val="tx1"/>
                </a:solidFill>
                <a:effectLst/>
                <a:latin typeface="Arial" panose="020B0604020202020204" pitchFamily="34" charset="0"/>
              </a:rPr>
              <a:t>Limits on traditional and customary rights</a:t>
            </a:r>
          </a:p>
          <a:p>
            <a:pPr marL="1143000" lvl="2" indent="-228600" rtl="0" fontAlgn="base">
              <a:spcBef>
                <a:spcPts val="0"/>
              </a:spcBef>
              <a:spcAft>
                <a:spcPts val="0"/>
              </a:spcAft>
              <a:buFont typeface="Arial" panose="020B0604020202020204" pitchFamily="34" charset="0"/>
              <a:buChar char="•"/>
            </a:pPr>
            <a:r>
              <a:rPr lang="en-US" sz="1556" b="0" i="0" u="none" strike="noStrike" dirty="0">
                <a:solidFill>
                  <a:schemeClr val="tx1"/>
                </a:solidFill>
                <a:effectLst/>
                <a:latin typeface="Arial" panose="020B0604020202020204" pitchFamily="34" charset="0"/>
              </a:rPr>
              <a:t>Marriage and property rights</a:t>
            </a:r>
          </a:p>
          <a:p>
            <a:pPr marL="1143000" lvl="2" indent="-228600" rtl="0" fontAlgn="base">
              <a:spcBef>
                <a:spcPts val="0"/>
              </a:spcBef>
              <a:spcAft>
                <a:spcPts val="0"/>
              </a:spcAft>
              <a:buFont typeface="Arial" panose="020B0604020202020204" pitchFamily="34" charset="0"/>
              <a:buChar char="•"/>
            </a:pPr>
            <a:r>
              <a:rPr lang="en-US" sz="1556" b="0" i="0" u="none" strike="noStrike" dirty="0">
                <a:solidFill>
                  <a:schemeClr val="tx1"/>
                </a:solidFill>
                <a:effectLst/>
                <a:latin typeface="Arial" panose="020B0604020202020204" pitchFamily="34" charset="0"/>
              </a:rPr>
              <a:t>Linguistic ban</a:t>
            </a:r>
          </a:p>
        </p:txBody>
      </p:sp>
      <p:sp>
        <p:nvSpPr>
          <p:cNvPr id="4" name="TextBox 3">
            <a:extLst>
              <a:ext uri="{FF2B5EF4-FFF2-40B4-BE49-F238E27FC236}">
                <a16:creationId xmlns:a16="http://schemas.microsoft.com/office/drawing/2014/main" id="{30C20E32-F85E-4295-A9A7-25F42B8FF3E8}"/>
              </a:ext>
            </a:extLst>
          </p:cNvPr>
          <p:cNvSpPr txBox="1"/>
          <p:nvPr/>
        </p:nvSpPr>
        <p:spPr>
          <a:xfrm>
            <a:off x="7443216" y="5961888"/>
            <a:ext cx="3730752" cy="369332"/>
          </a:xfrm>
          <a:prstGeom prst="rect">
            <a:avLst/>
          </a:prstGeom>
          <a:noFill/>
        </p:spPr>
        <p:txBody>
          <a:bodyPr wrap="square" rtlCol="0">
            <a:spAutoFit/>
          </a:bodyPr>
          <a:lstStyle/>
          <a:p>
            <a:r>
              <a:rPr lang="en-US" dirty="0"/>
              <a:t>Yehuda, </a:t>
            </a:r>
            <a:r>
              <a:rPr lang="en-US" dirty="0" err="1"/>
              <a:t>Lehrner</a:t>
            </a:r>
            <a:r>
              <a:rPr lang="en-US" dirty="0"/>
              <a:t> 2018; </a:t>
            </a:r>
            <a:r>
              <a:rPr lang="en-US" dirty="0" err="1"/>
              <a:t>Bissen</a:t>
            </a:r>
            <a:r>
              <a:rPr lang="en-US" dirty="0"/>
              <a:t> 2020</a:t>
            </a:r>
          </a:p>
        </p:txBody>
      </p:sp>
    </p:spTree>
    <p:extLst>
      <p:ext uri="{BB962C8B-B14F-4D97-AF65-F5344CB8AC3E}">
        <p14:creationId xmlns:p14="http://schemas.microsoft.com/office/powerpoint/2010/main" val="3706870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E7807-35AE-C841-3DB1-AE1009EACDC8}"/>
              </a:ext>
            </a:extLst>
          </p:cNvPr>
          <p:cNvSpPr>
            <a:spLocks noGrp="1"/>
          </p:cNvSpPr>
          <p:nvPr>
            <p:ph type="title"/>
          </p:nvPr>
        </p:nvSpPr>
        <p:spPr/>
        <p:txBody>
          <a:bodyPr/>
          <a:lstStyle/>
          <a:p>
            <a:r>
              <a:rPr lang="en-US" dirty="0"/>
              <a:t>ACES and PCES</a:t>
            </a:r>
          </a:p>
        </p:txBody>
      </p:sp>
      <p:pic>
        <p:nvPicPr>
          <p:cNvPr id="4" name="Content Placeholder 3">
            <a:extLst>
              <a:ext uri="{FF2B5EF4-FFF2-40B4-BE49-F238E27FC236}">
                <a16:creationId xmlns:a16="http://schemas.microsoft.com/office/drawing/2014/main" id="{71B25200-CA94-BC40-F023-0EFC9898690F}"/>
              </a:ext>
            </a:extLst>
          </p:cNvPr>
          <p:cNvPicPr>
            <a:picLocks noGrp="1" noChangeAspect="1"/>
          </p:cNvPicPr>
          <p:nvPr>
            <p:ph idx="1"/>
          </p:nvPr>
        </p:nvPicPr>
        <p:blipFill>
          <a:blip r:embed="rId2"/>
          <a:stretch>
            <a:fillRect/>
          </a:stretch>
        </p:blipFill>
        <p:spPr>
          <a:xfrm>
            <a:off x="1782618" y="2011363"/>
            <a:ext cx="8312727" cy="4426798"/>
          </a:xfrm>
          <a:prstGeom prst="rect">
            <a:avLst/>
          </a:prstGeom>
        </p:spPr>
      </p:pic>
      <p:sp>
        <p:nvSpPr>
          <p:cNvPr id="5" name="TextBox 4">
            <a:extLst>
              <a:ext uri="{FF2B5EF4-FFF2-40B4-BE49-F238E27FC236}">
                <a16:creationId xmlns:a16="http://schemas.microsoft.com/office/drawing/2014/main" id="{2928FFB5-A22A-C3AF-338A-4B068F82EFD6}"/>
              </a:ext>
            </a:extLst>
          </p:cNvPr>
          <p:cNvSpPr txBox="1"/>
          <p:nvPr/>
        </p:nvSpPr>
        <p:spPr>
          <a:xfrm>
            <a:off x="8829964" y="6581001"/>
            <a:ext cx="2600035" cy="276999"/>
          </a:xfrm>
          <a:prstGeom prst="rect">
            <a:avLst/>
          </a:prstGeom>
          <a:noFill/>
        </p:spPr>
        <p:txBody>
          <a:bodyPr wrap="square" rtlCol="0">
            <a:spAutoFit/>
          </a:bodyPr>
          <a:lstStyle/>
          <a:p>
            <a:r>
              <a:rPr lang="en-US" sz="1200" dirty="0"/>
              <a:t>PACESconnection.com 2022</a:t>
            </a:r>
          </a:p>
        </p:txBody>
      </p:sp>
    </p:spTree>
    <p:extLst>
      <p:ext uri="{BB962C8B-B14F-4D97-AF65-F5344CB8AC3E}">
        <p14:creationId xmlns:p14="http://schemas.microsoft.com/office/powerpoint/2010/main" val="7595908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5FDDF15F-C26A-0DCF-6D41-6DF4B2CFE0E2}"/>
              </a:ext>
            </a:extLst>
          </p:cNvPr>
          <p:cNvGraphicFramePr>
            <a:graphicFrameLocks noGrp="1"/>
          </p:cNvGraphicFramePr>
          <p:nvPr>
            <p:ph idx="1"/>
            <p:extLst>
              <p:ext uri="{D42A27DB-BD31-4B8C-83A1-F6EECF244321}">
                <p14:modId xmlns:p14="http://schemas.microsoft.com/office/powerpoint/2010/main" val="2826976405"/>
              </p:ext>
            </p:extLst>
          </p:nvPr>
        </p:nvGraphicFramePr>
        <p:xfrm>
          <a:off x="781236" y="411480"/>
          <a:ext cx="10629528" cy="5029138"/>
        </p:xfrm>
        <a:graphic>
          <a:graphicData uri="http://schemas.openxmlformats.org/drawingml/2006/table">
            <a:tbl>
              <a:tblPr firstRow="1" bandRow="1">
                <a:solidFill>
                  <a:srgbClr val="404040"/>
                </a:solidFill>
                <a:tableStyleId>{5C22544A-7EE6-4342-B048-85BDC9FD1C3A}</a:tableStyleId>
              </a:tblPr>
              <a:tblGrid>
                <a:gridCol w="5302376">
                  <a:extLst>
                    <a:ext uri="{9D8B030D-6E8A-4147-A177-3AD203B41FA5}">
                      <a16:colId xmlns:a16="http://schemas.microsoft.com/office/drawing/2014/main" val="1611850577"/>
                    </a:ext>
                  </a:extLst>
                </a:gridCol>
                <a:gridCol w="5327152">
                  <a:extLst>
                    <a:ext uri="{9D8B030D-6E8A-4147-A177-3AD203B41FA5}">
                      <a16:colId xmlns:a16="http://schemas.microsoft.com/office/drawing/2014/main" val="2956742593"/>
                    </a:ext>
                  </a:extLst>
                </a:gridCol>
              </a:tblGrid>
              <a:tr h="428763">
                <a:tc>
                  <a:txBody>
                    <a:bodyPr/>
                    <a:lstStyle/>
                    <a:p>
                      <a:r>
                        <a:rPr lang="en-US" sz="1600" b="0" cap="none" spc="0" dirty="0">
                          <a:solidFill>
                            <a:schemeClr val="bg1"/>
                          </a:solidFill>
                        </a:rPr>
                        <a:t>ACE</a:t>
                      </a:r>
                    </a:p>
                  </a:txBody>
                  <a:tcPr marL="90737" marR="90737" marT="90737" marB="45368" anchor="ctr">
                    <a:lnL w="12700" cmpd="sng">
                      <a:noFill/>
                    </a:lnL>
                    <a:lnR w="12700" cmpd="sng">
                      <a:noFill/>
                    </a:lnR>
                    <a:lnT w="19050" cap="flat" cmpd="sng" algn="ctr">
                      <a:noFill/>
                      <a:prstDash val="solid"/>
                    </a:lnT>
                    <a:lnB w="38100" cmpd="sng">
                      <a:noFill/>
                    </a:lnB>
                    <a:solidFill>
                      <a:schemeClr val="accent2"/>
                    </a:solidFill>
                  </a:tcPr>
                </a:tc>
                <a:tc>
                  <a:txBody>
                    <a:bodyPr/>
                    <a:lstStyle/>
                    <a:p>
                      <a:r>
                        <a:rPr lang="en-US" sz="1600" b="0" cap="none" spc="0" dirty="0">
                          <a:solidFill>
                            <a:schemeClr val="bg1"/>
                          </a:solidFill>
                        </a:rPr>
                        <a:t>PCE</a:t>
                      </a:r>
                    </a:p>
                  </a:txBody>
                  <a:tcPr marL="90737" marR="90737" marT="90737" marB="45368" anchor="ctr">
                    <a:lnL w="12700" cmpd="sng">
                      <a:noFill/>
                    </a:lnL>
                    <a:lnR w="12700" cmpd="sng">
                      <a:noFill/>
                    </a:lnR>
                    <a:lnT w="19050" cap="flat" cmpd="sng" algn="ctr">
                      <a:noFill/>
                      <a:prstDash val="solid"/>
                    </a:lnT>
                    <a:lnB w="38100" cmpd="sng">
                      <a:noFill/>
                    </a:lnB>
                    <a:solidFill>
                      <a:schemeClr val="accent2"/>
                    </a:solidFill>
                  </a:tcPr>
                </a:tc>
                <a:extLst>
                  <a:ext uri="{0D108BD9-81ED-4DB2-BD59-A6C34878D82A}">
                    <a16:rowId xmlns:a16="http://schemas.microsoft.com/office/drawing/2014/main" val="3645021996"/>
                  </a:ext>
                </a:extLst>
              </a:tr>
              <a:tr h="353875">
                <a:tc>
                  <a:txBody>
                    <a:bodyPr/>
                    <a:lstStyle/>
                    <a:p>
                      <a:r>
                        <a:rPr lang="en-US" sz="1200" cap="none" spc="0">
                          <a:solidFill>
                            <a:schemeClr val="bg1"/>
                          </a:solidFill>
                        </a:rPr>
                        <a:t>Recurrent physical abuse</a:t>
                      </a:r>
                    </a:p>
                  </a:txBody>
                  <a:tcPr marL="90737" marR="90737" marT="90737" marB="45368">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tc>
                  <a:txBody>
                    <a:bodyPr/>
                    <a:lstStyle/>
                    <a:p>
                      <a:r>
                        <a:rPr lang="en-US" sz="1200" cap="none" spc="0">
                          <a:solidFill>
                            <a:schemeClr val="bg1"/>
                          </a:solidFill>
                        </a:rPr>
                        <a:t>Strong connection with family</a:t>
                      </a:r>
                    </a:p>
                  </a:txBody>
                  <a:tcPr marL="90737" marR="90737" marT="90737" marB="45368">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extLst>
                  <a:ext uri="{0D108BD9-81ED-4DB2-BD59-A6C34878D82A}">
                    <a16:rowId xmlns:a16="http://schemas.microsoft.com/office/drawing/2014/main" val="3822922558"/>
                  </a:ext>
                </a:extLst>
              </a:tr>
              <a:tr h="353875">
                <a:tc>
                  <a:txBody>
                    <a:bodyPr/>
                    <a:lstStyle/>
                    <a:p>
                      <a:r>
                        <a:rPr lang="en-US" sz="1200" cap="none" spc="0">
                          <a:solidFill>
                            <a:schemeClr val="bg1"/>
                          </a:solidFill>
                        </a:rPr>
                        <a:t>Repeated emotional abuse</a:t>
                      </a:r>
                    </a:p>
                  </a:txBody>
                  <a:tcPr marL="90737" marR="90737" marT="90737" marB="45368">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r>
                        <a:rPr lang="en-US" sz="1200" cap="none" spc="0">
                          <a:solidFill>
                            <a:schemeClr val="bg1"/>
                          </a:solidFill>
                        </a:rPr>
                        <a:t>Powerful connections w/ positive peers</a:t>
                      </a:r>
                    </a:p>
                  </a:txBody>
                  <a:tcPr marL="90737" marR="90737" marT="90737" marB="45368">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extLst>
                  <a:ext uri="{0D108BD9-81ED-4DB2-BD59-A6C34878D82A}">
                    <a16:rowId xmlns:a16="http://schemas.microsoft.com/office/drawing/2014/main" val="2038038360"/>
                  </a:ext>
                </a:extLst>
              </a:tr>
              <a:tr h="353875">
                <a:tc>
                  <a:txBody>
                    <a:bodyPr/>
                    <a:lstStyle/>
                    <a:p>
                      <a:r>
                        <a:rPr lang="en-US" sz="1200" cap="none" spc="0">
                          <a:solidFill>
                            <a:schemeClr val="bg1"/>
                          </a:solidFill>
                        </a:rPr>
                        <a:t>Sexual abuse</a:t>
                      </a:r>
                    </a:p>
                  </a:txBody>
                  <a:tcPr marL="90737" marR="90737" marT="90737" marB="45368">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404040"/>
                    </a:solidFill>
                  </a:tcPr>
                </a:tc>
                <a:tc>
                  <a:txBody>
                    <a:bodyPr/>
                    <a:lstStyle/>
                    <a:p>
                      <a:r>
                        <a:rPr lang="en-US" sz="1200" cap="none" spc="0">
                          <a:solidFill>
                            <a:schemeClr val="bg1"/>
                          </a:solidFill>
                        </a:rPr>
                        <a:t>Loving, trusting connection w/ non-parental adult</a:t>
                      </a:r>
                    </a:p>
                  </a:txBody>
                  <a:tcPr marL="90737" marR="90737" marT="90737" marB="45368">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404040"/>
                    </a:solidFill>
                  </a:tcPr>
                </a:tc>
                <a:extLst>
                  <a:ext uri="{0D108BD9-81ED-4DB2-BD59-A6C34878D82A}">
                    <a16:rowId xmlns:a16="http://schemas.microsoft.com/office/drawing/2014/main" val="3902478248"/>
                  </a:ext>
                </a:extLst>
              </a:tr>
              <a:tr h="353875">
                <a:tc>
                  <a:txBody>
                    <a:bodyPr/>
                    <a:lstStyle/>
                    <a:p>
                      <a:r>
                        <a:rPr lang="en-US" sz="1200" cap="none" spc="0">
                          <a:solidFill>
                            <a:schemeClr val="bg1"/>
                          </a:solidFill>
                        </a:rPr>
                        <a:t>Exposure to substance abuse in the home</a:t>
                      </a:r>
                    </a:p>
                  </a:txBody>
                  <a:tcPr marL="90737" marR="90737" marT="90737" marB="45368">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r>
                        <a:rPr lang="en-US" sz="1200" cap="none" spc="0">
                          <a:solidFill>
                            <a:schemeClr val="bg1"/>
                          </a:solidFill>
                        </a:rPr>
                        <a:t>Opportunities to develop self-esteem</a:t>
                      </a:r>
                    </a:p>
                  </a:txBody>
                  <a:tcPr marL="90737" marR="90737" marT="90737" marB="45368">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extLst>
                  <a:ext uri="{0D108BD9-81ED-4DB2-BD59-A6C34878D82A}">
                    <a16:rowId xmlns:a16="http://schemas.microsoft.com/office/drawing/2014/main" val="925382120"/>
                  </a:ext>
                </a:extLst>
              </a:tr>
              <a:tr h="353875">
                <a:tc>
                  <a:txBody>
                    <a:bodyPr/>
                    <a:lstStyle/>
                    <a:p>
                      <a:r>
                        <a:rPr lang="en-US" sz="1200" cap="none" spc="0">
                          <a:solidFill>
                            <a:schemeClr val="bg1"/>
                          </a:solidFill>
                        </a:rPr>
                        <a:t>Incarcerated family member</a:t>
                      </a:r>
                    </a:p>
                  </a:txBody>
                  <a:tcPr marL="90737" marR="90737" marT="90737" marB="45368">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404040"/>
                    </a:solidFill>
                  </a:tcPr>
                </a:tc>
                <a:tc>
                  <a:txBody>
                    <a:bodyPr/>
                    <a:lstStyle/>
                    <a:p>
                      <a:r>
                        <a:rPr lang="en-US" sz="1200" cap="none" spc="0">
                          <a:solidFill>
                            <a:schemeClr val="bg1"/>
                          </a:solidFill>
                        </a:rPr>
                        <a:t>Feeling like valued member of the community</a:t>
                      </a:r>
                    </a:p>
                  </a:txBody>
                  <a:tcPr marL="90737" marR="90737" marT="90737" marB="45368">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404040"/>
                    </a:solidFill>
                  </a:tcPr>
                </a:tc>
                <a:extLst>
                  <a:ext uri="{0D108BD9-81ED-4DB2-BD59-A6C34878D82A}">
                    <a16:rowId xmlns:a16="http://schemas.microsoft.com/office/drawing/2014/main" val="790150392"/>
                  </a:ext>
                </a:extLst>
              </a:tr>
              <a:tr h="353875">
                <a:tc>
                  <a:txBody>
                    <a:bodyPr/>
                    <a:lstStyle/>
                    <a:p>
                      <a:r>
                        <a:rPr lang="en-US" sz="1200" cap="none" spc="0">
                          <a:solidFill>
                            <a:schemeClr val="bg1"/>
                          </a:solidFill>
                        </a:rPr>
                        <a:t>Family member who has SPMI or institutionalized</a:t>
                      </a:r>
                    </a:p>
                  </a:txBody>
                  <a:tcPr marL="90737" marR="90737" marT="90737" marB="45368">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r>
                        <a:rPr lang="en-US" sz="1200" cap="none" spc="0" dirty="0">
                          <a:solidFill>
                            <a:schemeClr val="bg1"/>
                          </a:solidFill>
                        </a:rPr>
                        <a:t>Positive parenting practices</a:t>
                      </a:r>
                    </a:p>
                  </a:txBody>
                  <a:tcPr marL="90737" marR="90737" marT="90737" marB="45368">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extLst>
                  <a:ext uri="{0D108BD9-81ED-4DB2-BD59-A6C34878D82A}">
                    <a16:rowId xmlns:a16="http://schemas.microsoft.com/office/drawing/2014/main" val="641926248"/>
                  </a:ext>
                </a:extLst>
              </a:tr>
              <a:tr h="353875">
                <a:tc>
                  <a:txBody>
                    <a:bodyPr/>
                    <a:lstStyle/>
                    <a:p>
                      <a:r>
                        <a:rPr lang="en-US" sz="1200" cap="none" spc="0">
                          <a:solidFill>
                            <a:schemeClr val="bg1"/>
                          </a:solidFill>
                        </a:rPr>
                        <a:t>Exposure to abuse of parent</a:t>
                      </a:r>
                    </a:p>
                  </a:txBody>
                  <a:tcPr marL="90737" marR="90737" marT="90737" marB="45368">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404040"/>
                    </a:solidFill>
                  </a:tcPr>
                </a:tc>
                <a:tc>
                  <a:txBody>
                    <a:bodyPr/>
                    <a:lstStyle/>
                    <a:p>
                      <a:r>
                        <a:rPr lang="en-US" sz="1200" cap="none" spc="0" dirty="0">
                          <a:solidFill>
                            <a:schemeClr val="bg1"/>
                          </a:solidFill>
                        </a:rPr>
                        <a:t>Feel sense of belonging at school</a:t>
                      </a:r>
                    </a:p>
                  </a:txBody>
                  <a:tcPr marL="90737" marR="90737" marT="90737" marB="45368">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404040"/>
                    </a:solidFill>
                  </a:tcPr>
                </a:tc>
                <a:extLst>
                  <a:ext uri="{0D108BD9-81ED-4DB2-BD59-A6C34878D82A}">
                    <a16:rowId xmlns:a16="http://schemas.microsoft.com/office/drawing/2014/main" val="705700018"/>
                  </a:ext>
                </a:extLst>
              </a:tr>
              <a:tr h="353875">
                <a:tc>
                  <a:txBody>
                    <a:bodyPr/>
                    <a:lstStyle/>
                    <a:p>
                      <a:r>
                        <a:rPr lang="en-US" sz="1200" cap="none" spc="0" dirty="0">
                          <a:solidFill>
                            <a:schemeClr val="bg1"/>
                          </a:solidFill>
                        </a:rPr>
                        <a:t>One or no parents</a:t>
                      </a:r>
                    </a:p>
                  </a:txBody>
                  <a:tcPr marL="90737" marR="90737" marT="90737" marB="45368">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r>
                        <a:rPr lang="en-US" sz="1200" cap="none" spc="0" dirty="0">
                          <a:solidFill>
                            <a:schemeClr val="bg1"/>
                          </a:solidFill>
                        </a:rPr>
                        <a:t>Enjoy participating in community traditions.</a:t>
                      </a:r>
                    </a:p>
                  </a:txBody>
                  <a:tcPr marL="90737" marR="90737" marT="90737" marB="45368">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extLst>
                  <a:ext uri="{0D108BD9-81ED-4DB2-BD59-A6C34878D82A}">
                    <a16:rowId xmlns:a16="http://schemas.microsoft.com/office/drawing/2014/main" val="1061901205"/>
                  </a:ext>
                </a:extLst>
              </a:tr>
              <a:tr h="353875">
                <a:tc>
                  <a:txBody>
                    <a:bodyPr/>
                    <a:lstStyle/>
                    <a:p>
                      <a:r>
                        <a:rPr lang="en-US" sz="1200" cap="none" spc="0" dirty="0">
                          <a:solidFill>
                            <a:schemeClr val="bg1"/>
                          </a:solidFill>
                        </a:rPr>
                        <a:t>Emotional or physical neglect</a:t>
                      </a:r>
                    </a:p>
                  </a:txBody>
                  <a:tcPr marL="90737" marR="90737" marT="90737" marB="45368">
                    <a:lnL w="12700" cmpd="sng">
                      <a:noFill/>
                      <a:prstDash val="solid"/>
                    </a:lnL>
                    <a:lnR w="12700" cmpd="sng">
                      <a:noFill/>
                      <a:prstDash val="solid"/>
                    </a:lnR>
                    <a:lnT w="12700" cmpd="sng">
                      <a:noFill/>
                      <a:prstDash val="solid"/>
                    </a:lnT>
                    <a:lnB w="12700" cmpd="sng">
                      <a:noFill/>
                      <a:prstDash val="solid"/>
                    </a:lnB>
                    <a:solidFill>
                      <a:srgbClr val="404040"/>
                    </a:solidFill>
                  </a:tcPr>
                </a:tc>
                <a:tc>
                  <a:txBody>
                    <a:bodyPr/>
                    <a:lstStyle/>
                    <a:p>
                      <a:r>
                        <a:rPr lang="en-US" sz="1200" cap="none" spc="0" dirty="0">
                          <a:solidFill>
                            <a:schemeClr val="bg1"/>
                          </a:solidFill>
                        </a:rPr>
                        <a:t>Physical activity</a:t>
                      </a:r>
                    </a:p>
                  </a:txBody>
                  <a:tcPr marL="90737" marR="90737" marT="90737" marB="45368">
                    <a:lnL w="12700" cmpd="sng">
                      <a:noFill/>
                      <a:prstDash val="solid"/>
                    </a:lnL>
                    <a:lnR w="12700" cmpd="sng">
                      <a:noFill/>
                      <a:prstDash val="solid"/>
                    </a:lnR>
                    <a:lnT w="12700" cmpd="sng">
                      <a:noFill/>
                      <a:prstDash val="solid"/>
                    </a:lnT>
                    <a:lnB w="12700" cmpd="sng">
                      <a:noFill/>
                      <a:prstDash val="solid"/>
                    </a:lnB>
                    <a:solidFill>
                      <a:srgbClr val="404040"/>
                    </a:solidFill>
                  </a:tcPr>
                </a:tc>
                <a:extLst>
                  <a:ext uri="{0D108BD9-81ED-4DB2-BD59-A6C34878D82A}">
                    <a16:rowId xmlns:a16="http://schemas.microsoft.com/office/drawing/2014/main" val="2594612812"/>
                  </a:ext>
                </a:extLst>
              </a:tr>
              <a:tr h="353875">
                <a:tc>
                  <a:txBody>
                    <a:bodyPr/>
                    <a:lstStyle/>
                    <a:p>
                      <a:endParaRPr lang="en-US" sz="1200" cap="none" spc="0" dirty="0">
                        <a:solidFill>
                          <a:schemeClr val="bg1"/>
                        </a:solidFill>
                      </a:endParaRPr>
                    </a:p>
                  </a:txBody>
                  <a:tcPr marL="90737" marR="90737" marT="90737" marB="45368">
                    <a:lnL w="12700" cmpd="sng">
                      <a:noFill/>
                      <a:prstDash val="solid"/>
                    </a:lnL>
                    <a:lnR w="12700" cmpd="sng">
                      <a:noFill/>
                      <a:prstDash val="solid"/>
                    </a:lnR>
                    <a:lnT w="12700" cmpd="sng">
                      <a:noFill/>
                      <a:prstDash val="solid"/>
                    </a:lnT>
                    <a:lnB w="12700" cmpd="sng">
                      <a:noFill/>
                      <a:prstDash val="solid"/>
                    </a:lnB>
                    <a:solidFill>
                      <a:srgbClr val="404040"/>
                    </a:solidFill>
                  </a:tcPr>
                </a:tc>
                <a:tc>
                  <a:txBody>
                    <a:bodyPr/>
                    <a:lstStyle/>
                    <a:p>
                      <a:r>
                        <a:rPr lang="en-US" sz="1200" cap="none" spc="0" dirty="0">
                          <a:solidFill>
                            <a:schemeClr val="bg1"/>
                          </a:solidFill>
                        </a:rPr>
                        <a:t>Having a hobby</a:t>
                      </a:r>
                    </a:p>
                  </a:txBody>
                  <a:tcPr marL="90737" marR="90737" marT="90737" marB="45368">
                    <a:lnL w="12700" cmpd="sng">
                      <a:noFill/>
                      <a:prstDash val="solid"/>
                    </a:lnL>
                    <a:lnR w="12700" cmpd="sng">
                      <a:noFill/>
                      <a:prstDash val="solid"/>
                    </a:lnR>
                    <a:lnT w="12700" cmpd="sng">
                      <a:noFill/>
                      <a:prstDash val="solid"/>
                    </a:lnT>
                    <a:lnB w="12700" cmpd="sng">
                      <a:noFill/>
                      <a:prstDash val="solid"/>
                    </a:lnB>
                    <a:solidFill>
                      <a:srgbClr val="404040"/>
                    </a:solidFill>
                  </a:tcPr>
                </a:tc>
                <a:extLst>
                  <a:ext uri="{0D108BD9-81ED-4DB2-BD59-A6C34878D82A}">
                    <a16:rowId xmlns:a16="http://schemas.microsoft.com/office/drawing/2014/main" val="3151894770"/>
                  </a:ext>
                </a:extLst>
              </a:tr>
              <a:tr h="353875">
                <a:tc>
                  <a:txBody>
                    <a:bodyPr/>
                    <a:lstStyle/>
                    <a:p>
                      <a:endParaRPr lang="en-US" sz="1200" cap="none" spc="0" dirty="0">
                        <a:solidFill>
                          <a:schemeClr val="bg1"/>
                        </a:solidFill>
                      </a:endParaRPr>
                    </a:p>
                  </a:txBody>
                  <a:tcPr marL="90737" marR="90737" marT="90737" marB="45368">
                    <a:lnL w="12700" cmpd="sng">
                      <a:noFill/>
                      <a:prstDash val="solid"/>
                    </a:lnL>
                    <a:lnR w="12700" cmpd="sng">
                      <a:noFill/>
                      <a:prstDash val="solid"/>
                    </a:lnR>
                    <a:lnT w="12700" cmpd="sng">
                      <a:noFill/>
                      <a:prstDash val="solid"/>
                    </a:lnT>
                    <a:lnB w="12700" cmpd="sng">
                      <a:noFill/>
                      <a:prstDash val="solid"/>
                    </a:lnB>
                    <a:solidFill>
                      <a:srgbClr val="404040"/>
                    </a:solidFill>
                  </a:tcPr>
                </a:tc>
                <a:tc>
                  <a:txBody>
                    <a:bodyPr/>
                    <a:lstStyle/>
                    <a:p>
                      <a:r>
                        <a:rPr lang="en-US" sz="1200" cap="none" spc="0" dirty="0">
                          <a:solidFill>
                            <a:schemeClr val="bg1"/>
                          </a:solidFill>
                        </a:rPr>
                        <a:t>Living in a clean, safe home with enough food</a:t>
                      </a:r>
                    </a:p>
                  </a:txBody>
                  <a:tcPr marL="90737" marR="90737" marT="90737" marB="45368">
                    <a:lnL w="12700" cmpd="sng">
                      <a:noFill/>
                      <a:prstDash val="solid"/>
                    </a:lnL>
                    <a:lnR w="12700" cmpd="sng">
                      <a:noFill/>
                      <a:prstDash val="solid"/>
                    </a:lnR>
                    <a:lnT w="12700" cmpd="sng">
                      <a:noFill/>
                      <a:prstDash val="solid"/>
                    </a:lnT>
                    <a:lnB w="12700" cmpd="sng">
                      <a:noFill/>
                      <a:prstDash val="solid"/>
                    </a:lnB>
                    <a:solidFill>
                      <a:srgbClr val="404040"/>
                    </a:solidFill>
                  </a:tcPr>
                </a:tc>
                <a:extLst>
                  <a:ext uri="{0D108BD9-81ED-4DB2-BD59-A6C34878D82A}">
                    <a16:rowId xmlns:a16="http://schemas.microsoft.com/office/drawing/2014/main" val="3826420615"/>
                  </a:ext>
                </a:extLst>
              </a:tr>
              <a:tr h="353875">
                <a:tc>
                  <a:txBody>
                    <a:bodyPr/>
                    <a:lstStyle/>
                    <a:p>
                      <a:endParaRPr lang="en-US" sz="1200" cap="none" spc="0" dirty="0">
                        <a:solidFill>
                          <a:schemeClr val="bg1"/>
                        </a:solidFill>
                      </a:endParaRPr>
                    </a:p>
                  </a:txBody>
                  <a:tcPr marL="90737" marR="90737" marT="90737" marB="45368">
                    <a:lnL w="12700" cmpd="sng">
                      <a:noFill/>
                      <a:prstDash val="solid"/>
                    </a:lnL>
                    <a:lnR w="12700" cmpd="sng">
                      <a:noFill/>
                      <a:prstDash val="solid"/>
                    </a:lnR>
                    <a:lnT w="12700" cmpd="sng">
                      <a:noFill/>
                      <a:prstDash val="solid"/>
                    </a:lnT>
                    <a:lnB w="12700" cmpd="sng">
                      <a:noFill/>
                      <a:prstDash val="solid"/>
                    </a:lnB>
                    <a:solidFill>
                      <a:srgbClr val="404040"/>
                    </a:solidFill>
                  </a:tcPr>
                </a:tc>
                <a:tc>
                  <a:txBody>
                    <a:bodyPr/>
                    <a:lstStyle/>
                    <a:p>
                      <a:r>
                        <a:rPr lang="en-US" sz="1200" cap="none" spc="0" dirty="0">
                          <a:solidFill>
                            <a:schemeClr val="bg1"/>
                          </a:solidFill>
                        </a:rPr>
                        <a:t>Having routines and fair rules at home</a:t>
                      </a:r>
                    </a:p>
                  </a:txBody>
                  <a:tcPr marL="90737" marR="90737" marT="90737" marB="45368">
                    <a:lnL w="12700" cmpd="sng">
                      <a:noFill/>
                      <a:prstDash val="solid"/>
                    </a:lnL>
                    <a:lnR w="12700" cmpd="sng">
                      <a:noFill/>
                      <a:prstDash val="solid"/>
                    </a:lnR>
                    <a:lnT w="12700" cmpd="sng">
                      <a:noFill/>
                      <a:prstDash val="solid"/>
                    </a:lnT>
                    <a:lnB w="12700" cmpd="sng">
                      <a:noFill/>
                      <a:prstDash val="solid"/>
                    </a:lnB>
                    <a:solidFill>
                      <a:srgbClr val="404040"/>
                    </a:solidFill>
                  </a:tcPr>
                </a:tc>
                <a:extLst>
                  <a:ext uri="{0D108BD9-81ED-4DB2-BD59-A6C34878D82A}">
                    <a16:rowId xmlns:a16="http://schemas.microsoft.com/office/drawing/2014/main" val="4146848863"/>
                  </a:ext>
                </a:extLst>
              </a:tr>
              <a:tr h="353875">
                <a:tc>
                  <a:txBody>
                    <a:bodyPr/>
                    <a:lstStyle/>
                    <a:p>
                      <a:endParaRPr lang="en-US" sz="1200" cap="none" spc="0" dirty="0">
                        <a:solidFill>
                          <a:schemeClr val="bg1"/>
                        </a:solidFill>
                      </a:endParaRPr>
                    </a:p>
                  </a:txBody>
                  <a:tcPr marL="90737" marR="90737" marT="90737" marB="45368">
                    <a:lnL w="12700" cmpd="sng">
                      <a:noFill/>
                      <a:prstDash val="solid"/>
                    </a:lnL>
                    <a:lnR w="12700" cmpd="sng">
                      <a:noFill/>
                      <a:prstDash val="solid"/>
                    </a:lnR>
                    <a:lnT w="12700" cmpd="sng">
                      <a:noFill/>
                      <a:prstDash val="solid"/>
                    </a:lnT>
                    <a:lnB w="12700" cmpd="sng">
                      <a:noFill/>
                      <a:prstDash val="solid"/>
                    </a:lnB>
                    <a:solidFill>
                      <a:srgbClr val="404040"/>
                    </a:solidFill>
                  </a:tcPr>
                </a:tc>
                <a:tc>
                  <a:txBody>
                    <a:bodyPr/>
                    <a:lstStyle/>
                    <a:p>
                      <a:r>
                        <a:rPr lang="en-US" sz="1200" cap="none" spc="0" dirty="0">
                          <a:solidFill>
                            <a:schemeClr val="bg1"/>
                          </a:solidFill>
                        </a:rPr>
                        <a:t>Spending time with a best friend</a:t>
                      </a:r>
                    </a:p>
                  </a:txBody>
                  <a:tcPr marL="90737" marR="90737" marT="90737" marB="45368">
                    <a:lnL w="12700" cmpd="sng">
                      <a:noFill/>
                      <a:prstDash val="solid"/>
                    </a:lnL>
                    <a:lnR w="12700" cmpd="sng">
                      <a:noFill/>
                      <a:prstDash val="solid"/>
                    </a:lnR>
                    <a:lnT w="12700" cmpd="sng">
                      <a:noFill/>
                      <a:prstDash val="solid"/>
                    </a:lnT>
                    <a:lnB w="12700" cmpd="sng">
                      <a:noFill/>
                      <a:prstDash val="solid"/>
                    </a:lnB>
                    <a:solidFill>
                      <a:srgbClr val="404040"/>
                    </a:solidFill>
                  </a:tcPr>
                </a:tc>
                <a:extLst>
                  <a:ext uri="{0D108BD9-81ED-4DB2-BD59-A6C34878D82A}">
                    <a16:rowId xmlns:a16="http://schemas.microsoft.com/office/drawing/2014/main" val="696134125"/>
                  </a:ext>
                </a:extLst>
              </a:tr>
            </a:tbl>
          </a:graphicData>
        </a:graphic>
      </p:graphicFrame>
      <p:sp>
        <p:nvSpPr>
          <p:cNvPr id="6" name="TextBox 5">
            <a:extLst>
              <a:ext uri="{FF2B5EF4-FFF2-40B4-BE49-F238E27FC236}">
                <a16:creationId xmlns:a16="http://schemas.microsoft.com/office/drawing/2014/main" id="{FFAFDA70-5318-16F5-55BC-03923DEFF529}"/>
              </a:ext>
            </a:extLst>
          </p:cNvPr>
          <p:cNvSpPr txBox="1"/>
          <p:nvPr/>
        </p:nvSpPr>
        <p:spPr>
          <a:xfrm>
            <a:off x="1272885" y="5664040"/>
            <a:ext cx="9646230" cy="523220"/>
          </a:xfrm>
          <a:prstGeom prst="rect">
            <a:avLst/>
          </a:prstGeom>
          <a:noFill/>
        </p:spPr>
        <p:txBody>
          <a:bodyPr wrap="none" rtlCol="0">
            <a:spAutoFit/>
          </a:bodyPr>
          <a:lstStyle/>
          <a:p>
            <a:r>
              <a:rPr lang="en-US" sz="2800" b="1" dirty="0"/>
              <a:t>There is a positive dose-response between PCE and reduced ACES</a:t>
            </a:r>
          </a:p>
        </p:txBody>
      </p:sp>
      <p:sp>
        <p:nvSpPr>
          <p:cNvPr id="7" name="TextBox 6">
            <a:extLst>
              <a:ext uri="{FF2B5EF4-FFF2-40B4-BE49-F238E27FC236}">
                <a16:creationId xmlns:a16="http://schemas.microsoft.com/office/drawing/2014/main" id="{12015124-2E34-E9D9-09F0-08EF68630D56}"/>
              </a:ext>
            </a:extLst>
          </p:cNvPr>
          <p:cNvSpPr txBox="1"/>
          <p:nvPr/>
        </p:nvSpPr>
        <p:spPr>
          <a:xfrm>
            <a:off x="7223761" y="6410682"/>
            <a:ext cx="4035552" cy="461665"/>
          </a:xfrm>
          <a:prstGeom prst="rect">
            <a:avLst/>
          </a:prstGeom>
          <a:noFill/>
        </p:spPr>
        <p:txBody>
          <a:bodyPr wrap="square" rtlCol="0">
            <a:spAutoFit/>
          </a:bodyPr>
          <a:lstStyle/>
          <a:p>
            <a:r>
              <a:rPr lang="en-US" sz="1200" dirty="0"/>
              <a:t>Parent Trust for Washington Children, 2022; Bethell et al 2019; Ratliff et al 202</a:t>
            </a:r>
          </a:p>
        </p:txBody>
      </p:sp>
    </p:spTree>
    <p:extLst>
      <p:ext uri="{BB962C8B-B14F-4D97-AF65-F5344CB8AC3E}">
        <p14:creationId xmlns:p14="http://schemas.microsoft.com/office/powerpoint/2010/main" val="29026681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E7CFAA6-1DBB-43B0-BD82-2FB83CF4E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D6C471-A218-E6A5-4F97-2069FB100ACC}"/>
              </a:ext>
            </a:extLst>
          </p:cNvPr>
          <p:cNvSpPr>
            <a:spLocks noGrp="1"/>
          </p:cNvSpPr>
          <p:nvPr>
            <p:ph type="title"/>
          </p:nvPr>
        </p:nvSpPr>
        <p:spPr>
          <a:xfrm>
            <a:off x="706299" y="639763"/>
            <a:ext cx="3947998" cy="5492750"/>
          </a:xfrm>
        </p:spPr>
        <p:txBody>
          <a:bodyPr>
            <a:normAutofit/>
          </a:bodyPr>
          <a:lstStyle/>
          <a:p>
            <a:r>
              <a:rPr lang="en-US" sz="6000">
                <a:solidFill>
                  <a:srgbClr val="FFFFFF"/>
                </a:solidFill>
              </a:rPr>
              <a:t>ACES</a:t>
            </a:r>
          </a:p>
        </p:txBody>
      </p:sp>
      <p:cxnSp>
        <p:nvCxnSpPr>
          <p:cNvPr id="10" name="Straight Connector 9">
            <a:extLst>
              <a:ext uri="{FF2B5EF4-FFF2-40B4-BE49-F238E27FC236}">
                <a16:creationId xmlns:a16="http://schemas.microsoft.com/office/drawing/2014/main" id="{9E13708B-D2E3-41E3-BD49-F910056473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1323" y="2211346"/>
            <a:ext cx="0" cy="2349584"/>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A0FC464-C3C0-3D04-50B7-62B0E50E9423}"/>
              </a:ext>
            </a:extLst>
          </p:cNvPr>
          <p:cNvSpPr>
            <a:spLocks noGrp="1"/>
          </p:cNvSpPr>
          <p:nvPr>
            <p:ph idx="1"/>
          </p:nvPr>
        </p:nvSpPr>
        <p:spPr>
          <a:xfrm>
            <a:off x="5288349" y="639764"/>
            <a:ext cx="6142032" cy="5492749"/>
          </a:xfrm>
        </p:spPr>
        <p:txBody>
          <a:bodyPr anchor="ctr">
            <a:normAutofit/>
          </a:bodyPr>
          <a:lstStyle/>
          <a:p>
            <a:r>
              <a:rPr lang="en-US" dirty="0"/>
              <a:t>ACES have dose response relation to chronic disease and health harming behaviors</a:t>
            </a:r>
          </a:p>
          <a:p>
            <a:pPr lvl="1"/>
            <a:r>
              <a:rPr lang="en-US" dirty="0">
                <a:latin typeface="Calibri Light" panose="020F0302020204030204" pitchFamily="34" charset="0"/>
                <a:cs typeface="Calibri Light" panose="020F0302020204030204" pitchFamily="34" charset="0"/>
              </a:rPr>
              <a:t>≥ 4 ACES </a:t>
            </a:r>
            <a:r>
              <a:rPr lang="en-US" dirty="0">
                <a:latin typeface="Calibri Light" panose="020F0302020204030204" pitchFamily="34" charset="0"/>
                <a:cs typeface="Calibri Light" panose="020F0302020204030204" pitchFamily="34" charset="0"/>
                <a:sym typeface="Wingdings" panose="05000000000000000000" pitchFamily="2" charset="2"/>
              </a:rPr>
              <a:t> ⌂ 250% panic, 360% depressive affect, 240% anxiety, 270% psychosis</a:t>
            </a:r>
            <a:endParaRPr lang="en-US" dirty="0"/>
          </a:p>
          <a:p>
            <a:r>
              <a:rPr lang="en-US" dirty="0"/>
              <a:t>ACES are very prevalent – 64% in Kaiser study</a:t>
            </a:r>
          </a:p>
          <a:p>
            <a:r>
              <a:rPr lang="en-US" dirty="0"/>
              <a:t>Health harming behaviors become coping skills for persons with high ACE exposure</a:t>
            </a:r>
          </a:p>
          <a:p>
            <a:endParaRPr lang="en-US" dirty="0"/>
          </a:p>
        </p:txBody>
      </p:sp>
    </p:spTree>
    <p:extLst>
      <p:ext uri="{BB962C8B-B14F-4D97-AF65-F5344CB8AC3E}">
        <p14:creationId xmlns:p14="http://schemas.microsoft.com/office/powerpoint/2010/main" val="104758468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C090937-65B6-4E69-8A51-DC43F550C2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E56AD5-3D13-45FD-8305-2269E9B593C0}"/>
              </a:ext>
            </a:extLst>
          </p:cNvPr>
          <p:cNvSpPr>
            <a:spLocks noGrp="1"/>
          </p:cNvSpPr>
          <p:nvPr>
            <p:ph type="title"/>
          </p:nvPr>
        </p:nvSpPr>
        <p:spPr>
          <a:xfrm>
            <a:off x="631370" y="1059893"/>
            <a:ext cx="3462229" cy="4738211"/>
          </a:xfrm>
        </p:spPr>
        <p:txBody>
          <a:bodyPr>
            <a:normAutofit/>
          </a:bodyPr>
          <a:lstStyle/>
          <a:p>
            <a:r>
              <a:rPr lang="en-US" dirty="0"/>
              <a:t>Why health equity?</a:t>
            </a:r>
          </a:p>
        </p:txBody>
      </p:sp>
      <p:sp>
        <p:nvSpPr>
          <p:cNvPr id="10" name="Rectangle 9">
            <a:extLst>
              <a:ext uri="{FF2B5EF4-FFF2-40B4-BE49-F238E27FC236}">
                <a16:creationId xmlns:a16="http://schemas.microsoft.com/office/drawing/2014/main" id="{18EF8026-88C8-40AD-89D3-AB638002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5611177-0D02-4C34-891F-E3815CC99498}"/>
              </a:ext>
            </a:extLst>
          </p:cNvPr>
          <p:cNvSpPr>
            <a:spLocks noGrp="1"/>
          </p:cNvSpPr>
          <p:nvPr>
            <p:ph idx="1"/>
          </p:nvPr>
        </p:nvSpPr>
        <p:spPr>
          <a:xfrm>
            <a:off x="5080674" y="1059894"/>
            <a:ext cx="6349708" cy="4717972"/>
          </a:xfrm>
        </p:spPr>
        <p:txBody>
          <a:bodyPr anchor="ctr">
            <a:normAutofit/>
          </a:bodyPr>
          <a:lstStyle/>
          <a:p>
            <a:r>
              <a:rPr lang="en-US" sz="2200"/>
              <a:t>It’s the right thing to do</a:t>
            </a:r>
          </a:p>
          <a:p>
            <a:r>
              <a:rPr lang="en-US" sz="2200"/>
              <a:t>CMS requirement</a:t>
            </a:r>
          </a:p>
          <a:p>
            <a:r>
              <a:rPr lang="en-US" sz="2200"/>
              <a:t>NCQA requirement</a:t>
            </a:r>
          </a:p>
          <a:p>
            <a:pPr lvl="1"/>
            <a:r>
              <a:rPr lang="en-US" sz="2200" b="0" i="0">
                <a:effectLst/>
                <a:latin typeface="+mj-lt"/>
              </a:rPr>
              <a:t>Align race and ethnicity reporting with Office of Management and Budget categories.</a:t>
            </a:r>
          </a:p>
          <a:p>
            <a:pPr lvl="1"/>
            <a:r>
              <a:rPr lang="en-US" sz="2200" b="0" i="0">
                <a:effectLst/>
                <a:latin typeface="+mj-lt"/>
              </a:rPr>
              <a:t>Include options for “declined” if a member chooses not to provide race or ethnicity.</a:t>
            </a:r>
          </a:p>
          <a:p>
            <a:pPr lvl="1"/>
            <a:r>
              <a:rPr lang="en-US" sz="2200" b="0" i="0">
                <a:effectLst/>
                <a:latin typeface="+mj-lt"/>
              </a:rPr>
              <a:t>Stratify separately by race and ethnicity.</a:t>
            </a:r>
          </a:p>
          <a:p>
            <a:pPr lvl="1"/>
            <a:r>
              <a:rPr lang="en-US" sz="2200" b="0" i="0">
                <a:effectLst/>
                <a:latin typeface="+mj-lt"/>
              </a:rPr>
              <a:t>Allow reporting of self-reported member data </a:t>
            </a:r>
            <a:r>
              <a:rPr lang="en-US" sz="2200" b="0" i="1">
                <a:effectLst/>
                <a:latin typeface="+mj-lt"/>
              </a:rPr>
              <a:t>and</a:t>
            </a:r>
            <a:r>
              <a:rPr lang="en-US" sz="2200" b="0" i="0">
                <a:effectLst/>
                <a:latin typeface="+mj-lt"/>
              </a:rPr>
              <a:t> indirect imputed data–regardless of completeness and using separate reporting fields.</a:t>
            </a:r>
          </a:p>
          <a:p>
            <a:pPr lvl="1"/>
            <a:r>
              <a:rPr lang="en-US" sz="2200" b="0" i="0">
                <a:effectLst/>
                <a:latin typeface="+mj-lt"/>
              </a:rPr>
              <a:t>Use existing HEDIS audit and hybrid sampling guidelines.</a:t>
            </a:r>
          </a:p>
          <a:p>
            <a:endParaRPr lang="en-US" sz="2200"/>
          </a:p>
        </p:txBody>
      </p:sp>
      <p:sp>
        <p:nvSpPr>
          <p:cNvPr id="7" name="TextBox 6">
            <a:extLst>
              <a:ext uri="{FF2B5EF4-FFF2-40B4-BE49-F238E27FC236}">
                <a16:creationId xmlns:a16="http://schemas.microsoft.com/office/drawing/2014/main" id="{533FCAC5-97D0-4A61-953E-750428D30C62}"/>
              </a:ext>
            </a:extLst>
          </p:cNvPr>
          <p:cNvSpPr txBox="1"/>
          <p:nvPr/>
        </p:nvSpPr>
        <p:spPr>
          <a:xfrm>
            <a:off x="8511692" y="6191429"/>
            <a:ext cx="2918690" cy="646331"/>
          </a:xfrm>
          <a:prstGeom prst="rect">
            <a:avLst/>
          </a:prstGeom>
          <a:noFill/>
        </p:spPr>
        <p:txBody>
          <a:bodyPr wrap="square" rtlCol="0">
            <a:spAutoFit/>
          </a:bodyPr>
          <a:lstStyle/>
          <a:p>
            <a:r>
              <a:rPr lang="en-US" dirty="0"/>
              <a:t>Martino et al 2019; NCQA 2022</a:t>
            </a:r>
          </a:p>
        </p:txBody>
      </p:sp>
    </p:spTree>
    <p:extLst>
      <p:ext uri="{BB962C8B-B14F-4D97-AF65-F5344CB8AC3E}">
        <p14:creationId xmlns:p14="http://schemas.microsoft.com/office/powerpoint/2010/main" val="858307172"/>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What Are Adverse Childhood Experiences and The Pair of ACEs - Fun Happy Home">
            <a:extLst>
              <a:ext uri="{FF2B5EF4-FFF2-40B4-BE49-F238E27FC236}">
                <a16:creationId xmlns:a16="http://schemas.microsoft.com/office/drawing/2014/main" id="{A5D62A40-6D86-DBE1-74D9-3E518243833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01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191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AC2D1-9D35-45BF-9E7C-864E0625FC98}"/>
              </a:ext>
            </a:extLst>
          </p:cNvPr>
          <p:cNvSpPr>
            <a:spLocks noGrp="1"/>
          </p:cNvSpPr>
          <p:nvPr>
            <p:ph type="title"/>
          </p:nvPr>
        </p:nvSpPr>
        <p:spPr/>
        <p:txBody>
          <a:bodyPr/>
          <a:lstStyle/>
          <a:p>
            <a:r>
              <a:rPr lang="en-US" dirty="0"/>
              <a:t>Equity and resilience</a:t>
            </a:r>
          </a:p>
        </p:txBody>
      </p:sp>
      <p:graphicFrame>
        <p:nvGraphicFramePr>
          <p:cNvPr id="8" name="Content Placeholder 2">
            <a:extLst>
              <a:ext uri="{FF2B5EF4-FFF2-40B4-BE49-F238E27FC236}">
                <a16:creationId xmlns:a16="http://schemas.microsoft.com/office/drawing/2014/main" id="{CBD46F0A-F9D0-A85E-2B30-E30439658E70}"/>
              </a:ext>
            </a:extLst>
          </p:cNvPr>
          <p:cNvGraphicFramePr>
            <a:graphicFrameLocks noGrp="1"/>
          </p:cNvGraphicFramePr>
          <p:nvPr>
            <p:ph idx="1"/>
          </p:nvPr>
        </p:nvGraphicFramePr>
        <p:xfrm>
          <a:off x="676656" y="2011680"/>
          <a:ext cx="10753725" cy="37661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DC9B6230-6996-4103-817B-C9F6548327A2}"/>
              </a:ext>
            </a:extLst>
          </p:cNvPr>
          <p:cNvSpPr txBox="1"/>
          <p:nvPr/>
        </p:nvSpPr>
        <p:spPr>
          <a:xfrm>
            <a:off x="7096259" y="6375042"/>
            <a:ext cx="4257541" cy="369332"/>
          </a:xfrm>
          <a:prstGeom prst="rect">
            <a:avLst/>
          </a:prstGeom>
          <a:noFill/>
        </p:spPr>
        <p:txBody>
          <a:bodyPr wrap="square" rtlCol="0">
            <a:spAutoFit/>
          </a:bodyPr>
          <a:lstStyle/>
          <a:p>
            <a:r>
              <a:rPr lang="en-US" dirty="0"/>
              <a:t>van der </a:t>
            </a:r>
            <a:r>
              <a:rPr lang="en-US" dirty="0" err="1"/>
              <a:t>Wel</a:t>
            </a:r>
            <a:r>
              <a:rPr lang="en-US" dirty="0"/>
              <a:t> et al 2015</a:t>
            </a:r>
          </a:p>
        </p:txBody>
      </p:sp>
    </p:spTree>
    <p:extLst>
      <p:ext uri="{BB962C8B-B14F-4D97-AF65-F5344CB8AC3E}">
        <p14:creationId xmlns:p14="http://schemas.microsoft.com/office/powerpoint/2010/main" val="40235793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2A31E-75AF-4F0E-B7EA-C5A0383488DD}"/>
              </a:ext>
            </a:extLst>
          </p:cNvPr>
          <p:cNvSpPr>
            <a:spLocks noGrp="1"/>
          </p:cNvSpPr>
          <p:nvPr>
            <p:ph type="title"/>
          </p:nvPr>
        </p:nvSpPr>
        <p:spPr/>
        <p:txBody>
          <a:bodyPr/>
          <a:lstStyle/>
          <a:p>
            <a:r>
              <a:rPr lang="en-US" dirty="0"/>
              <a:t>Interventions</a:t>
            </a:r>
          </a:p>
        </p:txBody>
      </p:sp>
      <p:sp>
        <p:nvSpPr>
          <p:cNvPr id="3" name="Content Placeholder 2">
            <a:extLst>
              <a:ext uri="{FF2B5EF4-FFF2-40B4-BE49-F238E27FC236}">
                <a16:creationId xmlns:a16="http://schemas.microsoft.com/office/drawing/2014/main" id="{967CD6EC-1B11-4370-821E-0C39E9DAEE75}"/>
              </a:ext>
            </a:extLst>
          </p:cNvPr>
          <p:cNvSpPr>
            <a:spLocks noGrp="1"/>
          </p:cNvSpPr>
          <p:nvPr>
            <p:ph idx="1"/>
          </p:nvPr>
        </p:nvSpPr>
        <p:spPr/>
        <p:txBody>
          <a:bodyPr>
            <a:normAutofit fontScale="92500" lnSpcReduction="10000"/>
          </a:bodyPr>
          <a:lstStyle/>
          <a:p>
            <a:r>
              <a:rPr lang="en-US" dirty="0"/>
              <a:t>PRAPARE: assessing health equity</a:t>
            </a:r>
          </a:p>
          <a:p>
            <a:r>
              <a:rPr lang="en-US" dirty="0"/>
              <a:t>Authentic healing relationship – cultural humility, mindful listening, joint </a:t>
            </a:r>
            <a:r>
              <a:rPr lang="en-US" dirty="0" err="1"/>
              <a:t>decisionmaking</a:t>
            </a:r>
            <a:endParaRPr lang="en-US" dirty="0"/>
          </a:p>
          <a:p>
            <a:r>
              <a:rPr lang="en-US" dirty="0"/>
              <a:t>Healthy Neighborhoods Healthy Families</a:t>
            </a:r>
          </a:p>
          <a:p>
            <a:r>
              <a:rPr lang="en-US" dirty="0"/>
              <a:t>Community-based participatory research</a:t>
            </a:r>
          </a:p>
          <a:p>
            <a:r>
              <a:rPr lang="en-US" dirty="0"/>
              <a:t>Community organizing</a:t>
            </a:r>
          </a:p>
          <a:p>
            <a:r>
              <a:rPr lang="en-US" dirty="0"/>
              <a:t>Locating and sustaining indigenous agency and identity: survivance</a:t>
            </a:r>
          </a:p>
          <a:p>
            <a:r>
              <a:rPr lang="en-US" dirty="0"/>
              <a:t>Nurturing relationships and enriched environments</a:t>
            </a:r>
          </a:p>
          <a:p>
            <a:r>
              <a:rPr lang="en-US" dirty="0"/>
              <a:t>Adult PACES plan</a:t>
            </a:r>
          </a:p>
          <a:p>
            <a:r>
              <a:rPr lang="en-US" dirty="0"/>
              <a:t>Trauma-informed practices</a:t>
            </a:r>
          </a:p>
        </p:txBody>
      </p:sp>
      <p:sp>
        <p:nvSpPr>
          <p:cNvPr id="4" name="TextBox 3">
            <a:extLst>
              <a:ext uri="{FF2B5EF4-FFF2-40B4-BE49-F238E27FC236}">
                <a16:creationId xmlns:a16="http://schemas.microsoft.com/office/drawing/2014/main" id="{B69DA3B1-4AA2-4AB4-95A6-72550785F1DF}"/>
              </a:ext>
            </a:extLst>
          </p:cNvPr>
          <p:cNvSpPr txBox="1"/>
          <p:nvPr/>
        </p:nvSpPr>
        <p:spPr>
          <a:xfrm>
            <a:off x="7431110" y="6400800"/>
            <a:ext cx="3922690" cy="369332"/>
          </a:xfrm>
          <a:prstGeom prst="rect">
            <a:avLst/>
          </a:prstGeom>
          <a:noFill/>
        </p:spPr>
        <p:txBody>
          <a:bodyPr wrap="square" rtlCol="0">
            <a:spAutoFit/>
          </a:bodyPr>
          <a:lstStyle/>
          <a:p>
            <a:r>
              <a:rPr lang="en-US" dirty="0"/>
              <a:t>NEJM Catalyst 2017; </a:t>
            </a:r>
            <a:r>
              <a:rPr lang="en-US" dirty="0" err="1"/>
              <a:t>Kirmayer</a:t>
            </a:r>
            <a:r>
              <a:rPr lang="en-US" dirty="0"/>
              <a:t> et al 2011</a:t>
            </a:r>
          </a:p>
        </p:txBody>
      </p:sp>
    </p:spTree>
    <p:extLst>
      <p:ext uri="{BB962C8B-B14F-4D97-AF65-F5344CB8AC3E}">
        <p14:creationId xmlns:p14="http://schemas.microsoft.com/office/powerpoint/2010/main" val="4220832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C91CF-3D37-BB8A-DAD5-B26E1026EE34}"/>
              </a:ext>
            </a:extLst>
          </p:cNvPr>
          <p:cNvSpPr>
            <a:spLocks noGrp="1"/>
          </p:cNvSpPr>
          <p:nvPr>
            <p:ph type="title"/>
          </p:nvPr>
        </p:nvSpPr>
        <p:spPr/>
        <p:txBody>
          <a:bodyPr/>
          <a:lstStyle/>
          <a:p>
            <a:r>
              <a:rPr lang="en-US" dirty="0"/>
              <a:t>Interventions 2</a:t>
            </a:r>
          </a:p>
        </p:txBody>
      </p:sp>
      <p:sp>
        <p:nvSpPr>
          <p:cNvPr id="3" name="Content Placeholder 2">
            <a:extLst>
              <a:ext uri="{FF2B5EF4-FFF2-40B4-BE49-F238E27FC236}">
                <a16:creationId xmlns:a16="http://schemas.microsoft.com/office/drawing/2014/main" id="{4F0D5ED6-E30A-6F72-087D-24C63DBC39CA}"/>
              </a:ext>
            </a:extLst>
          </p:cNvPr>
          <p:cNvSpPr>
            <a:spLocks noGrp="1"/>
          </p:cNvSpPr>
          <p:nvPr>
            <p:ph idx="1"/>
          </p:nvPr>
        </p:nvSpPr>
        <p:spPr/>
        <p:txBody>
          <a:bodyPr/>
          <a:lstStyle/>
          <a:p>
            <a:r>
              <a:rPr lang="en-US" dirty="0"/>
              <a:t>MBSR</a:t>
            </a:r>
          </a:p>
          <a:p>
            <a:r>
              <a:rPr lang="en-US" dirty="0"/>
              <a:t>Meditation and prayer</a:t>
            </a:r>
          </a:p>
        </p:txBody>
      </p:sp>
      <p:sp>
        <p:nvSpPr>
          <p:cNvPr id="4" name="TextBox 3">
            <a:extLst>
              <a:ext uri="{FF2B5EF4-FFF2-40B4-BE49-F238E27FC236}">
                <a16:creationId xmlns:a16="http://schemas.microsoft.com/office/drawing/2014/main" id="{A436673F-1750-A875-106E-EEEA8B01D3D5}"/>
              </a:ext>
            </a:extLst>
          </p:cNvPr>
          <p:cNvSpPr txBox="1"/>
          <p:nvPr/>
        </p:nvSpPr>
        <p:spPr>
          <a:xfrm>
            <a:off x="7168896" y="6190488"/>
            <a:ext cx="2980944" cy="369332"/>
          </a:xfrm>
          <a:prstGeom prst="rect">
            <a:avLst/>
          </a:prstGeom>
          <a:noFill/>
        </p:spPr>
        <p:txBody>
          <a:bodyPr wrap="square" rtlCol="0">
            <a:spAutoFit/>
          </a:bodyPr>
          <a:lstStyle/>
          <a:p>
            <a:r>
              <a:rPr lang="en-US" dirty="0"/>
              <a:t>Hays-</a:t>
            </a:r>
            <a:r>
              <a:rPr lang="en-US" dirty="0" err="1"/>
              <a:t>Grudo</a:t>
            </a:r>
            <a:r>
              <a:rPr lang="en-US" dirty="0"/>
              <a:t> 2020</a:t>
            </a:r>
          </a:p>
        </p:txBody>
      </p:sp>
    </p:spTree>
    <p:extLst>
      <p:ext uri="{BB962C8B-B14F-4D97-AF65-F5344CB8AC3E}">
        <p14:creationId xmlns:p14="http://schemas.microsoft.com/office/powerpoint/2010/main" val="19634688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F61D8-2E39-446F-9B9F-05CEFA9C305B}"/>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7AF96A62-9BAF-4522-B46E-CC1920070A9E}"/>
              </a:ext>
            </a:extLst>
          </p:cNvPr>
          <p:cNvSpPr>
            <a:spLocks noGrp="1"/>
          </p:cNvSpPr>
          <p:nvPr>
            <p:ph idx="1"/>
          </p:nvPr>
        </p:nvSpPr>
        <p:spPr>
          <a:xfrm>
            <a:off x="657224" y="1728216"/>
            <a:ext cx="10753725" cy="3766185"/>
          </a:xfrm>
        </p:spPr>
        <p:txBody>
          <a:bodyPr>
            <a:noAutofit/>
          </a:bodyPr>
          <a:lstStyle/>
          <a:p>
            <a:pPr rtl="0" fontAlgn="base">
              <a:spcBef>
                <a:spcPts val="0"/>
              </a:spcBef>
              <a:spcAft>
                <a:spcPts val="0"/>
              </a:spcAft>
              <a:buFont typeface="Arial" panose="020B0604020202020204" pitchFamily="34" charset="0"/>
              <a:buChar char="•"/>
            </a:pPr>
            <a:r>
              <a:rPr lang="en-US" sz="1100" b="0" i="0" dirty="0">
                <a:solidFill>
                  <a:srgbClr val="212121"/>
                </a:solidFill>
                <a:effectLst/>
                <a:latin typeface="BlinkMacSystemFont"/>
              </a:rPr>
              <a:t>Bethell C, Jones J, </a:t>
            </a:r>
            <a:r>
              <a:rPr lang="en-US" sz="1100" b="0" i="0" dirty="0" err="1">
                <a:solidFill>
                  <a:srgbClr val="212121"/>
                </a:solidFill>
                <a:effectLst/>
                <a:latin typeface="BlinkMacSystemFont"/>
              </a:rPr>
              <a:t>Gombojav</a:t>
            </a:r>
            <a:r>
              <a:rPr lang="en-US" sz="1100" b="0" i="0" dirty="0">
                <a:solidFill>
                  <a:srgbClr val="212121"/>
                </a:solidFill>
                <a:effectLst/>
                <a:latin typeface="BlinkMacSystemFont"/>
              </a:rPr>
              <a:t> N, </a:t>
            </a:r>
            <a:r>
              <a:rPr lang="en-US" sz="1100" b="0" i="0" dirty="0" err="1">
                <a:solidFill>
                  <a:srgbClr val="212121"/>
                </a:solidFill>
                <a:effectLst/>
                <a:latin typeface="BlinkMacSystemFont"/>
              </a:rPr>
              <a:t>Linkenbach</a:t>
            </a:r>
            <a:r>
              <a:rPr lang="en-US" sz="1100" b="0" i="0" dirty="0">
                <a:solidFill>
                  <a:srgbClr val="212121"/>
                </a:solidFill>
                <a:effectLst/>
                <a:latin typeface="BlinkMacSystemFont"/>
              </a:rPr>
              <a:t> J, Sege R. Positive Childhood Experiences and Adult Mental and Relational Health in a Statewide Sample: Associations Across Adverse Childhood Experiences Levels. JAMA </a:t>
            </a:r>
            <a:r>
              <a:rPr lang="en-US" sz="1100" b="0" i="0" dirty="0" err="1">
                <a:solidFill>
                  <a:srgbClr val="212121"/>
                </a:solidFill>
                <a:effectLst/>
                <a:latin typeface="BlinkMacSystemFont"/>
              </a:rPr>
              <a:t>Pediatr</a:t>
            </a:r>
            <a:r>
              <a:rPr lang="en-US" sz="1100" b="0" i="0" dirty="0">
                <a:solidFill>
                  <a:srgbClr val="212121"/>
                </a:solidFill>
                <a:effectLst/>
                <a:latin typeface="BlinkMacSystemFont"/>
              </a:rPr>
              <a:t>. 2019 Nov 1;173(11):e193007. </a:t>
            </a:r>
            <a:r>
              <a:rPr lang="en-US" sz="1100" b="0" i="0" dirty="0" err="1">
                <a:solidFill>
                  <a:srgbClr val="212121"/>
                </a:solidFill>
                <a:effectLst/>
                <a:latin typeface="BlinkMacSystemFont"/>
              </a:rPr>
              <a:t>doi</a:t>
            </a:r>
            <a:r>
              <a:rPr lang="en-US" sz="1100" b="0" i="0" dirty="0">
                <a:solidFill>
                  <a:srgbClr val="212121"/>
                </a:solidFill>
                <a:effectLst/>
                <a:latin typeface="BlinkMacSystemFont"/>
              </a:rPr>
              <a:t>: 10.1001/jamapediatrics.2019.3007.  Erratum in: JAMA </a:t>
            </a:r>
            <a:r>
              <a:rPr lang="en-US" sz="1100" b="0" i="0" dirty="0" err="1">
                <a:solidFill>
                  <a:srgbClr val="212121"/>
                </a:solidFill>
                <a:effectLst/>
                <a:latin typeface="BlinkMacSystemFont"/>
              </a:rPr>
              <a:t>Pediatr</a:t>
            </a:r>
            <a:r>
              <a:rPr lang="en-US" sz="1100" b="0" i="0" dirty="0">
                <a:solidFill>
                  <a:srgbClr val="212121"/>
                </a:solidFill>
                <a:effectLst/>
                <a:latin typeface="BlinkMacSystemFont"/>
              </a:rPr>
              <a:t>. 2019 Sep 30;: PMID: 31498386; PMCID: PMC6735495.</a:t>
            </a:r>
            <a:endParaRPr lang="en-US" sz="1400" b="0" i="0" dirty="0">
              <a:solidFill>
                <a:srgbClr val="333333"/>
              </a:solidFill>
              <a:effectLst/>
              <a:latin typeface="+mj-lt"/>
            </a:endParaRPr>
          </a:p>
          <a:p>
            <a:pPr rtl="0" fontAlgn="base">
              <a:spcBef>
                <a:spcPts val="0"/>
              </a:spcBef>
              <a:spcAft>
                <a:spcPts val="0"/>
              </a:spcAft>
              <a:buFont typeface="Arial" panose="020B0604020202020204" pitchFamily="34" charset="0"/>
              <a:buChar char="•"/>
            </a:pPr>
            <a:r>
              <a:rPr lang="en-US" sz="1400" b="0" i="0" dirty="0" err="1">
                <a:solidFill>
                  <a:srgbClr val="333333"/>
                </a:solidFill>
                <a:effectLst/>
                <a:latin typeface="+mj-lt"/>
              </a:rPr>
              <a:t>Bissen</a:t>
            </a:r>
            <a:r>
              <a:rPr lang="en-US" sz="1400" b="0" i="0" dirty="0">
                <a:solidFill>
                  <a:srgbClr val="333333"/>
                </a:solidFill>
                <a:effectLst/>
                <a:latin typeface="+mj-lt"/>
              </a:rPr>
              <a:t>, T. (2020). Trauma, Healing, and Justice: Native Hawaiian Women in Hawaii’s Criminal Justice System. In: George, L., Norris, A.N., </a:t>
            </a:r>
            <a:r>
              <a:rPr lang="en-US" sz="1400" b="0" i="0" dirty="0" err="1">
                <a:solidFill>
                  <a:srgbClr val="333333"/>
                </a:solidFill>
                <a:effectLst/>
                <a:latin typeface="+mj-lt"/>
              </a:rPr>
              <a:t>Deckert</a:t>
            </a:r>
            <a:r>
              <a:rPr lang="en-US" sz="1400" b="0" i="0" dirty="0">
                <a:solidFill>
                  <a:srgbClr val="333333"/>
                </a:solidFill>
                <a:effectLst/>
                <a:latin typeface="+mj-lt"/>
              </a:rPr>
              <a:t>, A., Tauri, J. (eds) Neo-Colonial Injustice and the Mass Imprisonment of Indigenous Women. Palgrave Studies in Race, Ethnicity, Indigeneity and Criminal Justice. Palgrave Macmillan, Cham. </a:t>
            </a:r>
            <a:r>
              <a:rPr lang="en-US" sz="1400" b="0" i="0" dirty="0">
                <a:solidFill>
                  <a:srgbClr val="333333"/>
                </a:solidFill>
                <a:effectLst/>
                <a:latin typeface="+mj-lt"/>
                <a:hlinkClick r:id="rId2"/>
              </a:rPr>
              <a:t>https://doi.org/10.1007/978-3-030-44567-6_10</a:t>
            </a:r>
            <a:endParaRPr lang="en-US" sz="1400" b="0" i="0" dirty="0">
              <a:solidFill>
                <a:srgbClr val="333333"/>
              </a:solidFill>
              <a:effectLst/>
              <a:latin typeface="+mj-lt"/>
            </a:endParaRPr>
          </a:p>
          <a:p>
            <a:pPr rtl="0" fontAlgn="base">
              <a:spcBef>
                <a:spcPts val="0"/>
              </a:spcBef>
              <a:spcAft>
                <a:spcPts val="0"/>
              </a:spcAft>
              <a:buFont typeface="Arial" panose="020B0604020202020204" pitchFamily="34" charset="0"/>
              <a:buChar char="•"/>
            </a:pPr>
            <a:r>
              <a:rPr lang="en-US" sz="1400" b="0" i="0" u="none" strike="noStrike" dirty="0">
                <a:solidFill>
                  <a:srgbClr val="073E87"/>
                </a:solidFill>
                <a:effectLst/>
                <a:latin typeface="+mj-lt"/>
              </a:rPr>
              <a:t>Carlton B, </a:t>
            </a:r>
            <a:r>
              <a:rPr lang="en-US" sz="1400" b="0" i="0" u="none" strike="noStrike" dirty="0" err="1">
                <a:solidFill>
                  <a:srgbClr val="073E87"/>
                </a:solidFill>
                <a:effectLst/>
                <a:latin typeface="+mj-lt"/>
              </a:rPr>
              <a:t>Goebert</a:t>
            </a:r>
            <a:r>
              <a:rPr lang="en-US" sz="1400" b="0" i="0" u="none" strike="noStrike" dirty="0">
                <a:solidFill>
                  <a:srgbClr val="073E87"/>
                </a:solidFill>
                <a:effectLst/>
                <a:latin typeface="+mj-lt"/>
              </a:rPr>
              <a:t> DA, Bell CK, Horton M, Else IRN … Yamada L.  Integrating cultural values into mental health treatment.  </a:t>
            </a:r>
            <a:r>
              <a:rPr lang="en-US" sz="1400" b="0" i="1" u="none" strike="noStrike" dirty="0" err="1">
                <a:solidFill>
                  <a:srgbClr val="073E87"/>
                </a:solidFill>
                <a:effectLst/>
                <a:latin typeface="+mj-lt"/>
              </a:rPr>
              <a:t>Hulili</a:t>
            </a:r>
            <a:r>
              <a:rPr lang="en-US" sz="1400" b="0" i="0" u="none" strike="noStrike" dirty="0">
                <a:solidFill>
                  <a:srgbClr val="073E87"/>
                </a:solidFill>
                <a:effectLst/>
                <a:latin typeface="+mj-lt"/>
              </a:rPr>
              <a:t>: Multidisciplinary Research on Hawaiian Well-Being.  2011; 7(1):159—84</a:t>
            </a:r>
          </a:p>
          <a:p>
            <a:pPr rtl="0" fontAlgn="base">
              <a:spcBef>
                <a:spcPts val="156"/>
              </a:spcBef>
              <a:spcAft>
                <a:spcPts val="0"/>
              </a:spcAft>
              <a:buFont typeface="Arial" panose="020B0604020202020204" pitchFamily="34" charset="0"/>
              <a:buChar char="•"/>
            </a:pPr>
            <a:r>
              <a:rPr lang="en-US" sz="1400" b="0" i="0" u="none" strike="noStrike" dirty="0">
                <a:solidFill>
                  <a:srgbClr val="073E87"/>
                </a:solidFill>
                <a:effectLst/>
                <a:latin typeface="+mj-lt"/>
              </a:rPr>
              <a:t>Daniels B.  Indigenous identity is rooted in language, land and sovereignty.  </a:t>
            </a:r>
            <a:r>
              <a:rPr lang="en-US" sz="1400" b="0" i="1" u="none" strike="noStrike" dirty="0">
                <a:solidFill>
                  <a:srgbClr val="073E87"/>
                </a:solidFill>
                <a:effectLst/>
                <a:latin typeface="+mj-lt"/>
              </a:rPr>
              <a:t>CBC News</a:t>
            </a:r>
            <a:r>
              <a:rPr lang="en-US" sz="1400" b="0" i="0" u="none" strike="noStrike" dirty="0">
                <a:solidFill>
                  <a:srgbClr val="073E87"/>
                </a:solidFill>
                <a:effectLst/>
                <a:latin typeface="+mj-lt"/>
              </a:rPr>
              <a:t>.  March 22, 2018.  Available  at: </a:t>
            </a:r>
            <a:r>
              <a:rPr lang="en-US" sz="1400" b="0" i="0" u="sng" strike="noStrike" dirty="0">
                <a:solidFill>
                  <a:srgbClr val="0080FF"/>
                </a:solidFill>
                <a:effectLst/>
                <a:latin typeface="+mj-lt"/>
                <a:hlinkClick r:id="rId3"/>
              </a:rPr>
              <a:t>https://www.cbc.ca/news/indigenous/opinion-indigenous-language-land-sovereignty-1.4588138</a:t>
            </a:r>
            <a:r>
              <a:rPr lang="en-US" sz="1400" b="0" i="0" u="none" strike="noStrike" dirty="0">
                <a:solidFill>
                  <a:srgbClr val="073E87"/>
                </a:solidFill>
                <a:effectLst/>
                <a:latin typeface="+mj-lt"/>
              </a:rPr>
              <a:t>.  Accessed October 25, 2019.</a:t>
            </a:r>
          </a:p>
          <a:p>
            <a:pPr rtl="0" fontAlgn="base">
              <a:spcBef>
                <a:spcPts val="156"/>
              </a:spcBef>
              <a:spcAft>
                <a:spcPts val="0"/>
              </a:spcAft>
              <a:buFont typeface="Arial" panose="020B0604020202020204" pitchFamily="34" charset="0"/>
              <a:buChar char="•"/>
            </a:pPr>
            <a:r>
              <a:rPr lang="en-US" sz="1400" dirty="0">
                <a:solidFill>
                  <a:srgbClr val="073E87"/>
                </a:solidFill>
                <a:latin typeface="+mj-lt"/>
              </a:rPr>
              <a:t>Centers for Disease Control and Prevention (CDC 2022a).  Health equity.  Washington, DC: CDC, 2022.  Available at: </a:t>
            </a:r>
            <a:r>
              <a:rPr lang="en-US" sz="1400" dirty="0">
                <a:solidFill>
                  <a:srgbClr val="073E87"/>
                </a:solidFill>
                <a:latin typeface="+mj-lt"/>
                <a:hlinkClick r:id="rId4"/>
              </a:rPr>
              <a:t>https://www.cdc.gov/chronicdisease/healthequity/index.htm</a:t>
            </a:r>
            <a:r>
              <a:rPr lang="en-US" sz="1400" dirty="0">
                <a:solidFill>
                  <a:srgbClr val="073E87"/>
                </a:solidFill>
                <a:latin typeface="+mj-lt"/>
              </a:rPr>
              <a:t>.  Accessed April 13, 2022.</a:t>
            </a:r>
          </a:p>
          <a:p>
            <a:pPr fontAlgn="base">
              <a:spcBef>
                <a:spcPts val="156"/>
              </a:spcBef>
            </a:pPr>
            <a:r>
              <a:rPr lang="en-US" sz="1400" dirty="0">
                <a:solidFill>
                  <a:srgbClr val="073E87"/>
                </a:solidFill>
                <a:latin typeface="+mj-lt"/>
              </a:rPr>
              <a:t>Centers for Disease Control and Prevention (CDC 2022b).  Social determinants of health.  Washington, DC: CDC, 2022.  Available at: https://www.cdc.gov/chronicdisease/programs-impact/sdoh.htm.  Accessed April 13, 2022.</a:t>
            </a:r>
          </a:p>
          <a:p>
            <a:pPr fontAlgn="base">
              <a:spcBef>
                <a:spcPts val="156"/>
              </a:spcBef>
            </a:pPr>
            <a:r>
              <a:rPr lang="en-US" sz="1400" dirty="0">
                <a:solidFill>
                  <a:srgbClr val="073E87"/>
                </a:solidFill>
                <a:latin typeface="+mj-lt"/>
              </a:rPr>
              <a:t>Centers for Disease Control and Prevention (CDC 2022c).  Social determinants of health.  Washington, DC: CDC, 2022.  Available at: https://www.cdc.gov/socialdeterminants/about.html.  Accessed April 13, 2022.</a:t>
            </a:r>
          </a:p>
          <a:p>
            <a:pPr fontAlgn="base">
              <a:spcBef>
                <a:spcPts val="156"/>
              </a:spcBef>
            </a:pPr>
            <a:r>
              <a:rPr lang="en-US" sz="1400" b="0" i="0" u="none" strike="noStrike" dirty="0">
                <a:solidFill>
                  <a:srgbClr val="073E87"/>
                </a:solidFill>
                <a:effectLst/>
                <a:latin typeface="+mj-lt"/>
              </a:rPr>
              <a:t>Centers for Disease Control and Prevention.  Prevalence of both diagnosed and undiagnosed diabetes.  </a:t>
            </a:r>
            <a:r>
              <a:rPr lang="en-US" sz="1400" dirty="0">
                <a:solidFill>
                  <a:srgbClr val="073E87"/>
                </a:solidFill>
                <a:latin typeface="+mj-lt"/>
              </a:rPr>
              <a:t>2021.  Available at: </a:t>
            </a:r>
            <a:r>
              <a:rPr lang="en-US" sz="1100" dirty="0">
                <a:hlinkClick r:id="rId5"/>
              </a:rPr>
              <a:t>Prevalence of Both Diagnosed and Undiagnosed Diabetes | Diabetes | CDC</a:t>
            </a:r>
            <a:r>
              <a:rPr lang="en-US" sz="1100" dirty="0"/>
              <a:t>.  Accessed at April 14, 2022.</a:t>
            </a:r>
            <a:endParaRPr lang="en-US" sz="1400" b="0" i="0" u="none" strike="noStrike" dirty="0">
              <a:solidFill>
                <a:srgbClr val="31B6FD"/>
              </a:solidFill>
              <a:effectLst/>
              <a:latin typeface="+mj-lt"/>
            </a:endParaRPr>
          </a:p>
          <a:p>
            <a:pPr rtl="0" fontAlgn="base">
              <a:spcBef>
                <a:spcPts val="156"/>
              </a:spcBef>
              <a:spcAft>
                <a:spcPts val="0"/>
              </a:spcAft>
              <a:buFont typeface="Arial" panose="020B0604020202020204" pitchFamily="34" charset="0"/>
              <a:buChar char="•"/>
            </a:pPr>
            <a:r>
              <a:rPr lang="en-US" sz="1400" b="0" i="0" u="none" strike="noStrike" dirty="0">
                <a:solidFill>
                  <a:srgbClr val="073E87"/>
                </a:solidFill>
                <a:effectLst/>
                <a:latin typeface="+mj-lt"/>
              </a:rPr>
              <a:t>Dowd JB, </a:t>
            </a:r>
            <a:r>
              <a:rPr lang="en-US" sz="1400" b="0" i="0" u="none" strike="noStrike" dirty="0" err="1">
                <a:solidFill>
                  <a:srgbClr val="073E87"/>
                </a:solidFill>
                <a:effectLst/>
                <a:latin typeface="+mj-lt"/>
              </a:rPr>
              <a:t>Renson</a:t>
            </a:r>
            <a:r>
              <a:rPr lang="en-US" sz="1400" b="0" i="0" u="none" strike="noStrike" dirty="0">
                <a:solidFill>
                  <a:srgbClr val="073E87"/>
                </a:solidFill>
                <a:effectLst/>
                <a:latin typeface="+mj-lt"/>
              </a:rPr>
              <a:t> A.  </a:t>
            </a:r>
            <a:r>
              <a:rPr lang="en-US" sz="1400" b="0" i="0" u="none" strike="noStrike" dirty="0" err="1">
                <a:solidFill>
                  <a:srgbClr val="073E87"/>
                </a:solidFill>
                <a:effectLst/>
                <a:latin typeface="+mj-lt"/>
              </a:rPr>
              <a:t>Curr</a:t>
            </a:r>
            <a:r>
              <a:rPr lang="en-US" sz="1400" b="0" i="0" u="none" strike="noStrike" dirty="0">
                <a:solidFill>
                  <a:srgbClr val="073E87"/>
                </a:solidFill>
                <a:effectLst/>
                <a:latin typeface="+mj-lt"/>
              </a:rPr>
              <a:t> Epidemiol Rep 2018; 5: 432. https://doi.org/10.1007/s40471-018-0167-7</a:t>
            </a:r>
            <a:endParaRPr lang="en-US" sz="1400" b="0" i="0" u="none" strike="noStrike" dirty="0">
              <a:solidFill>
                <a:srgbClr val="31B6FD"/>
              </a:solidFill>
              <a:effectLst/>
              <a:latin typeface="+mj-lt"/>
            </a:endParaRPr>
          </a:p>
          <a:p>
            <a:pPr rtl="0" fontAlgn="base">
              <a:spcBef>
                <a:spcPts val="156"/>
              </a:spcBef>
              <a:spcAft>
                <a:spcPts val="0"/>
              </a:spcAft>
              <a:buFont typeface="Arial" panose="020B0604020202020204" pitchFamily="34" charset="0"/>
              <a:buChar char="•"/>
            </a:pPr>
            <a:r>
              <a:rPr lang="en-US" sz="1400" b="0" i="0" u="none" strike="noStrike" dirty="0">
                <a:solidFill>
                  <a:srgbClr val="073E87"/>
                </a:solidFill>
                <a:effectLst/>
                <a:latin typeface="+mj-lt"/>
              </a:rPr>
              <a:t>Flood D, Rohloff P.  Indigenous languages and global health.  </a:t>
            </a:r>
            <a:r>
              <a:rPr lang="en-US" sz="1400" b="0" i="1" u="none" strike="noStrike" dirty="0">
                <a:solidFill>
                  <a:srgbClr val="073E87"/>
                </a:solidFill>
                <a:effectLst/>
                <a:latin typeface="+mj-lt"/>
              </a:rPr>
              <a:t>Lancet Global Health</a:t>
            </a:r>
            <a:r>
              <a:rPr lang="en-US" sz="1400" b="0" i="0" u="none" strike="noStrike" dirty="0">
                <a:solidFill>
                  <a:srgbClr val="073E87"/>
                </a:solidFill>
                <a:effectLst/>
                <a:latin typeface="+mj-lt"/>
              </a:rPr>
              <a:t>.  2018. 6(2): PE1234-E135. </a:t>
            </a:r>
            <a:r>
              <a:rPr lang="en-US" sz="1400" b="0" i="0" u="sng" strike="noStrike" dirty="0">
                <a:solidFill>
                  <a:srgbClr val="0080FF"/>
                </a:solidFill>
                <a:effectLst/>
                <a:latin typeface="+mj-lt"/>
                <a:hlinkClick r:id="rId6"/>
              </a:rPr>
              <a:t>https://doi.org/10.1016/S2214-109X(17)30493-X</a:t>
            </a:r>
            <a:r>
              <a:rPr lang="en-US" sz="1400" b="0" i="0" u="none" strike="noStrike" dirty="0">
                <a:solidFill>
                  <a:srgbClr val="073E87"/>
                </a:solidFill>
                <a:effectLst/>
                <a:latin typeface="+mj-lt"/>
              </a:rPr>
              <a:t>.</a:t>
            </a:r>
            <a:endParaRPr lang="en-US" sz="1400" b="0" i="0" u="none" strike="noStrike" dirty="0">
              <a:solidFill>
                <a:srgbClr val="31B6FD"/>
              </a:solidFill>
              <a:effectLst/>
              <a:latin typeface="+mj-lt"/>
            </a:endParaRPr>
          </a:p>
          <a:p>
            <a:pPr rtl="0" fontAlgn="base">
              <a:spcBef>
                <a:spcPts val="156"/>
              </a:spcBef>
              <a:spcAft>
                <a:spcPts val="0"/>
              </a:spcAft>
              <a:buFont typeface="Arial" panose="020B0604020202020204" pitchFamily="34" charset="0"/>
              <a:buChar char="•"/>
            </a:pPr>
            <a:r>
              <a:rPr lang="en-US" sz="1400" b="0" i="0" u="none" strike="noStrike" dirty="0">
                <a:solidFill>
                  <a:srgbClr val="073E87"/>
                </a:solidFill>
                <a:effectLst/>
                <a:latin typeface="+mj-lt"/>
              </a:rPr>
              <a:t>Godoy LD, </a:t>
            </a:r>
            <a:r>
              <a:rPr lang="en-US" sz="1400" b="0" i="0" u="none" strike="noStrike" dirty="0" err="1">
                <a:solidFill>
                  <a:srgbClr val="073E87"/>
                </a:solidFill>
                <a:effectLst/>
                <a:latin typeface="+mj-lt"/>
              </a:rPr>
              <a:t>Rossignoli</a:t>
            </a:r>
            <a:r>
              <a:rPr lang="en-US" sz="1400" b="0" i="0" u="none" strike="noStrike" dirty="0">
                <a:solidFill>
                  <a:srgbClr val="073E87"/>
                </a:solidFill>
                <a:effectLst/>
                <a:latin typeface="+mj-lt"/>
              </a:rPr>
              <a:t> MT, Delfino-Pereira  P, Garcia-</a:t>
            </a:r>
            <a:r>
              <a:rPr lang="en-US" sz="1400" b="0" i="0" u="none" strike="noStrike" dirty="0" err="1">
                <a:solidFill>
                  <a:srgbClr val="073E87"/>
                </a:solidFill>
                <a:effectLst/>
                <a:latin typeface="+mj-lt"/>
              </a:rPr>
              <a:t>Cairasco</a:t>
            </a:r>
            <a:r>
              <a:rPr lang="en-US" sz="1400" b="0" i="0" u="none" strike="noStrike" dirty="0">
                <a:solidFill>
                  <a:srgbClr val="073E87"/>
                </a:solidFill>
                <a:effectLst/>
                <a:latin typeface="+mj-lt"/>
              </a:rPr>
              <a:t> N, de Lima </a:t>
            </a:r>
            <a:r>
              <a:rPr lang="en-US" sz="1400" b="0" i="0" u="none" strike="noStrike" dirty="0" err="1">
                <a:solidFill>
                  <a:srgbClr val="073E87"/>
                </a:solidFill>
                <a:effectLst/>
                <a:latin typeface="+mj-lt"/>
              </a:rPr>
              <a:t>Umeoka</a:t>
            </a:r>
            <a:r>
              <a:rPr lang="en-US" sz="1400" b="0" i="0" u="none" strike="noStrike" dirty="0">
                <a:solidFill>
                  <a:srgbClr val="073E87"/>
                </a:solidFill>
                <a:effectLst/>
                <a:latin typeface="+mj-lt"/>
              </a:rPr>
              <a:t> EH.  A comprehensive overview on stress neurobiology: basic concepts and clinical implications.  </a:t>
            </a:r>
            <a:r>
              <a:rPr lang="en-US" sz="1400" b="0" i="1" u="none" strike="noStrike" dirty="0">
                <a:solidFill>
                  <a:srgbClr val="073E87"/>
                </a:solidFill>
                <a:effectLst/>
                <a:latin typeface="+mj-lt"/>
              </a:rPr>
              <a:t>Frontiers </a:t>
            </a:r>
            <a:r>
              <a:rPr lang="en-US" sz="1400" b="0" i="1" u="none" strike="noStrike" dirty="0" err="1">
                <a:solidFill>
                  <a:srgbClr val="073E87"/>
                </a:solidFill>
                <a:effectLst/>
                <a:latin typeface="+mj-lt"/>
              </a:rPr>
              <a:t>Behav</a:t>
            </a:r>
            <a:r>
              <a:rPr lang="en-US" sz="1400" b="0" i="1" u="none" strike="noStrike" dirty="0">
                <a:solidFill>
                  <a:srgbClr val="073E87"/>
                </a:solidFill>
                <a:effectLst/>
                <a:latin typeface="+mj-lt"/>
              </a:rPr>
              <a:t> </a:t>
            </a:r>
            <a:r>
              <a:rPr lang="en-US" sz="1400" b="0" i="1" u="none" strike="noStrike" dirty="0" err="1">
                <a:solidFill>
                  <a:srgbClr val="073E87"/>
                </a:solidFill>
                <a:effectLst/>
                <a:latin typeface="+mj-lt"/>
              </a:rPr>
              <a:t>Neurosci</a:t>
            </a:r>
            <a:r>
              <a:rPr lang="en-US" sz="1400" b="0" i="0" u="none" strike="noStrike" dirty="0">
                <a:solidFill>
                  <a:srgbClr val="073E87"/>
                </a:solidFill>
                <a:effectLst/>
                <a:latin typeface="+mj-lt"/>
              </a:rPr>
              <a:t>. 12:127. </a:t>
            </a:r>
            <a:r>
              <a:rPr lang="en-US" sz="1400" b="0" i="0" u="none" strike="noStrike" dirty="0" err="1">
                <a:solidFill>
                  <a:srgbClr val="073E87"/>
                </a:solidFill>
                <a:effectLst/>
                <a:latin typeface="+mj-lt"/>
              </a:rPr>
              <a:t>doi</a:t>
            </a:r>
            <a:r>
              <a:rPr lang="en-US" sz="1400" b="0" i="0" u="none" strike="noStrike" dirty="0">
                <a:solidFill>
                  <a:srgbClr val="073E87"/>
                </a:solidFill>
                <a:effectLst/>
                <a:latin typeface="+mj-lt"/>
              </a:rPr>
              <a:t>: 10.3389/fnbeh.2018.00127.</a:t>
            </a:r>
          </a:p>
        </p:txBody>
      </p:sp>
    </p:spTree>
    <p:extLst>
      <p:ext uri="{BB962C8B-B14F-4D97-AF65-F5344CB8AC3E}">
        <p14:creationId xmlns:p14="http://schemas.microsoft.com/office/powerpoint/2010/main" val="12242370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AEE69-6E57-4D7D-9567-E1B683A24232}"/>
              </a:ext>
            </a:extLst>
          </p:cNvPr>
          <p:cNvSpPr>
            <a:spLocks noGrp="1"/>
          </p:cNvSpPr>
          <p:nvPr>
            <p:ph type="title"/>
          </p:nvPr>
        </p:nvSpPr>
        <p:spPr>
          <a:xfrm>
            <a:off x="709612" y="-12278"/>
            <a:ext cx="10772775" cy="1658198"/>
          </a:xfrm>
        </p:spPr>
        <p:txBody>
          <a:bodyPr/>
          <a:lstStyle/>
          <a:p>
            <a:r>
              <a:rPr lang="en-US" dirty="0"/>
              <a:t>References 2</a:t>
            </a:r>
          </a:p>
        </p:txBody>
      </p:sp>
      <p:sp>
        <p:nvSpPr>
          <p:cNvPr id="3" name="Content Placeholder 2">
            <a:extLst>
              <a:ext uri="{FF2B5EF4-FFF2-40B4-BE49-F238E27FC236}">
                <a16:creationId xmlns:a16="http://schemas.microsoft.com/office/drawing/2014/main" id="{76EDF1E6-B1ED-4F53-81CB-95D2B8CC764C}"/>
              </a:ext>
            </a:extLst>
          </p:cNvPr>
          <p:cNvSpPr>
            <a:spLocks noGrp="1"/>
          </p:cNvSpPr>
          <p:nvPr>
            <p:ph idx="1"/>
          </p:nvPr>
        </p:nvSpPr>
        <p:spPr>
          <a:xfrm>
            <a:off x="728662" y="1344168"/>
            <a:ext cx="10753725" cy="3766185"/>
          </a:xfrm>
        </p:spPr>
        <p:txBody>
          <a:bodyPr>
            <a:noAutofit/>
          </a:bodyPr>
          <a:lstStyle/>
          <a:p>
            <a:pPr rtl="0" fontAlgn="base">
              <a:spcBef>
                <a:spcPts val="156"/>
              </a:spcBef>
              <a:spcAft>
                <a:spcPts val="0"/>
              </a:spcAft>
              <a:buFont typeface="Arial" panose="020B0604020202020204" pitchFamily="34" charset="0"/>
              <a:buChar char="•"/>
            </a:pPr>
            <a:r>
              <a:rPr lang="en-US" sz="1600" dirty="0">
                <a:solidFill>
                  <a:srgbClr val="073E87"/>
                </a:solidFill>
                <a:latin typeface="+mj-lt"/>
              </a:rPr>
              <a:t>Hays-</a:t>
            </a:r>
            <a:r>
              <a:rPr lang="en-US" sz="1600" dirty="0" err="1">
                <a:solidFill>
                  <a:srgbClr val="073E87"/>
                </a:solidFill>
                <a:latin typeface="+mj-lt"/>
              </a:rPr>
              <a:t>Grudo</a:t>
            </a:r>
            <a:r>
              <a:rPr lang="en-US" sz="1600" dirty="0">
                <a:solidFill>
                  <a:srgbClr val="073E87"/>
                </a:solidFill>
                <a:latin typeface="+mj-lt"/>
              </a:rPr>
              <a:t> J.  ACES and PACEs: </a:t>
            </a:r>
            <a:r>
              <a:rPr lang="en-US" sz="1600" dirty="0" err="1">
                <a:solidFill>
                  <a:srgbClr val="073E87"/>
                </a:solidFill>
                <a:latin typeface="+mj-lt"/>
              </a:rPr>
              <a:t>advserse</a:t>
            </a:r>
            <a:r>
              <a:rPr lang="en-US" sz="1600" dirty="0">
                <a:solidFill>
                  <a:srgbClr val="073E87"/>
                </a:solidFill>
                <a:latin typeface="+mj-lt"/>
              </a:rPr>
              <a:t> and protective childhood experiences.  ACOFP Intensive Osteopathic Update, 2020.  Available at: </a:t>
            </a:r>
            <a:r>
              <a:rPr lang="en-US" sz="1600" dirty="0">
                <a:solidFill>
                  <a:srgbClr val="073E87"/>
                </a:solidFill>
                <a:latin typeface="+mj-lt"/>
                <a:hlinkClick r:id="rId2"/>
              </a:rPr>
              <a:t>https://www.acofp.org/acofpimis/Acofporg/PDFs/IOU20/handouts/Saturday_15_100_Jennifer_Hays-Grudo.pdf</a:t>
            </a:r>
            <a:r>
              <a:rPr lang="en-US" sz="1600" dirty="0">
                <a:solidFill>
                  <a:srgbClr val="073E87"/>
                </a:solidFill>
                <a:latin typeface="+mj-lt"/>
              </a:rPr>
              <a:t>.  Accessed May 4, 2022.</a:t>
            </a:r>
            <a:endParaRPr lang="en-US" sz="1600" b="0" i="0" u="none" strike="noStrike" dirty="0">
              <a:solidFill>
                <a:srgbClr val="073E87"/>
              </a:solidFill>
              <a:effectLst/>
              <a:latin typeface="+mj-lt"/>
            </a:endParaRPr>
          </a:p>
          <a:p>
            <a:pPr rtl="0" fontAlgn="base">
              <a:spcBef>
                <a:spcPts val="156"/>
              </a:spcBef>
              <a:spcAft>
                <a:spcPts val="0"/>
              </a:spcAft>
              <a:buFont typeface="Arial" panose="020B0604020202020204" pitchFamily="34" charset="0"/>
              <a:buChar char="•"/>
            </a:pPr>
            <a:r>
              <a:rPr lang="en-US" sz="1600" b="0" i="0" dirty="0">
                <a:solidFill>
                  <a:srgbClr val="303030"/>
                </a:solidFill>
                <a:effectLst/>
                <a:latin typeface="+mj-lt"/>
              </a:rPr>
              <a:t>Hale M, Shah S, Clegg A. Frailty, inequality and resilience. </a:t>
            </a:r>
            <a:r>
              <a:rPr lang="en-US" sz="1600" b="0" i="1" dirty="0">
                <a:solidFill>
                  <a:srgbClr val="303030"/>
                </a:solidFill>
                <a:effectLst/>
                <a:latin typeface="+mj-lt"/>
              </a:rPr>
              <a:t>Clin Med (</a:t>
            </a:r>
            <a:r>
              <a:rPr lang="en-US" sz="1600" b="0" i="1" dirty="0" err="1">
                <a:solidFill>
                  <a:srgbClr val="303030"/>
                </a:solidFill>
                <a:effectLst/>
                <a:latin typeface="+mj-lt"/>
              </a:rPr>
              <a:t>Lond</a:t>
            </a:r>
            <a:r>
              <a:rPr lang="en-US" sz="1600" b="0" i="1" dirty="0">
                <a:solidFill>
                  <a:srgbClr val="303030"/>
                </a:solidFill>
                <a:effectLst/>
                <a:latin typeface="+mj-lt"/>
              </a:rPr>
              <a:t>)</a:t>
            </a:r>
            <a:r>
              <a:rPr lang="en-US" sz="1600" b="0" i="0" dirty="0">
                <a:solidFill>
                  <a:srgbClr val="303030"/>
                </a:solidFill>
                <a:effectLst/>
                <a:latin typeface="+mj-lt"/>
              </a:rPr>
              <a:t>. 2019;19(3):219-223. doi:10.7861/clinmedicine.19-3-219</a:t>
            </a:r>
          </a:p>
          <a:p>
            <a:pPr rtl="0" fontAlgn="base">
              <a:spcBef>
                <a:spcPts val="156"/>
              </a:spcBef>
              <a:spcAft>
                <a:spcPts val="0"/>
              </a:spcAft>
              <a:buFont typeface="Arial" panose="020B0604020202020204" pitchFamily="34" charset="0"/>
              <a:buChar char="•"/>
            </a:pPr>
            <a:r>
              <a:rPr lang="en-US" sz="1600" u="none" strike="noStrike" dirty="0">
                <a:solidFill>
                  <a:srgbClr val="303030"/>
                </a:solidFill>
                <a:latin typeface="+mj-lt"/>
              </a:rPr>
              <a:t>Healthy Food America.  Racial/ethnic disparities in diseases associated with sugary drinks.  Available at: </a:t>
            </a:r>
            <a:r>
              <a:rPr lang="en-US" sz="1600" u="none" strike="noStrike" dirty="0">
                <a:solidFill>
                  <a:srgbClr val="303030"/>
                </a:solidFill>
                <a:latin typeface="+mj-lt"/>
                <a:hlinkClick r:id="rId3"/>
              </a:rPr>
              <a:t>https://www.healthyfoodamerica.org/racial_ethnic_health_disparities</a:t>
            </a:r>
            <a:r>
              <a:rPr lang="en-US" sz="1600" u="none" strike="noStrike" dirty="0">
                <a:solidFill>
                  <a:srgbClr val="303030"/>
                </a:solidFill>
                <a:latin typeface="+mj-lt"/>
              </a:rPr>
              <a:t>.  Accessed April 13, 2022.</a:t>
            </a:r>
            <a:endParaRPr lang="en-US" sz="1600" b="0" i="0" dirty="0">
              <a:solidFill>
                <a:srgbClr val="303030"/>
              </a:solidFill>
              <a:effectLst/>
            </a:endParaRPr>
          </a:p>
          <a:p>
            <a:pPr fontAlgn="base">
              <a:spcBef>
                <a:spcPts val="156"/>
              </a:spcBef>
            </a:pPr>
            <a:r>
              <a:rPr lang="en-US" sz="1600" b="0" i="0" dirty="0">
                <a:solidFill>
                  <a:srgbClr val="303030"/>
                </a:solidFill>
                <a:effectLst/>
              </a:rPr>
              <a:t>Islam MM. Social Determinants of Health and Related Inequalities: Confusion and Implications. </a:t>
            </a:r>
            <a:r>
              <a:rPr lang="en-US" sz="1600" b="0" i="1" dirty="0">
                <a:solidFill>
                  <a:srgbClr val="303030"/>
                </a:solidFill>
                <a:effectLst/>
              </a:rPr>
              <a:t>Front Public Health</a:t>
            </a:r>
            <a:r>
              <a:rPr lang="en-US" sz="1600" b="0" i="0" dirty="0">
                <a:solidFill>
                  <a:srgbClr val="303030"/>
                </a:solidFill>
                <a:effectLst/>
              </a:rPr>
              <a:t>. 2019;7:11. Published 2019 Feb 8. doi:10.3389/fpubh.2019.00011</a:t>
            </a:r>
          </a:p>
          <a:p>
            <a:pPr fontAlgn="base">
              <a:spcBef>
                <a:spcPts val="156"/>
              </a:spcBef>
            </a:pPr>
            <a:r>
              <a:rPr lang="en-US" sz="1600" dirty="0">
                <a:solidFill>
                  <a:srgbClr val="303030"/>
                </a:solidFill>
              </a:rPr>
              <a:t>Martino SC, Elliott MN, </a:t>
            </a:r>
            <a:r>
              <a:rPr lang="en-US" sz="1600" dirty="0" err="1">
                <a:solidFill>
                  <a:srgbClr val="303030"/>
                </a:solidFill>
              </a:rPr>
              <a:t>Dembosky</a:t>
            </a:r>
            <a:r>
              <a:rPr lang="en-US" sz="1600" dirty="0">
                <a:solidFill>
                  <a:srgbClr val="303030"/>
                </a:solidFill>
              </a:rPr>
              <a:t> JW, </a:t>
            </a:r>
            <a:r>
              <a:rPr lang="en-US" sz="1600" dirty="0" err="1">
                <a:solidFill>
                  <a:srgbClr val="303030"/>
                </a:solidFill>
              </a:rPr>
              <a:t>Hambarsoomian</a:t>
            </a:r>
            <a:r>
              <a:rPr lang="en-US" sz="1600" dirty="0">
                <a:solidFill>
                  <a:srgbClr val="303030"/>
                </a:solidFill>
              </a:rPr>
              <a:t> K…Haviland AM.  Racial, ethnic and gender disparities in health care in Medicare Advantage.  Baltimore, MD: CMS Office of Minority Health, 2019.</a:t>
            </a:r>
            <a:endParaRPr lang="en-US" sz="1600" b="0" i="0" dirty="0">
              <a:solidFill>
                <a:srgbClr val="303030"/>
              </a:solidFill>
              <a:effectLst/>
            </a:endParaRPr>
          </a:p>
          <a:p>
            <a:pPr fontAlgn="base">
              <a:spcBef>
                <a:spcPts val="156"/>
              </a:spcBef>
            </a:pPr>
            <a:r>
              <a:rPr lang="en-US" sz="1600" b="0" i="0" dirty="0">
                <a:solidFill>
                  <a:srgbClr val="222222"/>
                </a:solidFill>
                <a:effectLst/>
              </a:rPr>
              <a:t>National Academies of Sciences, Engineering, and Medicine; Health and Medicine Division; Board on Population Health and Public Health Practice; Committee on Community-Based Solutions to Promote Health Equity in the United States; </a:t>
            </a:r>
            <a:r>
              <a:rPr lang="en-US" sz="1600" b="0" i="0" dirty="0" err="1">
                <a:solidFill>
                  <a:srgbClr val="222222"/>
                </a:solidFill>
                <a:effectLst/>
              </a:rPr>
              <a:t>Baciu</a:t>
            </a:r>
            <a:r>
              <a:rPr lang="en-US" sz="1600" b="0" i="0" dirty="0">
                <a:solidFill>
                  <a:srgbClr val="222222"/>
                </a:solidFill>
                <a:effectLst/>
              </a:rPr>
              <a:t> A, </a:t>
            </a:r>
            <a:r>
              <a:rPr lang="en-US" sz="1600" b="0" i="0" dirty="0" err="1">
                <a:solidFill>
                  <a:srgbClr val="222222"/>
                </a:solidFill>
                <a:effectLst/>
              </a:rPr>
              <a:t>Negussie</a:t>
            </a:r>
            <a:r>
              <a:rPr lang="en-US" sz="1600" b="0" i="0" dirty="0">
                <a:solidFill>
                  <a:srgbClr val="222222"/>
                </a:solidFill>
                <a:effectLst/>
              </a:rPr>
              <a:t> Y, Geller A, et al., editors. Communities in Action: Pathways to Health Equity. Washington (DC): National Academies Press (US); 2017 Jan 11. 3, The Root Causes of Health Inequity. Available from: </a:t>
            </a:r>
            <a:r>
              <a:rPr lang="en-US" sz="1600" b="0" i="0" dirty="0">
                <a:solidFill>
                  <a:srgbClr val="222222"/>
                </a:solidFill>
                <a:effectLst/>
                <a:hlinkClick r:id="rId4"/>
              </a:rPr>
              <a:t>https://www.ncbi.nlm.nih.gov/books/NBK425845/</a:t>
            </a:r>
            <a:endParaRPr lang="en-US" sz="1600" b="0" i="0" dirty="0">
              <a:solidFill>
                <a:srgbClr val="222222"/>
              </a:solidFill>
              <a:effectLst/>
            </a:endParaRPr>
          </a:p>
          <a:p>
            <a:pPr rtl="0" fontAlgn="base">
              <a:spcBef>
                <a:spcPts val="156"/>
              </a:spcBef>
              <a:spcAft>
                <a:spcPts val="0"/>
              </a:spcAft>
              <a:buFont typeface="Arial" panose="020B0604020202020204" pitchFamily="34" charset="0"/>
              <a:buChar char="•"/>
            </a:pPr>
            <a:r>
              <a:rPr lang="en-US" sz="1600" dirty="0">
                <a:solidFill>
                  <a:srgbClr val="222222"/>
                </a:solidFill>
              </a:rPr>
              <a:t>NCQA.  Data measurement and equity.  Stratifying HEDIS measures by race &amp; ethnicity.  Washington, DC: NCQA, 2022.  Available at: </a:t>
            </a:r>
            <a:r>
              <a:rPr lang="en-US" sz="1600" dirty="0">
                <a:solidFill>
                  <a:srgbClr val="222222"/>
                </a:solidFill>
                <a:hlinkClick r:id="rId5"/>
              </a:rPr>
              <a:t>https://www.ncqa.org/about-ncqa/health-equity/data-and-measurement/</a:t>
            </a:r>
            <a:r>
              <a:rPr lang="en-US" sz="1600" dirty="0">
                <a:solidFill>
                  <a:srgbClr val="222222"/>
                </a:solidFill>
              </a:rPr>
              <a:t>.  Accessed April 14, 2022</a:t>
            </a:r>
            <a:endParaRPr lang="en-US" sz="1600" b="0" i="0" dirty="0">
              <a:solidFill>
                <a:srgbClr val="222222"/>
              </a:solidFill>
              <a:effectLst/>
            </a:endParaRPr>
          </a:p>
          <a:p>
            <a:pPr rtl="0" fontAlgn="base">
              <a:spcBef>
                <a:spcPts val="156"/>
              </a:spcBef>
              <a:spcAft>
                <a:spcPts val="0"/>
              </a:spcAft>
              <a:buFont typeface="Arial" panose="020B0604020202020204" pitchFamily="34" charset="0"/>
              <a:buChar char="•"/>
            </a:pPr>
            <a:r>
              <a:rPr lang="en-US" sz="1600" dirty="0" err="1">
                <a:solidFill>
                  <a:srgbClr val="222222"/>
                </a:solidFill>
              </a:rPr>
              <a:t>Ndugga</a:t>
            </a:r>
            <a:r>
              <a:rPr lang="en-US" sz="1600" dirty="0">
                <a:solidFill>
                  <a:srgbClr val="222222"/>
                </a:solidFill>
              </a:rPr>
              <a:t> N, </a:t>
            </a:r>
            <a:r>
              <a:rPr lang="en-US" sz="1600" dirty="0" err="1">
                <a:solidFill>
                  <a:srgbClr val="222222"/>
                </a:solidFill>
              </a:rPr>
              <a:t>Artiga</a:t>
            </a:r>
            <a:r>
              <a:rPr lang="en-US" sz="1600" dirty="0">
                <a:solidFill>
                  <a:srgbClr val="222222"/>
                </a:solidFill>
              </a:rPr>
              <a:t> S.  Disparities in health and health care: 5 key questions and answers.  Kaiser Family Foundation, 2021.  available at: </a:t>
            </a:r>
            <a:r>
              <a:rPr lang="en-US" sz="1600" dirty="0">
                <a:solidFill>
                  <a:srgbClr val="222222"/>
                </a:solidFill>
                <a:hlinkClick r:id="rId6"/>
              </a:rPr>
              <a:t>https://www.kff.org/racial-equity-and-health-policy/issue-brief/disparities-in-health-and-health-care-5-key-question-and-answers/</a:t>
            </a:r>
            <a:r>
              <a:rPr lang="en-US" sz="1600" dirty="0">
                <a:solidFill>
                  <a:srgbClr val="222222"/>
                </a:solidFill>
              </a:rPr>
              <a:t>.  Accessed April 13, 2022.</a:t>
            </a:r>
            <a:endParaRPr lang="en-US" sz="1600" b="0" i="0" dirty="0">
              <a:solidFill>
                <a:srgbClr val="222222"/>
              </a:solidFill>
              <a:effectLst/>
            </a:endParaRPr>
          </a:p>
        </p:txBody>
      </p:sp>
    </p:spTree>
    <p:extLst>
      <p:ext uri="{BB962C8B-B14F-4D97-AF65-F5344CB8AC3E}">
        <p14:creationId xmlns:p14="http://schemas.microsoft.com/office/powerpoint/2010/main" val="18075382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6C310-4B3C-4894-8E0B-BA3B56AFD82C}"/>
              </a:ext>
            </a:extLst>
          </p:cNvPr>
          <p:cNvSpPr>
            <a:spLocks noGrp="1"/>
          </p:cNvSpPr>
          <p:nvPr>
            <p:ph type="title"/>
          </p:nvPr>
        </p:nvSpPr>
        <p:spPr/>
        <p:txBody>
          <a:bodyPr/>
          <a:lstStyle/>
          <a:p>
            <a:r>
              <a:rPr lang="en-US" dirty="0"/>
              <a:t>References 3</a:t>
            </a:r>
          </a:p>
        </p:txBody>
      </p:sp>
      <p:sp>
        <p:nvSpPr>
          <p:cNvPr id="3" name="Content Placeholder 2">
            <a:extLst>
              <a:ext uri="{FF2B5EF4-FFF2-40B4-BE49-F238E27FC236}">
                <a16:creationId xmlns:a16="http://schemas.microsoft.com/office/drawing/2014/main" id="{845EDDAB-E85E-46B0-A886-1087FB608C0A}"/>
              </a:ext>
            </a:extLst>
          </p:cNvPr>
          <p:cNvSpPr>
            <a:spLocks noGrp="1"/>
          </p:cNvSpPr>
          <p:nvPr>
            <p:ph idx="1"/>
          </p:nvPr>
        </p:nvSpPr>
        <p:spPr/>
        <p:txBody>
          <a:bodyPr>
            <a:normAutofit fontScale="55000" lnSpcReduction="20000"/>
          </a:bodyPr>
          <a:lstStyle/>
          <a:p>
            <a:pPr rtl="0" fontAlgn="base">
              <a:spcBef>
                <a:spcPts val="156"/>
              </a:spcBef>
              <a:spcAft>
                <a:spcPts val="0"/>
              </a:spcAft>
              <a:buFont typeface="Arial" panose="020B0604020202020204" pitchFamily="34" charset="0"/>
              <a:buChar char="•"/>
            </a:pPr>
            <a:r>
              <a:rPr lang="en-US" sz="2400" u="none" strike="noStrike" dirty="0">
                <a:solidFill>
                  <a:srgbClr val="222222"/>
                </a:solidFill>
              </a:rPr>
              <a:t>NEJM Catalyst.  Social determinants of Health (SDOH).  2017. </a:t>
            </a:r>
            <a:r>
              <a:rPr lang="en-US" sz="2400" u="none" strike="noStrike" dirty="0" err="1">
                <a:solidFill>
                  <a:srgbClr val="222222"/>
                </a:solidFill>
              </a:rPr>
              <a:t>doi</a:t>
            </a:r>
            <a:r>
              <a:rPr lang="en-US" sz="2400" u="none" strike="noStrike" dirty="0">
                <a:solidFill>
                  <a:srgbClr val="222222"/>
                </a:solidFill>
              </a:rPr>
              <a:t>/full/10.1056/CAT.17.0312</a:t>
            </a:r>
          </a:p>
          <a:p>
            <a:pPr rtl="0" fontAlgn="base">
              <a:spcBef>
                <a:spcPts val="156"/>
              </a:spcBef>
              <a:spcAft>
                <a:spcPts val="0"/>
              </a:spcAft>
              <a:buFont typeface="Arial" panose="020B0604020202020204" pitchFamily="34" charset="0"/>
              <a:buChar char="•"/>
            </a:pPr>
            <a:r>
              <a:rPr lang="en-US" sz="2400" dirty="0">
                <a:solidFill>
                  <a:srgbClr val="222222"/>
                </a:solidFill>
              </a:rPr>
              <a:t>Parent Trust for Washington Children.  Positive childhood experiences.  2022.  available at: </a:t>
            </a:r>
            <a:r>
              <a:rPr lang="en-US" sz="1800" dirty="0">
                <a:hlinkClick r:id="rId2"/>
              </a:rPr>
              <a:t>Positive Childhood Experiences – Parent Trust for Washington Children</a:t>
            </a:r>
            <a:r>
              <a:rPr lang="en-US" sz="2400" dirty="0">
                <a:solidFill>
                  <a:srgbClr val="222222"/>
                </a:solidFill>
              </a:rPr>
              <a:t>.  Accessed May 4. 2022</a:t>
            </a:r>
          </a:p>
          <a:p>
            <a:pPr rtl="0" fontAlgn="base">
              <a:spcBef>
                <a:spcPts val="156"/>
              </a:spcBef>
              <a:spcAft>
                <a:spcPts val="0"/>
              </a:spcAft>
              <a:buFont typeface="Arial" panose="020B0604020202020204" pitchFamily="34" charset="0"/>
              <a:buChar char="•"/>
            </a:pPr>
            <a:r>
              <a:rPr lang="en-US" u="none" strike="noStrike" dirty="0">
                <a:solidFill>
                  <a:srgbClr val="222222"/>
                </a:solidFill>
              </a:rPr>
              <a:t>Ratliff E, Sheffield Morris A, Hays-</a:t>
            </a:r>
            <a:r>
              <a:rPr lang="en-US" u="none" strike="noStrike" dirty="0" err="1">
                <a:solidFill>
                  <a:srgbClr val="222222"/>
                </a:solidFill>
              </a:rPr>
              <a:t>Grudo</a:t>
            </a:r>
            <a:r>
              <a:rPr lang="en-US" u="none" strike="noStrike" dirty="0">
                <a:solidFill>
                  <a:srgbClr val="222222"/>
                </a:solidFill>
              </a:rPr>
              <a:t> J.  PACES for </a:t>
            </a:r>
            <a:r>
              <a:rPr lang="en-US" dirty="0">
                <a:solidFill>
                  <a:srgbClr val="222222"/>
                </a:solidFill>
              </a:rPr>
              <a:t>children: overcoming adversity and building resilience.  OSU Extension.  May, 2020.  Available at: https://extension.okstate.edu/fact-sheets/paces-for-children-overcoming-adversity-and-building-resilience.html.</a:t>
            </a:r>
            <a:endParaRPr lang="en-US" sz="2400" u="none" strike="noStrike" dirty="0">
              <a:solidFill>
                <a:srgbClr val="222222"/>
              </a:solidFill>
            </a:endParaRPr>
          </a:p>
          <a:p>
            <a:pPr rtl="0" fontAlgn="base">
              <a:spcBef>
                <a:spcPts val="156"/>
              </a:spcBef>
              <a:spcAft>
                <a:spcPts val="0"/>
              </a:spcAft>
              <a:buFont typeface="Arial" panose="020B0604020202020204" pitchFamily="34" charset="0"/>
              <a:buChar char="•"/>
            </a:pPr>
            <a:r>
              <a:rPr lang="en-US" sz="2400" b="0" i="0" dirty="0" err="1">
                <a:solidFill>
                  <a:srgbClr val="222222"/>
                </a:solidFill>
                <a:effectLst/>
              </a:rPr>
              <a:t>Saffery</a:t>
            </a:r>
            <a:r>
              <a:rPr lang="en-US" sz="2400" b="0" i="0" dirty="0">
                <a:solidFill>
                  <a:srgbClr val="222222"/>
                </a:solidFill>
                <a:effectLst/>
              </a:rPr>
              <a:t> R, </a:t>
            </a:r>
            <a:r>
              <a:rPr lang="en-US" sz="2400" b="0" i="0" dirty="0" err="1">
                <a:solidFill>
                  <a:srgbClr val="222222"/>
                </a:solidFill>
                <a:effectLst/>
              </a:rPr>
              <a:t>Nvakovic</a:t>
            </a:r>
            <a:r>
              <a:rPr lang="en-US" sz="2400" b="0" i="0" dirty="0">
                <a:solidFill>
                  <a:srgbClr val="222222"/>
                </a:solidFill>
                <a:effectLst/>
              </a:rPr>
              <a:t> B.  Epigenetics as the mediator of fetal programming of adult onset disease: what’s the evidence?  </a:t>
            </a:r>
            <a:r>
              <a:rPr lang="en-US" sz="2400" b="0" i="1" dirty="0">
                <a:solidFill>
                  <a:srgbClr val="222222"/>
                </a:solidFill>
                <a:effectLst/>
              </a:rPr>
              <a:t>Acta </a:t>
            </a:r>
            <a:r>
              <a:rPr lang="en-US" sz="2400" b="0" i="1" dirty="0" err="1">
                <a:solidFill>
                  <a:srgbClr val="222222"/>
                </a:solidFill>
                <a:effectLst/>
              </a:rPr>
              <a:t>Obestertricia</a:t>
            </a:r>
            <a:r>
              <a:rPr lang="en-US" sz="2400" b="0" i="1" dirty="0">
                <a:solidFill>
                  <a:srgbClr val="222222"/>
                </a:solidFill>
                <a:effectLst/>
              </a:rPr>
              <a:t> et </a:t>
            </a:r>
            <a:r>
              <a:rPr lang="en-US" sz="2400" b="0" i="1" dirty="0" err="1">
                <a:solidFill>
                  <a:srgbClr val="222222"/>
                </a:solidFill>
                <a:effectLst/>
              </a:rPr>
              <a:t>Gynecologica</a:t>
            </a:r>
            <a:r>
              <a:rPr lang="en-US" sz="2400" b="0" i="1" dirty="0">
                <a:solidFill>
                  <a:srgbClr val="222222"/>
                </a:solidFill>
                <a:effectLst/>
              </a:rPr>
              <a:t> Scandinavica</a:t>
            </a:r>
            <a:r>
              <a:rPr lang="en-US" sz="2400" b="0" dirty="0">
                <a:solidFill>
                  <a:srgbClr val="222222"/>
                </a:solidFill>
                <a:effectLst/>
              </a:rPr>
              <a:t>.  93;2014:1090-1098. doi.org/10.1111/aogs.12431</a:t>
            </a:r>
            <a:endParaRPr lang="en-US" sz="2400" b="0" i="0" dirty="0">
              <a:solidFill>
                <a:srgbClr val="222222"/>
              </a:solidFill>
              <a:effectLst/>
            </a:endParaRPr>
          </a:p>
          <a:p>
            <a:pPr rtl="0" fontAlgn="base">
              <a:spcBef>
                <a:spcPts val="156"/>
              </a:spcBef>
              <a:spcAft>
                <a:spcPts val="0"/>
              </a:spcAft>
              <a:buFont typeface="Arial" panose="020B0604020202020204" pitchFamily="34" charset="0"/>
              <a:buChar char="•"/>
            </a:pPr>
            <a:r>
              <a:rPr lang="en-US" sz="2400" b="0" i="0" dirty="0">
                <a:solidFill>
                  <a:srgbClr val="222222"/>
                </a:solidFill>
                <a:effectLst/>
              </a:rPr>
              <a:t>van der </a:t>
            </a:r>
            <a:r>
              <a:rPr lang="en-US" sz="2400" b="0" i="0" dirty="0" err="1">
                <a:solidFill>
                  <a:srgbClr val="222222"/>
                </a:solidFill>
                <a:effectLst/>
              </a:rPr>
              <a:t>Wel</a:t>
            </a:r>
            <a:r>
              <a:rPr lang="en-US" sz="2400" dirty="0">
                <a:solidFill>
                  <a:srgbClr val="222222"/>
                </a:solidFill>
              </a:rPr>
              <a:t> KA, Bambra C, </a:t>
            </a:r>
            <a:r>
              <a:rPr lang="en-US" sz="2400" dirty="0" err="1">
                <a:solidFill>
                  <a:srgbClr val="222222"/>
                </a:solidFill>
              </a:rPr>
              <a:t>Dragano</a:t>
            </a:r>
            <a:r>
              <a:rPr lang="en-US" sz="2400" dirty="0">
                <a:solidFill>
                  <a:srgbClr val="222222"/>
                </a:solidFill>
              </a:rPr>
              <a:t> N… </a:t>
            </a:r>
            <a:r>
              <a:rPr lang="en-US" sz="2400" dirty="0" err="1">
                <a:solidFill>
                  <a:srgbClr val="222222"/>
                </a:solidFill>
              </a:rPr>
              <a:t>Lunau</a:t>
            </a:r>
            <a:r>
              <a:rPr lang="en-US" sz="2400" dirty="0">
                <a:solidFill>
                  <a:srgbClr val="222222"/>
                </a:solidFill>
              </a:rPr>
              <a:t> T.  Risk and resilience: health inequalities, working conditions and sickness benefit arraignments: an analysis of the 2010 European Working Conditions survey. </a:t>
            </a:r>
            <a:r>
              <a:rPr lang="en-US" sz="2400" dirty="0"/>
              <a:t>Sociology of Health &amp; Illness Vol. 37 No. 8 2015 ISSN 0141-9889, pp. 1157–1172 </a:t>
            </a:r>
            <a:r>
              <a:rPr lang="en-US" sz="2400" dirty="0" err="1"/>
              <a:t>doi</a:t>
            </a:r>
            <a:r>
              <a:rPr lang="en-US" sz="2400" dirty="0"/>
              <a:t>: 10.1111/1467-9566.12293</a:t>
            </a:r>
          </a:p>
          <a:p>
            <a:pPr rtl="0" fontAlgn="base">
              <a:spcBef>
                <a:spcPts val="156"/>
              </a:spcBef>
              <a:spcAft>
                <a:spcPts val="0"/>
              </a:spcAft>
              <a:buFont typeface="Arial" panose="020B0604020202020204" pitchFamily="34" charset="0"/>
              <a:buChar char="•"/>
            </a:pPr>
            <a:r>
              <a:rPr lang="en-US" sz="2400" b="0" i="0" u="none" strike="noStrike" dirty="0" err="1">
                <a:solidFill>
                  <a:srgbClr val="31B6FD"/>
                </a:solidFill>
                <a:effectLst/>
              </a:rPr>
              <a:t>Wadher</a:t>
            </a:r>
            <a:r>
              <a:rPr lang="en-US" sz="2400" dirty="0" err="1">
                <a:solidFill>
                  <a:srgbClr val="31B6FD"/>
                </a:solidFill>
              </a:rPr>
              <a:t>a</a:t>
            </a:r>
            <a:r>
              <a:rPr lang="en-US" sz="2400" dirty="0">
                <a:solidFill>
                  <a:srgbClr val="31B6FD"/>
                </a:solidFill>
              </a:rPr>
              <a:t> RK, </a:t>
            </a:r>
            <a:r>
              <a:rPr lang="en-US" sz="2400" dirty="0" err="1">
                <a:solidFill>
                  <a:srgbClr val="31B6FD"/>
                </a:solidFill>
              </a:rPr>
              <a:t>Figuerora</a:t>
            </a:r>
            <a:r>
              <a:rPr lang="en-US" sz="2400" dirty="0">
                <a:solidFill>
                  <a:srgbClr val="31B6FD"/>
                </a:solidFill>
              </a:rPr>
              <a:t> JF, Rodriguez F…Joynt Maddox KE.  Racial and ethnic disparities in heart and cerebrovascular disease deaths during the COVID-19 pandemic in the United States.  </a:t>
            </a:r>
            <a:r>
              <a:rPr lang="en-US" sz="2400" i="1" dirty="0">
                <a:solidFill>
                  <a:srgbClr val="31B6FD"/>
                </a:solidFill>
              </a:rPr>
              <a:t>Circulation </a:t>
            </a:r>
            <a:r>
              <a:rPr lang="en-US" sz="2400" dirty="0">
                <a:solidFill>
                  <a:srgbClr val="31B6FD"/>
                </a:solidFill>
              </a:rPr>
              <a:t>2021;143(24):2346-2354. https://doi.org/10.1161/CIRCULATIONAHA.121.054378</a:t>
            </a:r>
            <a:endParaRPr lang="en-US" sz="2400" b="0" i="0" u="none" strike="noStrike" dirty="0">
              <a:solidFill>
                <a:srgbClr val="073E87"/>
              </a:solidFill>
              <a:effectLst/>
            </a:endParaRPr>
          </a:p>
          <a:p>
            <a:pPr rtl="0" fontAlgn="base">
              <a:spcBef>
                <a:spcPts val="156"/>
              </a:spcBef>
              <a:spcAft>
                <a:spcPts val="0"/>
              </a:spcAft>
              <a:buFont typeface="Arial" panose="020B0604020202020204" pitchFamily="34" charset="0"/>
              <a:buChar char="•"/>
            </a:pPr>
            <a:r>
              <a:rPr lang="en-US" sz="2400" b="0" i="0" u="none" strike="noStrike" dirty="0">
                <a:solidFill>
                  <a:srgbClr val="073E87"/>
                </a:solidFill>
                <a:effectLst/>
              </a:rPr>
              <a:t>Williams DR, Mohammed SA.  Racism and health I: pathways and scientific evidence.  </a:t>
            </a:r>
            <a:r>
              <a:rPr lang="en-US" sz="2400" b="0" i="1" u="none" strike="noStrike" dirty="0">
                <a:solidFill>
                  <a:srgbClr val="073E87"/>
                </a:solidFill>
                <a:effectLst/>
              </a:rPr>
              <a:t>Am </a:t>
            </a:r>
            <a:r>
              <a:rPr lang="en-US" sz="2400" b="0" i="1" u="none" strike="noStrike" dirty="0" err="1">
                <a:solidFill>
                  <a:srgbClr val="073E87"/>
                </a:solidFill>
                <a:effectLst/>
              </a:rPr>
              <a:t>Behav</a:t>
            </a:r>
            <a:r>
              <a:rPr lang="en-US" sz="2400" b="0" i="1" u="none" strike="noStrike" dirty="0">
                <a:solidFill>
                  <a:srgbClr val="073E87"/>
                </a:solidFill>
                <a:effectLst/>
              </a:rPr>
              <a:t> Sci</a:t>
            </a:r>
            <a:r>
              <a:rPr lang="en-US" sz="2400" b="0" i="0" u="none" strike="noStrike" dirty="0">
                <a:solidFill>
                  <a:srgbClr val="073E87"/>
                </a:solidFill>
                <a:effectLst/>
              </a:rPr>
              <a:t>.  2013; 57: 1152.  </a:t>
            </a:r>
            <a:r>
              <a:rPr lang="en-US" sz="2400" b="0" i="0" u="none" strike="noStrike" dirty="0" err="1">
                <a:solidFill>
                  <a:srgbClr val="073E87"/>
                </a:solidFill>
                <a:effectLst/>
              </a:rPr>
              <a:t>doi</a:t>
            </a:r>
            <a:r>
              <a:rPr lang="en-US" sz="2400" b="0" i="0" u="none" strike="noStrike" dirty="0">
                <a:solidFill>
                  <a:srgbClr val="073E87"/>
                </a:solidFill>
                <a:effectLst/>
              </a:rPr>
              <a:t>: DOI: 10.1177/0002764213487340.</a:t>
            </a:r>
          </a:p>
          <a:p>
            <a:pPr rtl="0" fontAlgn="base">
              <a:spcBef>
                <a:spcPts val="156"/>
              </a:spcBef>
              <a:spcAft>
                <a:spcPts val="0"/>
              </a:spcAft>
              <a:buFont typeface="Arial" panose="020B0604020202020204" pitchFamily="34" charset="0"/>
              <a:buChar char="•"/>
            </a:pPr>
            <a:r>
              <a:rPr lang="en-US" sz="2400" dirty="0">
                <a:solidFill>
                  <a:srgbClr val="073E87"/>
                </a:solidFill>
              </a:rPr>
              <a:t>World Health </a:t>
            </a:r>
            <a:r>
              <a:rPr lang="en-US" sz="2400" dirty="0" err="1">
                <a:solidFill>
                  <a:srgbClr val="073E87"/>
                </a:solidFill>
              </a:rPr>
              <a:t>Organiation</a:t>
            </a:r>
            <a:r>
              <a:rPr lang="en-US" sz="2400" dirty="0">
                <a:solidFill>
                  <a:srgbClr val="073E87"/>
                </a:solidFill>
              </a:rPr>
              <a:t>.  Health equity.  Geneva, Switzerland: WHO, 2022.  Available at: </a:t>
            </a:r>
            <a:r>
              <a:rPr lang="en-US" sz="2400" dirty="0">
                <a:solidFill>
                  <a:srgbClr val="073E87"/>
                </a:solidFill>
                <a:hlinkClick r:id="rId3"/>
              </a:rPr>
              <a:t>https://www.who.int/health-topics/health-equity#tab=tab_1</a:t>
            </a:r>
            <a:r>
              <a:rPr lang="en-US" sz="2400" dirty="0">
                <a:solidFill>
                  <a:srgbClr val="073E87"/>
                </a:solidFill>
              </a:rPr>
              <a:t>.  Accessed April 13, 2022.</a:t>
            </a:r>
          </a:p>
          <a:p>
            <a:pPr rtl="0" fontAlgn="base">
              <a:spcBef>
                <a:spcPts val="156"/>
              </a:spcBef>
              <a:spcAft>
                <a:spcPts val="0"/>
              </a:spcAft>
              <a:buFont typeface="Arial" panose="020B0604020202020204" pitchFamily="34" charset="0"/>
              <a:buChar char="•"/>
            </a:pPr>
            <a:r>
              <a:rPr lang="en-US" sz="2400" b="0" i="0" dirty="0">
                <a:solidFill>
                  <a:srgbClr val="494949"/>
                </a:solidFill>
                <a:effectLst/>
              </a:rPr>
              <a:t>Wright RJ. Epidemiology of stress and asthma: from constricting communities and fragile families to epigenetics. Immunology and Allergy Clinics of North America. 2011 Feb;31(1):19-39. DOI: 10.1016/j.iac.2010.09.011. PMID: 21094921; PMCID: PMC3052958.</a:t>
            </a:r>
          </a:p>
          <a:p>
            <a:pPr rtl="0" fontAlgn="base">
              <a:spcBef>
                <a:spcPts val="156"/>
              </a:spcBef>
              <a:spcAft>
                <a:spcPts val="0"/>
              </a:spcAft>
              <a:buFont typeface="Arial" panose="020B0604020202020204" pitchFamily="34" charset="0"/>
              <a:buChar char="•"/>
            </a:pPr>
            <a:r>
              <a:rPr lang="en-US" sz="1800" b="0" i="0" dirty="0">
                <a:solidFill>
                  <a:srgbClr val="303030"/>
                </a:solidFill>
                <a:effectLst/>
                <a:latin typeface="Roboto" panose="02000000000000000000" pitchFamily="2" charset="0"/>
              </a:rPr>
              <a:t>Yehuda R, </a:t>
            </a:r>
            <a:r>
              <a:rPr lang="en-US" sz="1800" b="0" i="0" dirty="0" err="1">
                <a:solidFill>
                  <a:srgbClr val="303030"/>
                </a:solidFill>
                <a:effectLst/>
                <a:latin typeface="Roboto" panose="02000000000000000000" pitchFamily="2" charset="0"/>
              </a:rPr>
              <a:t>Lehrner</a:t>
            </a:r>
            <a:r>
              <a:rPr lang="en-US" sz="1800" b="0" i="0" dirty="0">
                <a:solidFill>
                  <a:srgbClr val="303030"/>
                </a:solidFill>
                <a:effectLst/>
                <a:latin typeface="Roboto" panose="02000000000000000000" pitchFamily="2" charset="0"/>
              </a:rPr>
              <a:t> A. Intergenerational transmission of trauma effects: putative role of epigenetic mechanisms. </a:t>
            </a:r>
            <a:r>
              <a:rPr lang="en-US" sz="1800" b="0" i="1" dirty="0">
                <a:solidFill>
                  <a:srgbClr val="303030"/>
                </a:solidFill>
                <a:effectLst/>
                <a:latin typeface="Roboto" panose="02000000000000000000" pitchFamily="2" charset="0"/>
              </a:rPr>
              <a:t>World Psychiatry</a:t>
            </a:r>
            <a:r>
              <a:rPr lang="en-US" sz="1800" b="0" i="0" dirty="0">
                <a:solidFill>
                  <a:srgbClr val="303030"/>
                </a:solidFill>
                <a:effectLst/>
                <a:latin typeface="Roboto" panose="02000000000000000000" pitchFamily="2" charset="0"/>
              </a:rPr>
              <a:t>. 2018;17(3):243-257. doi:10.1002/wps.20568</a:t>
            </a:r>
          </a:p>
          <a:p>
            <a:pPr fontAlgn="base">
              <a:spcBef>
                <a:spcPts val="156"/>
              </a:spcBef>
              <a:buFont typeface="Arial" panose="020B0604020202020204" pitchFamily="34" charset="0"/>
              <a:buChar char="•"/>
            </a:pPr>
            <a:r>
              <a:rPr lang="en-US" sz="2400" b="0" i="0" dirty="0">
                <a:solidFill>
                  <a:srgbClr val="212121"/>
                </a:solidFill>
                <a:effectLst/>
                <a:latin typeface="+mj-lt"/>
              </a:rPr>
              <a:t>Yello</a:t>
            </a:r>
            <a:r>
              <a:rPr lang="en-US" sz="2400" dirty="0">
                <a:solidFill>
                  <a:srgbClr val="212121"/>
                </a:solidFill>
                <a:latin typeface="+mj-lt"/>
              </a:rPr>
              <a:t>w Horse Brave </a:t>
            </a:r>
            <a:r>
              <a:rPr lang="en-US" sz="2400" b="0" i="0" dirty="0">
                <a:solidFill>
                  <a:srgbClr val="212121"/>
                </a:solidFill>
                <a:effectLst/>
                <a:latin typeface="+mj-lt"/>
              </a:rPr>
              <a:t>Heart MY, Chase J, Elkins J, </a:t>
            </a:r>
            <a:r>
              <a:rPr lang="en-US" sz="2400" b="0" i="0" dirty="0" err="1">
                <a:solidFill>
                  <a:srgbClr val="212121"/>
                </a:solidFill>
                <a:effectLst/>
                <a:latin typeface="+mj-lt"/>
              </a:rPr>
              <a:t>Altschul</a:t>
            </a:r>
            <a:r>
              <a:rPr lang="en-US" sz="2400" b="0" i="0" dirty="0">
                <a:solidFill>
                  <a:srgbClr val="212121"/>
                </a:solidFill>
                <a:effectLst/>
                <a:latin typeface="+mj-lt"/>
              </a:rPr>
              <a:t> DB. Historical trauma among Indigenous Peoples of the Americas: concepts, research, and clinical considerations. J Psychoactive Drugs. 2011 Oct-Dec;43(4):282-90. </a:t>
            </a:r>
            <a:r>
              <a:rPr lang="en-US" sz="2400" b="0" i="0" dirty="0" err="1">
                <a:solidFill>
                  <a:srgbClr val="212121"/>
                </a:solidFill>
                <a:effectLst/>
                <a:latin typeface="+mj-lt"/>
              </a:rPr>
              <a:t>doi</a:t>
            </a:r>
            <a:r>
              <a:rPr lang="en-US" sz="2400" b="0" i="0" dirty="0">
                <a:solidFill>
                  <a:srgbClr val="212121"/>
                </a:solidFill>
                <a:effectLst/>
                <a:latin typeface="+mj-lt"/>
              </a:rPr>
              <a:t>: 10.1080/02791072.2011.628913. PMID: 22400458.</a:t>
            </a:r>
          </a:p>
          <a:p>
            <a:pPr fontAlgn="base">
              <a:spcBef>
                <a:spcPts val="156"/>
              </a:spcBef>
              <a:buFont typeface="Arial" panose="020B0604020202020204" pitchFamily="34" charset="0"/>
              <a:buChar char="•"/>
            </a:pPr>
            <a:r>
              <a:rPr lang="en-US" b="0" i="0" dirty="0" err="1">
                <a:solidFill>
                  <a:srgbClr val="212121"/>
                </a:solidFill>
                <a:effectLst/>
                <a:latin typeface="BlinkMacSystemFont"/>
              </a:rPr>
              <a:t>Zannas</a:t>
            </a:r>
            <a:r>
              <a:rPr lang="en-US" b="0" i="0" dirty="0">
                <a:solidFill>
                  <a:srgbClr val="212121"/>
                </a:solidFill>
                <a:effectLst/>
                <a:latin typeface="BlinkMacSystemFont"/>
              </a:rPr>
              <a:t> AS, </a:t>
            </a:r>
            <a:r>
              <a:rPr lang="en-US" b="0" i="0" dirty="0" err="1">
                <a:solidFill>
                  <a:srgbClr val="212121"/>
                </a:solidFill>
                <a:effectLst/>
                <a:latin typeface="BlinkMacSystemFont"/>
              </a:rPr>
              <a:t>Wiechmann</a:t>
            </a:r>
            <a:r>
              <a:rPr lang="en-US" b="0" i="0" dirty="0">
                <a:solidFill>
                  <a:srgbClr val="212121"/>
                </a:solidFill>
                <a:effectLst/>
                <a:latin typeface="BlinkMacSystemFont"/>
              </a:rPr>
              <a:t> T, </a:t>
            </a:r>
            <a:r>
              <a:rPr lang="en-US" b="0" i="0" dirty="0" err="1">
                <a:solidFill>
                  <a:srgbClr val="212121"/>
                </a:solidFill>
                <a:effectLst/>
                <a:latin typeface="BlinkMacSystemFont"/>
              </a:rPr>
              <a:t>Gassen</a:t>
            </a:r>
            <a:r>
              <a:rPr lang="en-US" b="0" i="0" dirty="0">
                <a:solidFill>
                  <a:srgbClr val="212121"/>
                </a:solidFill>
                <a:effectLst/>
                <a:latin typeface="BlinkMacSystemFont"/>
              </a:rPr>
              <a:t> NC, Binder EB. Gene-Stress-Epigenetic Regulation of FKBP5: Clinical and Translational Implications. Neuropsychopharmacology. 2016 Jan;41(1):261-74. </a:t>
            </a:r>
            <a:r>
              <a:rPr lang="en-US" b="0" i="0" dirty="0" err="1">
                <a:solidFill>
                  <a:srgbClr val="212121"/>
                </a:solidFill>
                <a:effectLst/>
                <a:latin typeface="BlinkMacSystemFont"/>
              </a:rPr>
              <a:t>doi</a:t>
            </a:r>
            <a:r>
              <a:rPr lang="en-US" b="0" i="0" dirty="0">
                <a:solidFill>
                  <a:srgbClr val="212121"/>
                </a:solidFill>
                <a:effectLst/>
                <a:latin typeface="BlinkMacSystemFont"/>
              </a:rPr>
              <a:t>: 10.1038/npp.2015.235. </a:t>
            </a:r>
            <a:r>
              <a:rPr lang="en-US" b="0" i="0" dirty="0" err="1">
                <a:solidFill>
                  <a:srgbClr val="212121"/>
                </a:solidFill>
                <a:effectLst/>
                <a:latin typeface="BlinkMacSystemFont"/>
              </a:rPr>
              <a:t>Epub</a:t>
            </a:r>
            <a:r>
              <a:rPr lang="en-US" b="0" i="0" dirty="0">
                <a:solidFill>
                  <a:srgbClr val="212121"/>
                </a:solidFill>
                <a:effectLst/>
                <a:latin typeface="BlinkMacSystemFont"/>
              </a:rPr>
              <a:t> 2015 Aug 13. PMID: 26250598; PMCID: PMC4677131.</a:t>
            </a:r>
            <a:endParaRPr lang="en-US" sz="2400" b="0" i="0" dirty="0">
              <a:solidFill>
                <a:srgbClr val="073E87"/>
              </a:solidFill>
              <a:effectLst/>
            </a:endParaRPr>
          </a:p>
          <a:p>
            <a:pPr rtl="0" fontAlgn="base">
              <a:spcBef>
                <a:spcPts val="156"/>
              </a:spcBef>
              <a:spcAft>
                <a:spcPts val="0"/>
              </a:spcAft>
              <a:buFont typeface="Arial" panose="020B0604020202020204" pitchFamily="34" charset="0"/>
              <a:buChar char="•"/>
            </a:pPr>
            <a:r>
              <a:rPr lang="en-US" sz="2400" dirty="0" err="1"/>
              <a:t>Ziglio</a:t>
            </a:r>
            <a:r>
              <a:rPr lang="en-US" sz="2400" dirty="0"/>
              <a:t> E.  Strengthening resilience: a priority shared by Health 2020 and the Sustainable Development Goals.  Geneva, Switzerland: WHO, 2017.</a:t>
            </a:r>
          </a:p>
        </p:txBody>
      </p:sp>
    </p:spTree>
    <p:extLst>
      <p:ext uri="{BB962C8B-B14F-4D97-AF65-F5344CB8AC3E}">
        <p14:creationId xmlns:p14="http://schemas.microsoft.com/office/powerpoint/2010/main" val="3380534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180BA840-6585-45CB-89AB-834FD41C300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86" y="0"/>
            <a:ext cx="5451510" cy="306647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24C4D460-0B2B-436E-B4AB-DF20AB50F41E}"/>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tretch>
            <a:fillRect/>
          </a:stretch>
        </p:blipFill>
        <p:spPr bwMode="auto">
          <a:xfrm>
            <a:off x="6739950" y="0"/>
            <a:ext cx="5452051" cy="306647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9B45D95-C2A6-400D-B81B-0B2FE1A3232D}"/>
              </a:ext>
            </a:extLst>
          </p:cNvPr>
          <p:cNvPicPr>
            <a:picLocks noChangeAspect="1"/>
          </p:cNvPicPr>
          <p:nvPr/>
        </p:nvPicPr>
        <p:blipFill>
          <a:blip r:embed="rId4"/>
          <a:stretch>
            <a:fillRect/>
          </a:stretch>
        </p:blipFill>
        <p:spPr>
          <a:xfrm>
            <a:off x="3017982" y="3395230"/>
            <a:ext cx="6156036" cy="3462770"/>
          </a:xfrm>
          <a:prstGeom prst="rect">
            <a:avLst/>
          </a:prstGeom>
        </p:spPr>
      </p:pic>
      <p:sp>
        <p:nvSpPr>
          <p:cNvPr id="7" name="TextBox 6">
            <a:extLst>
              <a:ext uri="{FF2B5EF4-FFF2-40B4-BE49-F238E27FC236}">
                <a16:creationId xmlns:a16="http://schemas.microsoft.com/office/drawing/2014/main" id="{89D20910-428F-4E66-A1CD-1C2003F91151}"/>
              </a:ext>
            </a:extLst>
          </p:cNvPr>
          <p:cNvSpPr txBox="1"/>
          <p:nvPr/>
        </p:nvSpPr>
        <p:spPr>
          <a:xfrm>
            <a:off x="10107168" y="6435590"/>
            <a:ext cx="2084832" cy="369332"/>
          </a:xfrm>
          <a:prstGeom prst="rect">
            <a:avLst/>
          </a:prstGeom>
          <a:noFill/>
        </p:spPr>
        <p:txBody>
          <a:bodyPr wrap="square" rtlCol="0">
            <a:spAutoFit/>
          </a:bodyPr>
          <a:lstStyle/>
          <a:p>
            <a:r>
              <a:rPr lang="en-US" dirty="0" err="1"/>
              <a:t>Nduga</a:t>
            </a:r>
            <a:r>
              <a:rPr lang="en-US" dirty="0"/>
              <a:t>, </a:t>
            </a:r>
            <a:r>
              <a:rPr lang="en-US" dirty="0" err="1"/>
              <a:t>Artiga</a:t>
            </a:r>
            <a:r>
              <a:rPr lang="en-US" dirty="0"/>
              <a:t> 2021</a:t>
            </a:r>
          </a:p>
        </p:txBody>
      </p:sp>
    </p:spTree>
    <p:extLst>
      <p:ext uri="{BB962C8B-B14F-4D97-AF65-F5344CB8AC3E}">
        <p14:creationId xmlns:p14="http://schemas.microsoft.com/office/powerpoint/2010/main" val="3983317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acial/Ethnic Health Disparities - Healthy Food America">
            <a:extLst>
              <a:ext uri="{FF2B5EF4-FFF2-40B4-BE49-F238E27FC236}">
                <a16:creationId xmlns:a16="http://schemas.microsoft.com/office/drawing/2014/main" id="{B53EFA4C-404C-4F8F-8BB0-8E3DA09C86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7651" y="0"/>
            <a:ext cx="515778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CF788B6-D5FD-431D-BBED-FFD0E07833AD}"/>
              </a:ext>
            </a:extLst>
          </p:cNvPr>
          <p:cNvSpPr txBox="1"/>
          <p:nvPr/>
        </p:nvSpPr>
        <p:spPr>
          <a:xfrm>
            <a:off x="9685897" y="6211669"/>
            <a:ext cx="2244437" cy="646331"/>
          </a:xfrm>
          <a:prstGeom prst="rect">
            <a:avLst/>
          </a:prstGeom>
          <a:noFill/>
        </p:spPr>
        <p:txBody>
          <a:bodyPr wrap="square" rtlCol="0">
            <a:spAutoFit/>
          </a:bodyPr>
          <a:lstStyle/>
          <a:p>
            <a:r>
              <a:rPr lang="en-US" dirty="0"/>
              <a:t>Healthy Food America 2017</a:t>
            </a:r>
          </a:p>
        </p:txBody>
      </p:sp>
    </p:spTree>
    <p:extLst>
      <p:ext uri="{BB962C8B-B14F-4D97-AF65-F5344CB8AC3E}">
        <p14:creationId xmlns:p14="http://schemas.microsoft.com/office/powerpoint/2010/main" val="57200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708DA0-8925-4406-A172-80FA401FC359}"/>
              </a:ext>
            </a:extLst>
          </p:cNvPr>
          <p:cNvSpPr>
            <a:spLocks noGrp="1"/>
          </p:cNvSpPr>
          <p:nvPr>
            <p:ph type="title"/>
          </p:nvPr>
        </p:nvSpPr>
        <p:spPr>
          <a:xfrm>
            <a:off x="709612" y="0"/>
            <a:ext cx="10772775" cy="1658198"/>
          </a:xfrm>
        </p:spPr>
        <p:txBody>
          <a:bodyPr/>
          <a:lstStyle/>
          <a:p>
            <a:r>
              <a:rPr lang="en-US" dirty="0"/>
              <a:t>Inequities in diabetes mellitus</a:t>
            </a:r>
          </a:p>
        </p:txBody>
      </p:sp>
      <p:graphicFrame>
        <p:nvGraphicFramePr>
          <p:cNvPr id="4" name="Table 4">
            <a:extLst>
              <a:ext uri="{FF2B5EF4-FFF2-40B4-BE49-F238E27FC236}">
                <a16:creationId xmlns:a16="http://schemas.microsoft.com/office/drawing/2014/main" id="{A822D801-D66B-4621-A529-B7BDE63BDF0A}"/>
              </a:ext>
            </a:extLst>
          </p:cNvPr>
          <p:cNvGraphicFramePr>
            <a:graphicFrameLocks noGrp="1"/>
          </p:cNvGraphicFramePr>
          <p:nvPr>
            <p:ph idx="1"/>
            <p:extLst>
              <p:ext uri="{D42A27DB-BD31-4B8C-83A1-F6EECF244321}">
                <p14:modId xmlns:p14="http://schemas.microsoft.com/office/powerpoint/2010/main" val="922190139"/>
              </p:ext>
            </p:extLst>
          </p:nvPr>
        </p:nvGraphicFramePr>
        <p:xfrm>
          <a:off x="709612" y="1252411"/>
          <a:ext cx="10753724" cy="5191760"/>
        </p:xfrm>
        <a:graphic>
          <a:graphicData uri="http://schemas.openxmlformats.org/drawingml/2006/table">
            <a:tbl>
              <a:tblPr firstRow="1" bandRow="1">
                <a:tableStyleId>{5C22544A-7EE6-4342-B048-85BDC9FD1C3A}</a:tableStyleId>
              </a:tblPr>
              <a:tblGrid>
                <a:gridCol w="2688431">
                  <a:extLst>
                    <a:ext uri="{9D8B030D-6E8A-4147-A177-3AD203B41FA5}">
                      <a16:colId xmlns:a16="http://schemas.microsoft.com/office/drawing/2014/main" val="697727172"/>
                    </a:ext>
                  </a:extLst>
                </a:gridCol>
                <a:gridCol w="2688431">
                  <a:extLst>
                    <a:ext uri="{9D8B030D-6E8A-4147-A177-3AD203B41FA5}">
                      <a16:colId xmlns:a16="http://schemas.microsoft.com/office/drawing/2014/main" val="1799383604"/>
                    </a:ext>
                  </a:extLst>
                </a:gridCol>
                <a:gridCol w="2688431">
                  <a:extLst>
                    <a:ext uri="{9D8B030D-6E8A-4147-A177-3AD203B41FA5}">
                      <a16:colId xmlns:a16="http://schemas.microsoft.com/office/drawing/2014/main" val="4018674791"/>
                    </a:ext>
                  </a:extLst>
                </a:gridCol>
                <a:gridCol w="2688431">
                  <a:extLst>
                    <a:ext uri="{9D8B030D-6E8A-4147-A177-3AD203B41FA5}">
                      <a16:colId xmlns:a16="http://schemas.microsoft.com/office/drawing/2014/main" val="4009732167"/>
                    </a:ext>
                  </a:extLst>
                </a:gridCol>
              </a:tblGrid>
              <a:tr h="370840">
                <a:tc>
                  <a:txBody>
                    <a:bodyPr/>
                    <a:lstStyle/>
                    <a:p>
                      <a:r>
                        <a:rPr lang="en-US" dirty="0"/>
                        <a:t>Characteristic</a:t>
                      </a:r>
                    </a:p>
                  </a:txBody>
                  <a:tcPr/>
                </a:tc>
                <a:tc>
                  <a:txBody>
                    <a:bodyPr/>
                    <a:lstStyle/>
                    <a:p>
                      <a:r>
                        <a:rPr lang="en-US" dirty="0"/>
                        <a:t>Diagnosed DM %</a:t>
                      </a:r>
                    </a:p>
                  </a:txBody>
                  <a:tcPr/>
                </a:tc>
                <a:tc>
                  <a:txBody>
                    <a:bodyPr/>
                    <a:lstStyle/>
                    <a:p>
                      <a:r>
                        <a:rPr lang="en-US" dirty="0"/>
                        <a:t>Undiagnosed DM %</a:t>
                      </a:r>
                    </a:p>
                  </a:txBody>
                  <a:tcPr/>
                </a:tc>
                <a:tc>
                  <a:txBody>
                    <a:bodyPr/>
                    <a:lstStyle/>
                    <a:p>
                      <a:r>
                        <a:rPr lang="en-US" dirty="0"/>
                        <a:t>Total DM %</a:t>
                      </a:r>
                    </a:p>
                  </a:txBody>
                  <a:tcPr/>
                </a:tc>
                <a:extLst>
                  <a:ext uri="{0D108BD9-81ED-4DB2-BD59-A6C34878D82A}">
                    <a16:rowId xmlns:a16="http://schemas.microsoft.com/office/drawing/2014/main" val="3509467241"/>
                  </a:ext>
                </a:extLst>
              </a:tr>
              <a:tr h="370840">
                <a:tc>
                  <a:txBody>
                    <a:bodyPr/>
                    <a:lstStyle/>
                    <a:p>
                      <a:r>
                        <a:rPr lang="en-US" dirty="0"/>
                        <a:t>Total</a:t>
                      </a:r>
                    </a:p>
                  </a:txBody>
                  <a:tcPr/>
                </a:tc>
                <a:tc>
                  <a:txBody>
                    <a:bodyPr/>
                    <a:lstStyle/>
                    <a:p>
                      <a:r>
                        <a:rPr lang="en-US" sz="1800" b="1" i="0" kern="1200" dirty="0">
                          <a:solidFill>
                            <a:schemeClr val="dk1"/>
                          </a:solidFill>
                          <a:effectLst/>
                          <a:latin typeface="+mn-lt"/>
                          <a:ea typeface="+mn-ea"/>
                          <a:cs typeface="+mn-cs"/>
                        </a:rPr>
                        <a:t>11.3 (10.3–12.5)</a:t>
                      </a:r>
                      <a:endParaRPr lang="en-US" dirty="0"/>
                    </a:p>
                  </a:txBody>
                  <a:tcPr/>
                </a:tc>
                <a:tc>
                  <a:txBody>
                    <a:bodyPr/>
                    <a:lstStyle/>
                    <a:p>
                      <a:r>
                        <a:rPr lang="en-US" sz="1800" b="1" i="0" kern="1200" dirty="0">
                          <a:solidFill>
                            <a:schemeClr val="dk1"/>
                          </a:solidFill>
                          <a:effectLst/>
                          <a:latin typeface="+mn-lt"/>
                          <a:ea typeface="+mn-ea"/>
                          <a:cs typeface="+mn-cs"/>
                        </a:rPr>
                        <a:t>3.4 (2.7–4.2)</a:t>
                      </a:r>
                      <a:endParaRPr lang="en-US" dirty="0"/>
                    </a:p>
                  </a:txBody>
                  <a:tcPr/>
                </a:tc>
                <a:tc>
                  <a:txBody>
                    <a:bodyPr/>
                    <a:lstStyle/>
                    <a:p>
                      <a:r>
                        <a:rPr lang="en-US" sz="1800" b="1" i="0" kern="1200" dirty="0">
                          <a:solidFill>
                            <a:schemeClr val="dk1"/>
                          </a:solidFill>
                          <a:effectLst/>
                          <a:latin typeface="+mn-lt"/>
                          <a:ea typeface="+mn-ea"/>
                          <a:cs typeface="+mn-cs"/>
                        </a:rPr>
                        <a:t>14.7 (13.2–16.4)</a:t>
                      </a:r>
                      <a:endParaRPr lang="en-US" dirty="0"/>
                    </a:p>
                  </a:txBody>
                  <a:tcPr/>
                </a:tc>
                <a:extLst>
                  <a:ext uri="{0D108BD9-81ED-4DB2-BD59-A6C34878D82A}">
                    <a16:rowId xmlns:a16="http://schemas.microsoft.com/office/drawing/2014/main" val="3871103882"/>
                  </a:ext>
                </a:extLst>
              </a:tr>
              <a:tr h="370840">
                <a:tc>
                  <a:txBody>
                    <a:bodyPr/>
                    <a:lstStyle/>
                    <a:p>
                      <a:r>
                        <a:rPr lang="en-US" dirty="0"/>
                        <a:t>Age in years</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24281831"/>
                  </a:ext>
                </a:extLst>
              </a:tr>
              <a:tr h="370840">
                <a:tc>
                  <a:txBody>
                    <a:bodyPr/>
                    <a:lstStyle/>
                    <a:p>
                      <a:r>
                        <a:rPr lang="en-US" dirty="0"/>
                        <a:t>18-44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3.0 (2.4–3.7)</a:t>
                      </a:r>
                      <a:endParaRPr lang="en-US" dirty="0"/>
                    </a:p>
                  </a:txBody>
                  <a:tcPr/>
                </a:tc>
                <a:tc>
                  <a:txBody>
                    <a:bodyPr/>
                    <a:lstStyle/>
                    <a:p>
                      <a:r>
                        <a:rPr lang="en-US" sz="1800" b="0" i="0" kern="1200" dirty="0">
                          <a:solidFill>
                            <a:schemeClr val="dk1"/>
                          </a:solidFill>
                          <a:effectLst/>
                          <a:latin typeface="+mn-lt"/>
                          <a:ea typeface="+mn-ea"/>
                          <a:cs typeface="+mn-cs"/>
                        </a:rPr>
                        <a:t>1.9 (1.3–2.7)</a:t>
                      </a:r>
                      <a:endParaRPr lang="en-US" dirty="0"/>
                    </a:p>
                  </a:txBody>
                  <a:tcPr/>
                </a:tc>
                <a:tc>
                  <a:txBody>
                    <a:bodyPr/>
                    <a:lstStyle/>
                    <a:p>
                      <a:r>
                        <a:rPr lang="en-US" sz="1800" b="0" i="0" kern="1200" dirty="0">
                          <a:solidFill>
                            <a:schemeClr val="dk1"/>
                          </a:solidFill>
                          <a:effectLst/>
                          <a:latin typeface="+mn-lt"/>
                          <a:ea typeface="+mn-ea"/>
                          <a:cs typeface="+mn-cs"/>
                        </a:rPr>
                        <a:t>4.8 (4.0–5.9)</a:t>
                      </a:r>
                      <a:endParaRPr lang="en-US" dirty="0"/>
                    </a:p>
                  </a:txBody>
                  <a:tcPr/>
                </a:tc>
                <a:extLst>
                  <a:ext uri="{0D108BD9-81ED-4DB2-BD59-A6C34878D82A}">
                    <a16:rowId xmlns:a16="http://schemas.microsoft.com/office/drawing/2014/main" val="2838029037"/>
                  </a:ext>
                </a:extLst>
              </a:tr>
              <a:tr h="370840">
                <a:tc>
                  <a:txBody>
                    <a:bodyPr/>
                    <a:lstStyle/>
                    <a:p>
                      <a:r>
                        <a:rPr lang="en-US" dirty="0"/>
                        <a:t>45-64</a:t>
                      </a:r>
                    </a:p>
                  </a:txBody>
                  <a:tcPr/>
                </a:tc>
                <a:tc>
                  <a:txBody>
                    <a:bodyPr/>
                    <a:lstStyle/>
                    <a:p>
                      <a:r>
                        <a:rPr lang="en-US" sz="1800" b="0" i="0" kern="1200" dirty="0">
                          <a:solidFill>
                            <a:schemeClr val="dk1"/>
                          </a:solidFill>
                          <a:effectLst/>
                          <a:latin typeface="+mn-lt"/>
                          <a:ea typeface="+mn-ea"/>
                          <a:cs typeface="+mn-cs"/>
                        </a:rPr>
                        <a:t>14.5 (12.2–17.0)</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4.5 (3.3–6.0)</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18.9 (16.1–22.1)</a:t>
                      </a:r>
                      <a:endParaRPr lang="en-US" dirty="0"/>
                    </a:p>
                  </a:txBody>
                  <a:tcPr/>
                </a:tc>
                <a:extLst>
                  <a:ext uri="{0D108BD9-81ED-4DB2-BD59-A6C34878D82A}">
                    <a16:rowId xmlns:a16="http://schemas.microsoft.com/office/drawing/2014/main" val="105386090"/>
                  </a:ext>
                </a:extLst>
              </a:tr>
              <a:tr h="370840">
                <a:tc>
                  <a:txBody>
                    <a:bodyPr/>
                    <a:lstStyle/>
                    <a:p>
                      <a:r>
                        <a:rPr lang="en-US" dirty="0"/>
                        <a:t>≥ 65</a:t>
                      </a:r>
                    </a:p>
                  </a:txBody>
                  <a:tcPr/>
                </a:tc>
                <a:tc>
                  <a:txBody>
                    <a:bodyPr/>
                    <a:lstStyle/>
                    <a:p>
                      <a:r>
                        <a:rPr lang="en-US" dirty="0"/>
                        <a:t>24.4 (22.1-27.0)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4.7 (3.0–7.4)</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29.2 (26.4–32.1)</a:t>
                      </a:r>
                      <a:endParaRPr lang="en-US" dirty="0"/>
                    </a:p>
                  </a:txBody>
                  <a:tcPr/>
                </a:tc>
                <a:extLst>
                  <a:ext uri="{0D108BD9-81ED-4DB2-BD59-A6C34878D82A}">
                    <a16:rowId xmlns:a16="http://schemas.microsoft.com/office/drawing/2014/main" val="1843023427"/>
                  </a:ext>
                </a:extLst>
              </a:tr>
              <a:tr h="370840">
                <a:tc>
                  <a:txBody>
                    <a:bodyPr/>
                    <a:lstStyle/>
                    <a:p>
                      <a:r>
                        <a:rPr lang="en-US" dirty="0"/>
                        <a:t>Sex</a:t>
                      </a:r>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1055233919"/>
                  </a:ext>
                </a:extLst>
              </a:tr>
              <a:tr h="370840">
                <a:tc>
                  <a:txBody>
                    <a:bodyPr/>
                    <a:lstStyle/>
                    <a:p>
                      <a:r>
                        <a:rPr lang="en-US" dirty="0"/>
                        <a:t>Men</a:t>
                      </a:r>
                    </a:p>
                  </a:txBody>
                  <a:tcPr/>
                </a:tc>
                <a:tc>
                  <a:txBody>
                    <a:bodyPr/>
                    <a:lstStyle/>
                    <a:p>
                      <a:r>
                        <a:rPr lang="en-US" sz="1800" b="0" i="0" kern="1200" dirty="0">
                          <a:solidFill>
                            <a:schemeClr val="dk1"/>
                          </a:solidFill>
                          <a:effectLst/>
                          <a:latin typeface="+mn-lt"/>
                          <a:ea typeface="+mn-ea"/>
                          <a:cs typeface="+mn-cs"/>
                        </a:rPr>
                        <a:t>12.6 (11.1–14.3)</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2.8 (2.0–3.9)</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15.4 (13.5–17.5)</a:t>
                      </a:r>
                      <a:endParaRPr lang="en-US" dirty="0"/>
                    </a:p>
                  </a:txBody>
                  <a:tcPr/>
                </a:tc>
                <a:extLst>
                  <a:ext uri="{0D108BD9-81ED-4DB2-BD59-A6C34878D82A}">
                    <a16:rowId xmlns:a16="http://schemas.microsoft.com/office/drawing/2014/main" val="1559792399"/>
                  </a:ext>
                </a:extLst>
              </a:tr>
              <a:tr h="370840">
                <a:tc>
                  <a:txBody>
                    <a:bodyPr/>
                    <a:lstStyle/>
                    <a:p>
                      <a:r>
                        <a:rPr lang="en-US" dirty="0"/>
                        <a:t>Women</a:t>
                      </a:r>
                    </a:p>
                  </a:txBody>
                  <a:tcPr/>
                </a:tc>
                <a:tc>
                  <a:txBody>
                    <a:bodyPr/>
                    <a:lstStyle/>
                    <a:p>
                      <a:r>
                        <a:rPr lang="en-US" sz="1800" b="0" i="0" kern="1200" dirty="0">
                          <a:solidFill>
                            <a:schemeClr val="dk1"/>
                          </a:solidFill>
                          <a:effectLst/>
                          <a:latin typeface="+mn-lt"/>
                          <a:ea typeface="+mn-ea"/>
                          <a:cs typeface="+mn-cs"/>
                        </a:rPr>
                        <a:t>10.2 (8.8–11.7)</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3.9 (2.7–5.5)</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a:t>
                      </a:r>
                      <a:r>
                        <a:rPr lang="en-US" sz="1800" b="0" i="0" kern="1200" dirty="0">
                          <a:solidFill>
                            <a:schemeClr val="dk1"/>
                          </a:solidFill>
                          <a:effectLst/>
                          <a:latin typeface="+mn-lt"/>
                          <a:ea typeface="+mn-ea"/>
                          <a:cs typeface="+mn-cs"/>
                        </a:rPr>
                        <a:t>4.1 (11.8–16.7)</a:t>
                      </a:r>
                      <a:endParaRPr lang="en-US" dirty="0"/>
                    </a:p>
                  </a:txBody>
                  <a:tcPr/>
                </a:tc>
                <a:extLst>
                  <a:ext uri="{0D108BD9-81ED-4DB2-BD59-A6C34878D82A}">
                    <a16:rowId xmlns:a16="http://schemas.microsoft.com/office/drawing/2014/main" val="2725960768"/>
                  </a:ext>
                </a:extLst>
              </a:tr>
              <a:tr h="370840">
                <a:tc>
                  <a:txBody>
                    <a:bodyPr/>
                    <a:lstStyle/>
                    <a:p>
                      <a:r>
                        <a:rPr lang="en-US" dirty="0"/>
                        <a:t>Race/ethnicity</a:t>
                      </a:r>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4238394994"/>
                  </a:ext>
                </a:extLst>
              </a:tr>
              <a:tr h="370840">
                <a:tc>
                  <a:txBody>
                    <a:bodyPr/>
                    <a:lstStyle/>
                    <a:p>
                      <a:r>
                        <a:rPr lang="en-US" dirty="0"/>
                        <a:t>White, non-Hispanic</a:t>
                      </a:r>
                    </a:p>
                  </a:txBody>
                  <a:tcPr/>
                </a:tc>
                <a:tc>
                  <a:txBody>
                    <a:bodyPr/>
                    <a:lstStyle/>
                    <a:p>
                      <a:r>
                        <a:rPr lang="en-US" sz="1800" b="0" i="0" kern="1200" dirty="0">
                          <a:solidFill>
                            <a:schemeClr val="dk1"/>
                          </a:solidFill>
                          <a:effectLst/>
                          <a:latin typeface="+mn-lt"/>
                          <a:ea typeface="+mn-ea"/>
                          <a:cs typeface="+mn-cs"/>
                        </a:rPr>
                        <a:t>11.0 (9.4–12.8)</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2.7 (1.7–4.2)</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13.6 (11.4–16.2)</a:t>
                      </a:r>
                      <a:endParaRPr lang="en-US" dirty="0"/>
                    </a:p>
                  </a:txBody>
                  <a:tcPr/>
                </a:tc>
                <a:extLst>
                  <a:ext uri="{0D108BD9-81ED-4DB2-BD59-A6C34878D82A}">
                    <a16:rowId xmlns:a16="http://schemas.microsoft.com/office/drawing/2014/main" val="3468200858"/>
                  </a:ext>
                </a:extLst>
              </a:tr>
              <a:tr h="370840">
                <a:tc>
                  <a:txBody>
                    <a:bodyPr/>
                    <a:lstStyle/>
                    <a:p>
                      <a:r>
                        <a:rPr lang="en-US" dirty="0"/>
                        <a:t>Black, non-Hispanic</a:t>
                      </a:r>
                    </a:p>
                  </a:txBody>
                  <a:tcPr/>
                </a:tc>
                <a:tc>
                  <a:txBody>
                    <a:bodyPr/>
                    <a:lstStyle/>
                    <a:p>
                      <a:r>
                        <a:rPr lang="en-US" sz="1800" b="0" i="0" kern="1200" dirty="0">
                          <a:solidFill>
                            <a:schemeClr val="dk1"/>
                          </a:solidFill>
                          <a:effectLst/>
                          <a:latin typeface="+mn-lt"/>
                          <a:ea typeface="+mn-ea"/>
                          <a:cs typeface="+mn-cs"/>
                        </a:rPr>
                        <a:t>12.7 (10.7–15.0)</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4.7 (3.3–6.5)</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17.4 (15.2–19.8)</a:t>
                      </a:r>
                      <a:endParaRPr lang="en-US" dirty="0"/>
                    </a:p>
                  </a:txBody>
                  <a:tcPr/>
                </a:tc>
                <a:extLst>
                  <a:ext uri="{0D108BD9-81ED-4DB2-BD59-A6C34878D82A}">
                    <a16:rowId xmlns:a16="http://schemas.microsoft.com/office/drawing/2014/main" val="3051584757"/>
                  </a:ext>
                </a:extLst>
              </a:tr>
              <a:tr h="370840">
                <a:tc>
                  <a:txBody>
                    <a:bodyPr/>
                    <a:lstStyle/>
                    <a:p>
                      <a:r>
                        <a:rPr lang="en-US" dirty="0"/>
                        <a:t>Asian, non-Hispanic</a:t>
                      </a:r>
                    </a:p>
                  </a:txBody>
                  <a:tcPr/>
                </a:tc>
                <a:tc>
                  <a:txBody>
                    <a:bodyPr/>
                    <a:lstStyle/>
                    <a:p>
                      <a:r>
                        <a:rPr lang="en-US" sz="1800" b="0" i="0" kern="1200" dirty="0">
                          <a:solidFill>
                            <a:schemeClr val="dk1"/>
                          </a:solidFill>
                          <a:effectLst/>
                          <a:latin typeface="+mn-lt"/>
                          <a:ea typeface="+mn-ea"/>
                          <a:cs typeface="+mn-cs"/>
                        </a:rPr>
                        <a:t>11.3 (9.7–13.1)</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5.4 (3.5–8.3)</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16.7 (14.0–19.8)</a:t>
                      </a:r>
                      <a:endParaRPr lang="en-US" dirty="0"/>
                    </a:p>
                  </a:txBody>
                  <a:tcPr/>
                </a:tc>
                <a:extLst>
                  <a:ext uri="{0D108BD9-81ED-4DB2-BD59-A6C34878D82A}">
                    <a16:rowId xmlns:a16="http://schemas.microsoft.com/office/drawing/2014/main" val="1264484528"/>
                  </a:ext>
                </a:extLst>
              </a:tr>
              <a:tr h="370840">
                <a:tc>
                  <a:txBody>
                    <a:bodyPr/>
                    <a:lstStyle/>
                    <a:p>
                      <a:r>
                        <a:rPr lang="en-US" dirty="0"/>
                        <a:t>Hispanic</a:t>
                      </a:r>
                    </a:p>
                  </a:txBody>
                  <a:tcPr/>
                </a:tc>
                <a:tc>
                  <a:txBody>
                    <a:bodyPr/>
                    <a:lstStyle/>
                    <a:p>
                      <a:r>
                        <a:rPr lang="en-US" sz="1800" b="0" i="0" kern="1200" dirty="0">
                          <a:solidFill>
                            <a:schemeClr val="dk1"/>
                          </a:solidFill>
                          <a:effectLst/>
                          <a:latin typeface="+mn-lt"/>
                          <a:ea typeface="+mn-ea"/>
                          <a:cs typeface="+mn-cs"/>
                        </a:rPr>
                        <a:t>11.1 (9.5–13.0)</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4.4 (3.3–5.8)</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15.5 (13.8–17.3)</a:t>
                      </a:r>
                      <a:endParaRPr lang="en-US" dirty="0"/>
                    </a:p>
                  </a:txBody>
                  <a:tcPr/>
                </a:tc>
                <a:extLst>
                  <a:ext uri="{0D108BD9-81ED-4DB2-BD59-A6C34878D82A}">
                    <a16:rowId xmlns:a16="http://schemas.microsoft.com/office/drawing/2014/main" val="308547613"/>
                  </a:ext>
                </a:extLst>
              </a:tr>
            </a:tbl>
          </a:graphicData>
        </a:graphic>
      </p:graphicFrame>
      <p:sp>
        <p:nvSpPr>
          <p:cNvPr id="6" name="TextBox 5">
            <a:extLst>
              <a:ext uri="{FF2B5EF4-FFF2-40B4-BE49-F238E27FC236}">
                <a16:creationId xmlns:a16="http://schemas.microsoft.com/office/drawing/2014/main" id="{A273044B-0C77-4D4A-B634-E8C1F94AD36A}"/>
              </a:ext>
            </a:extLst>
          </p:cNvPr>
          <p:cNvSpPr txBox="1"/>
          <p:nvPr/>
        </p:nvSpPr>
        <p:spPr>
          <a:xfrm>
            <a:off x="7525512" y="6611112"/>
            <a:ext cx="3956875" cy="369332"/>
          </a:xfrm>
          <a:prstGeom prst="rect">
            <a:avLst/>
          </a:prstGeom>
          <a:noFill/>
        </p:spPr>
        <p:txBody>
          <a:bodyPr wrap="square" rtlCol="0">
            <a:spAutoFit/>
          </a:bodyPr>
          <a:lstStyle/>
          <a:p>
            <a:r>
              <a:rPr lang="en-US" dirty="0"/>
              <a:t>CDC 2021</a:t>
            </a:r>
          </a:p>
        </p:txBody>
      </p:sp>
    </p:spTree>
    <p:extLst>
      <p:ext uri="{BB962C8B-B14F-4D97-AF65-F5344CB8AC3E}">
        <p14:creationId xmlns:p14="http://schemas.microsoft.com/office/powerpoint/2010/main" val="3007408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89F62-257A-4886-A3A2-2F788EDF76D1}"/>
              </a:ext>
            </a:extLst>
          </p:cNvPr>
          <p:cNvSpPr>
            <a:spLocks noGrp="1"/>
          </p:cNvSpPr>
          <p:nvPr>
            <p:ph type="title"/>
          </p:nvPr>
        </p:nvSpPr>
        <p:spPr/>
        <p:txBody>
          <a:bodyPr/>
          <a:lstStyle/>
          <a:p>
            <a:r>
              <a:rPr lang="en-US" dirty="0"/>
              <a:t>During the pandemic</a:t>
            </a:r>
          </a:p>
        </p:txBody>
      </p:sp>
      <p:graphicFrame>
        <p:nvGraphicFramePr>
          <p:cNvPr id="4" name="Table 4">
            <a:extLst>
              <a:ext uri="{FF2B5EF4-FFF2-40B4-BE49-F238E27FC236}">
                <a16:creationId xmlns:a16="http://schemas.microsoft.com/office/drawing/2014/main" id="{752EB6EC-98B0-4E1E-91E7-E71FEB61C909}"/>
              </a:ext>
            </a:extLst>
          </p:cNvPr>
          <p:cNvGraphicFramePr>
            <a:graphicFrameLocks noGrp="1"/>
          </p:cNvGraphicFramePr>
          <p:nvPr>
            <p:ph idx="1"/>
            <p:extLst>
              <p:ext uri="{D42A27DB-BD31-4B8C-83A1-F6EECF244321}">
                <p14:modId xmlns:p14="http://schemas.microsoft.com/office/powerpoint/2010/main" val="3699140110"/>
              </p:ext>
            </p:extLst>
          </p:nvPr>
        </p:nvGraphicFramePr>
        <p:xfrm>
          <a:off x="676275" y="2011363"/>
          <a:ext cx="10753726" cy="1854200"/>
        </p:xfrm>
        <a:graphic>
          <a:graphicData uri="http://schemas.openxmlformats.org/drawingml/2006/table">
            <a:tbl>
              <a:tblPr firstRow="1" bandRow="1">
                <a:tableStyleId>{5C22544A-7EE6-4342-B048-85BDC9FD1C3A}</a:tableStyleId>
              </a:tblPr>
              <a:tblGrid>
                <a:gridCol w="3584575">
                  <a:extLst>
                    <a:ext uri="{9D8B030D-6E8A-4147-A177-3AD203B41FA5}">
                      <a16:colId xmlns:a16="http://schemas.microsoft.com/office/drawing/2014/main" val="1775021361"/>
                    </a:ext>
                  </a:extLst>
                </a:gridCol>
                <a:gridCol w="3584575">
                  <a:extLst>
                    <a:ext uri="{9D8B030D-6E8A-4147-A177-3AD203B41FA5}">
                      <a16:colId xmlns:a16="http://schemas.microsoft.com/office/drawing/2014/main" val="1117892512"/>
                    </a:ext>
                  </a:extLst>
                </a:gridCol>
                <a:gridCol w="1792288">
                  <a:extLst>
                    <a:ext uri="{9D8B030D-6E8A-4147-A177-3AD203B41FA5}">
                      <a16:colId xmlns:a16="http://schemas.microsoft.com/office/drawing/2014/main" val="2280490993"/>
                    </a:ext>
                  </a:extLst>
                </a:gridCol>
                <a:gridCol w="1792288">
                  <a:extLst>
                    <a:ext uri="{9D8B030D-6E8A-4147-A177-3AD203B41FA5}">
                      <a16:colId xmlns:a16="http://schemas.microsoft.com/office/drawing/2014/main" val="3171261151"/>
                    </a:ext>
                  </a:extLst>
                </a:gridCol>
              </a:tblGrid>
              <a:tr h="370840">
                <a:tc>
                  <a:txBody>
                    <a:bodyPr/>
                    <a:lstStyle/>
                    <a:p>
                      <a:r>
                        <a:rPr lang="en-US" dirty="0"/>
                        <a:t>Cardiovascular disease deaths</a:t>
                      </a:r>
                    </a:p>
                  </a:txBody>
                  <a:tcPr/>
                </a:tc>
                <a:tc>
                  <a:txBody>
                    <a:bodyPr/>
                    <a:lstStyle/>
                    <a:p>
                      <a:r>
                        <a:rPr lang="en-US" dirty="0"/>
                        <a:t>2019 (per 100,000)</a:t>
                      </a:r>
                    </a:p>
                  </a:txBody>
                  <a:tcPr/>
                </a:tc>
                <a:tc>
                  <a:txBody>
                    <a:bodyPr/>
                    <a:lstStyle/>
                    <a:p>
                      <a:r>
                        <a:rPr lang="en-US" dirty="0"/>
                        <a:t>2020</a:t>
                      </a:r>
                    </a:p>
                  </a:txBody>
                  <a:tcPr/>
                </a:tc>
                <a:tc>
                  <a:txBody>
                    <a:bodyPr/>
                    <a:lstStyle/>
                    <a:p>
                      <a:r>
                        <a:rPr lang="en-US" dirty="0"/>
                        <a:t>RR</a:t>
                      </a:r>
                    </a:p>
                  </a:txBody>
                  <a:tcPr/>
                </a:tc>
                <a:extLst>
                  <a:ext uri="{0D108BD9-81ED-4DB2-BD59-A6C34878D82A}">
                    <a16:rowId xmlns:a16="http://schemas.microsoft.com/office/drawing/2014/main" val="2506549063"/>
                  </a:ext>
                </a:extLst>
              </a:tr>
              <a:tr h="370840">
                <a:tc>
                  <a:txBody>
                    <a:bodyPr/>
                    <a:lstStyle/>
                    <a:p>
                      <a:r>
                        <a:rPr lang="en-US" dirty="0"/>
                        <a:t>Non-Hispanic Whites</a:t>
                      </a:r>
                    </a:p>
                  </a:txBody>
                  <a:tcPr/>
                </a:tc>
                <a:tc>
                  <a:txBody>
                    <a:bodyPr/>
                    <a:lstStyle/>
                    <a:p>
                      <a:r>
                        <a:rPr lang="en-US" dirty="0"/>
                        <a:t>1208.7</a:t>
                      </a:r>
                    </a:p>
                  </a:txBody>
                  <a:tcPr/>
                </a:tc>
                <a:tc>
                  <a:txBody>
                    <a:bodyPr/>
                    <a:lstStyle/>
                    <a:p>
                      <a:r>
                        <a:rPr lang="en-US" dirty="0"/>
                        <a:t>1234.2</a:t>
                      </a:r>
                    </a:p>
                  </a:txBody>
                  <a:tcPr/>
                </a:tc>
                <a:tc>
                  <a:txBody>
                    <a:bodyPr/>
                    <a:lstStyle/>
                    <a:p>
                      <a:r>
                        <a:rPr lang="en-US" dirty="0"/>
                        <a:t>1.19 (1.02-1.03)</a:t>
                      </a:r>
                    </a:p>
                  </a:txBody>
                  <a:tcPr/>
                </a:tc>
                <a:extLst>
                  <a:ext uri="{0D108BD9-81ED-4DB2-BD59-A6C34878D82A}">
                    <a16:rowId xmlns:a16="http://schemas.microsoft.com/office/drawing/2014/main" val="2501105678"/>
                  </a:ext>
                </a:extLst>
              </a:tr>
              <a:tr h="370840">
                <a:tc>
                  <a:txBody>
                    <a:bodyPr/>
                    <a:lstStyle/>
                    <a:p>
                      <a:r>
                        <a:rPr lang="en-US" dirty="0"/>
                        <a:t>Non-Hispanic Blacks</a:t>
                      </a:r>
                    </a:p>
                  </a:txBody>
                  <a:tcPr/>
                </a:tc>
                <a:tc>
                  <a:txBody>
                    <a:bodyPr/>
                    <a:lstStyle/>
                    <a:p>
                      <a:r>
                        <a:rPr lang="en-US" dirty="0"/>
                        <a:t>1503.8</a:t>
                      </a:r>
                    </a:p>
                  </a:txBody>
                  <a:tcPr/>
                </a:tc>
                <a:tc>
                  <a:txBody>
                    <a:bodyPr/>
                    <a:lstStyle/>
                    <a:p>
                      <a:r>
                        <a:rPr lang="en-US" dirty="0"/>
                        <a:t>1783.7</a:t>
                      </a:r>
                    </a:p>
                  </a:txBody>
                  <a:tcPr/>
                </a:tc>
                <a:tc>
                  <a:txBody>
                    <a:bodyPr/>
                    <a:lstStyle/>
                    <a:p>
                      <a:r>
                        <a:rPr lang="en-US" dirty="0"/>
                        <a:t>1.19 (1.17-1.20)</a:t>
                      </a:r>
                    </a:p>
                  </a:txBody>
                  <a:tcPr/>
                </a:tc>
                <a:extLst>
                  <a:ext uri="{0D108BD9-81ED-4DB2-BD59-A6C34878D82A}">
                    <a16:rowId xmlns:a16="http://schemas.microsoft.com/office/drawing/2014/main" val="2813715676"/>
                  </a:ext>
                </a:extLst>
              </a:tr>
              <a:tr h="370840">
                <a:tc>
                  <a:txBody>
                    <a:bodyPr/>
                    <a:lstStyle/>
                    <a:p>
                      <a:r>
                        <a:rPr lang="en-US" dirty="0"/>
                        <a:t>Non-Hispanic Asian</a:t>
                      </a:r>
                    </a:p>
                  </a:txBody>
                  <a:tcPr/>
                </a:tc>
                <a:tc>
                  <a:txBody>
                    <a:bodyPr/>
                    <a:lstStyle/>
                    <a:p>
                      <a:r>
                        <a:rPr lang="en-US" dirty="0"/>
                        <a:t>577.4</a:t>
                      </a:r>
                    </a:p>
                  </a:txBody>
                  <a:tcPr/>
                </a:tc>
                <a:tc>
                  <a:txBody>
                    <a:bodyPr/>
                    <a:lstStyle/>
                    <a:p>
                      <a:r>
                        <a:rPr lang="en-US" dirty="0"/>
                        <a:t>685.7</a:t>
                      </a:r>
                    </a:p>
                  </a:txBody>
                  <a:tcPr/>
                </a:tc>
                <a:tc>
                  <a:txBody>
                    <a:bodyPr/>
                    <a:lstStyle/>
                    <a:p>
                      <a:r>
                        <a:rPr lang="en-US" dirty="0"/>
                        <a:t>1.19 (1.15-1.22)</a:t>
                      </a:r>
                    </a:p>
                  </a:txBody>
                  <a:tcPr/>
                </a:tc>
                <a:extLst>
                  <a:ext uri="{0D108BD9-81ED-4DB2-BD59-A6C34878D82A}">
                    <a16:rowId xmlns:a16="http://schemas.microsoft.com/office/drawing/2014/main" val="3218931652"/>
                  </a:ext>
                </a:extLst>
              </a:tr>
              <a:tr h="370840">
                <a:tc>
                  <a:txBody>
                    <a:bodyPr/>
                    <a:lstStyle/>
                    <a:p>
                      <a:r>
                        <a:rPr lang="en-US" dirty="0"/>
                        <a:t>Hispanic</a:t>
                      </a:r>
                    </a:p>
                  </a:txBody>
                  <a:tcPr/>
                </a:tc>
                <a:tc>
                  <a:txBody>
                    <a:bodyPr/>
                    <a:lstStyle/>
                    <a:p>
                      <a:r>
                        <a:rPr lang="en-US" dirty="0"/>
                        <a:t>820.4</a:t>
                      </a:r>
                    </a:p>
                  </a:txBody>
                  <a:tcPr/>
                </a:tc>
                <a:tc>
                  <a:txBody>
                    <a:bodyPr/>
                    <a:lstStyle/>
                    <a:p>
                      <a:r>
                        <a:rPr lang="en-US" dirty="0"/>
                        <a:t>968.5</a:t>
                      </a:r>
                    </a:p>
                  </a:txBody>
                  <a:tcPr/>
                </a:tc>
                <a:tc>
                  <a:txBody>
                    <a:bodyPr/>
                    <a:lstStyle/>
                    <a:p>
                      <a:r>
                        <a:rPr lang="en-US" dirty="0"/>
                        <a:t>1.18 (1.16-1.20)</a:t>
                      </a:r>
                    </a:p>
                  </a:txBody>
                  <a:tcPr/>
                </a:tc>
                <a:extLst>
                  <a:ext uri="{0D108BD9-81ED-4DB2-BD59-A6C34878D82A}">
                    <a16:rowId xmlns:a16="http://schemas.microsoft.com/office/drawing/2014/main" val="597568447"/>
                  </a:ext>
                </a:extLst>
              </a:tr>
            </a:tbl>
          </a:graphicData>
        </a:graphic>
      </p:graphicFrame>
      <p:graphicFrame>
        <p:nvGraphicFramePr>
          <p:cNvPr id="5" name="Table 4">
            <a:extLst>
              <a:ext uri="{FF2B5EF4-FFF2-40B4-BE49-F238E27FC236}">
                <a16:creationId xmlns:a16="http://schemas.microsoft.com/office/drawing/2014/main" id="{D3694F0F-7C59-4278-9738-167EBF9A7680}"/>
              </a:ext>
            </a:extLst>
          </p:cNvPr>
          <p:cNvGraphicFramePr>
            <a:graphicFrameLocks/>
          </p:cNvGraphicFramePr>
          <p:nvPr>
            <p:extLst>
              <p:ext uri="{D42A27DB-BD31-4B8C-83A1-F6EECF244321}">
                <p14:modId xmlns:p14="http://schemas.microsoft.com/office/powerpoint/2010/main" val="991607760"/>
              </p:ext>
            </p:extLst>
          </p:nvPr>
        </p:nvGraphicFramePr>
        <p:xfrm>
          <a:off x="676275" y="4294315"/>
          <a:ext cx="10753726" cy="1854200"/>
        </p:xfrm>
        <a:graphic>
          <a:graphicData uri="http://schemas.openxmlformats.org/drawingml/2006/table">
            <a:tbl>
              <a:tblPr firstRow="1" bandRow="1">
                <a:tableStyleId>{5C22544A-7EE6-4342-B048-85BDC9FD1C3A}</a:tableStyleId>
              </a:tblPr>
              <a:tblGrid>
                <a:gridCol w="3584575">
                  <a:extLst>
                    <a:ext uri="{9D8B030D-6E8A-4147-A177-3AD203B41FA5}">
                      <a16:colId xmlns:a16="http://schemas.microsoft.com/office/drawing/2014/main" val="1775021361"/>
                    </a:ext>
                  </a:extLst>
                </a:gridCol>
                <a:gridCol w="3584575">
                  <a:extLst>
                    <a:ext uri="{9D8B030D-6E8A-4147-A177-3AD203B41FA5}">
                      <a16:colId xmlns:a16="http://schemas.microsoft.com/office/drawing/2014/main" val="1117892512"/>
                    </a:ext>
                  </a:extLst>
                </a:gridCol>
                <a:gridCol w="1792288">
                  <a:extLst>
                    <a:ext uri="{9D8B030D-6E8A-4147-A177-3AD203B41FA5}">
                      <a16:colId xmlns:a16="http://schemas.microsoft.com/office/drawing/2014/main" val="2280490993"/>
                    </a:ext>
                  </a:extLst>
                </a:gridCol>
                <a:gridCol w="1792288">
                  <a:extLst>
                    <a:ext uri="{9D8B030D-6E8A-4147-A177-3AD203B41FA5}">
                      <a16:colId xmlns:a16="http://schemas.microsoft.com/office/drawing/2014/main" val="3171261151"/>
                    </a:ext>
                  </a:extLst>
                </a:gridCol>
              </a:tblGrid>
              <a:tr h="370840">
                <a:tc>
                  <a:txBody>
                    <a:bodyPr/>
                    <a:lstStyle/>
                    <a:p>
                      <a:r>
                        <a:rPr lang="en-US" dirty="0"/>
                        <a:t>Cerebrovascular disease deaths</a:t>
                      </a:r>
                    </a:p>
                  </a:txBody>
                  <a:tcPr/>
                </a:tc>
                <a:tc>
                  <a:txBody>
                    <a:bodyPr/>
                    <a:lstStyle/>
                    <a:p>
                      <a:r>
                        <a:rPr lang="en-US" dirty="0"/>
                        <a:t>2019</a:t>
                      </a:r>
                    </a:p>
                  </a:txBody>
                  <a:tcPr/>
                </a:tc>
                <a:tc>
                  <a:txBody>
                    <a:bodyPr/>
                    <a:lstStyle/>
                    <a:p>
                      <a:r>
                        <a:rPr lang="en-US" dirty="0"/>
                        <a:t>2020</a:t>
                      </a:r>
                    </a:p>
                  </a:txBody>
                  <a:tcPr/>
                </a:tc>
                <a:tc>
                  <a:txBody>
                    <a:bodyPr/>
                    <a:lstStyle/>
                    <a:p>
                      <a:r>
                        <a:rPr lang="en-US" dirty="0"/>
                        <a:t>RR</a:t>
                      </a:r>
                    </a:p>
                  </a:txBody>
                  <a:tcPr/>
                </a:tc>
                <a:extLst>
                  <a:ext uri="{0D108BD9-81ED-4DB2-BD59-A6C34878D82A}">
                    <a16:rowId xmlns:a16="http://schemas.microsoft.com/office/drawing/2014/main" val="2506549063"/>
                  </a:ext>
                </a:extLst>
              </a:tr>
              <a:tr h="370840">
                <a:tc>
                  <a:txBody>
                    <a:bodyPr/>
                    <a:lstStyle/>
                    <a:p>
                      <a:r>
                        <a:rPr lang="en-US" dirty="0"/>
                        <a:t>Non-Hispanic Whites</a:t>
                      </a:r>
                    </a:p>
                  </a:txBody>
                  <a:tcPr/>
                </a:tc>
                <a:tc>
                  <a:txBody>
                    <a:bodyPr/>
                    <a:lstStyle/>
                    <a:p>
                      <a:r>
                        <a:rPr lang="en-US" dirty="0"/>
                        <a:t>258.2</a:t>
                      </a:r>
                    </a:p>
                  </a:txBody>
                  <a:tcPr/>
                </a:tc>
                <a:tc>
                  <a:txBody>
                    <a:bodyPr/>
                    <a:lstStyle/>
                    <a:p>
                      <a:r>
                        <a:rPr lang="en-US" dirty="0"/>
                        <a:t>268.7</a:t>
                      </a:r>
                    </a:p>
                  </a:txBody>
                  <a:tcPr/>
                </a:tc>
                <a:tc>
                  <a:txBody>
                    <a:bodyPr/>
                    <a:lstStyle/>
                    <a:p>
                      <a:r>
                        <a:rPr lang="en-US" dirty="0"/>
                        <a:t>1.04 (10.3-1.05)</a:t>
                      </a:r>
                    </a:p>
                  </a:txBody>
                  <a:tcPr/>
                </a:tc>
                <a:extLst>
                  <a:ext uri="{0D108BD9-81ED-4DB2-BD59-A6C34878D82A}">
                    <a16:rowId xmlns:a16="http://schemas.microsoft.com/office/drawing/2014/main" val="2501105678"/>
                  </a:ext>
                </a:extLst>
              </a:tr>
              <a:tr h="370840">
                <a:tc>
                  <a:txBody>
                    <a:bodyPr/>
                    <a:lstStyle/>
                    <a:p>
                      <a:r>
                        <a:rPr lang="en-US" dirty="0"/>
                        <a:t>Non-Hispanic Blacks</a:t>
                      </a:r>
                    </a:p>
                  </a:txBody>
                  <a:tcPr/>
                </a:tc>
                <a:tc>
                  <a:txBody>
                    <a:bodyPr/>
                    <a:lstStyle/>
                    <a:p>
                      <a:r>
                        <a:rPr lang="en-US" dirty="0"/>
                        <a:t>379.7</a:t>
                      </a:r>
                    </a:p>
                  </a:txBody>
                  <a:tcPr/>
                </a:tc>
                <a:tc>
                  <a:txBody>
                    <a:bodyPr/>
                    <a:lstStyle/>
                    <a:p>
                      <a:r>
                        <a:rPr lang="en-US" dirty="0"/>
                        <a:t>430.7</a:t>
                      </a:r>
                    </a:p>
                  </a:txBody>
                  <a:tcPr/>
                </a:tc>
                <a:tc>
                  <a:txBody>
                    <a:bodyPr/>
                    <a:lstStyle/>
                    <a:p>
                      <a:r>
                        <a:rPr lang="en-US" dirty="0"/>
                        <a:t>1.13 (1.10-1.17)</a:t>
                      </a:r>
                    </a:p>
                  </a:txBody>
                  <a:tcPr/>
                </a:tc>
                <a:extLst>
                  <a:ext uri="{0D108BD9-81ED-4DB2-BD59-A6C34878D82A}">
                    <a16:rowId xmlns:a16="http://schemas.microsoft.com/office/drawing/2014/main" val="2813715676"/>
                  </a:ext>
                </a:extLst>
              </a:tr>
              <a:tr h="370840">
                <a:tc>
                  <a:txBody>
                    <a:bodyPr/>
                    <a:lstStyle/>
                    <a:p>
                      <a:r>
                        <a:rPr lang="en-US" dirty="0"/>
                        <a:t>Non-Hispanic Asian</a:t>
                      </a:r>
                    </a:p>
                  </a:txBody>
                  <a:tcPr/>
                </a:tc>
                <a:tc>
                  <a:txBody>
                    <a:bodyPr/>
                    <a:lstStyle/>
                    <a:p>
                      <a:r>
                        <a:rPr lang="en-US" dirty="0"/>
                        <a:t>207.4</a:t>
                      </a:r>
                    </a:p>
                  </a:txBody>
                  <a:tcPr/>
                </a:tc>
                <a:tc>
                  <a:txBody>
                    <a:bodyPr/>
                    <a:lstStyle/>
                    <a:p>
                      <a:r>
                        <a:rPr lang="en-US" dirty="0"/>
                        <a:t>236.5</a:t>
                      </a:r>
                    </a:p>
                  </a:txBody>
                  <a:tcPr/>
                </a:tc>
                <a:tc>
                  <a:txBody>
                    <a:bodyPr/>
                    <a:lstStyle/>
                    <a:p>
                      <a:r>
                        <a:rPr lang="en-US" dirty="0"/>
                        <a:t>1.15 (1.09-1.21)</a:t>
                      </a:r>
                    </a:p>
                  </a:txBody>
                  <a:tcPr/>
                </a:tc>
                <a:extLst>
                  <a:ext uri="{0D108BD9-81ED-4DB2-BD59-A6C34878D82A}">
                    <a16:rowId xmlns:a16="http://schemas.microsoft.com/office/drawing/2014/main" val="3218931652"/>
                  </a:ext>
                </a:extLst>
              </a:tr>
              <a:tr h="370840">
                <a:tc>
                  <a:txBody>
                    <a:bodyPr/>
                    <a:lstStyle/>
                    <a:p>
                      <a:r>
                        <a:rPr lang="en-US" dirty="0"/>
                        <a:t>Hispanic</a:t>
                      </a:r>
                    </a:p>
                  </a:txBody>
                  <a:tcPr/>
                </a:tc>
                <a:tc>
                  <a:txBody>
                    <a:bodyPr/>
                    <a:lstStyle/>
                    <a:p>
                      <a:r>
                        <a:rPr lang="en-US" dirty="0"/>
                        <a:t>235.9</a:t>
                      </a:r>
                    </a:p>
                  </a:txBody>
                  <a:tcPr/>
                </a:tc>
                <a:tc>
                  <a:txBody>
                    <a:bodyPr/>
                    <a:lstStyle/>
                    <a:p>
                      <a:r>
                        <a:rPr lang="en-US" dirty="0"/>
                        <a:t>264.4</a:t>
                      </a:r>
                    </a:p>
                  </a:txBody>
                  <a:tcPr/>
                </a:tc>
                <a:tc>
                  <a:txBody>
                    <a:bodyPr/>
                    <a:lstStyle/>
                    <a:p>
                      <a:r>
                        <a:rPr lang="en-US" dirty="0"/>
                        <a:t>1.12 (1.08-1.16)</a:t>
                      </a:r>
                    </a:p>
                  </a:txBody>
                  <a:tcPr/>
                </a:tc>
                <a:extLst>
                  <a:ext uri="{0D108BD9-81ED-4DB2-BD59-A6C34878D82A}">
                    <a16:rowId xmlns:a16="http://schemas.microsoft.com/office/drawing/2014/main" val="597568447"/>
                  </a:ext>
                </a:extLst>
              </a:tr>
            </a:tbl>
          </a:graphicData>
        </a:graphic>
      </p:graphicFrame>
      <p:sp>
        <p:nvSpPr>
          <p:cNvPr id="6" name="TextBox 5">
            <a:extLst>
              <a:ext uri="{FF2B5EF4-FFF2-40B4-BE49-F238E27FC236}">
                <a16:creationId xmlns:a16="http://schemas.microsoft.com/office/drawing/2014/main" id="{7F8F0BB1-198A-4435-9E49-5255ACCCA1D0}"/>
              </a:ext>
            </a:extLst>
          </p:cNvPr>
          <p:cNvSpPr txBox="1"/>
          <p:nvPr/>
        </p:nvSpPr>
        <p:spPr>
          <a:xfrm>
            <a:off x="8558784" y="6358467"/>
            <a:ext cx="2871215" cy="369332"/>
          </a:xfrm>
          <a:prstGeom prst="rect">
            <a:avLst/>
          </a:prstGeom>
          <a:noFill/>
        </p:spPr>
        <p:txBody>
          <a:bodyPr wrap="square" rtlCol="0">
            <a:spAutoFit/>
          </a:bodyPr>
          <a:lstStyle/>
          <a:p>
            <a:r>
              <a:rPr lang="en-US" dirty="0" err="1"/>
              <a:t>Wadhera</a:t>
            </a:r>
            <a:r>
              <a:rPr lang="en-US" dirty="0"/>
              <a:t> et al 2021</a:t>
            </a:r>
          </a:p>
        </p:txBody>
      </p:sp>
    </p:spTree>
    <p:extLst>
      <p:ext uri="{BB962C8B-B14F-4D97-AF65-F5344CB8AC3E}">
        <p14:creationId xmlns:p14="http://schemas.microsoft.com/office/powerpoint/2010/main" val="325752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9C465-4200-4CC7-9D92-3F5AEABA9FCB}"/>
              </a:ext>
            </a:extLst>
          </p:cNvPr>
          <p:cNvSpPr>
            <a:spLocks noGrp="1"/>
          </p:cNvSpPr>
          <p:nvPr>
            <p:ph type="title"/>
          </p:nvPr>
        </p:nvSpPr>
        <p:spPr/>
        <p:txBody>
          <a:bodyPr/>
          <a:lstStyle/>
          <a:p>
            <a:r>
              <a:rPr lang="en-US" dirty="0"/>
              <a:t>Definitions of health equity</a:t>
            </a:r>
          </a:p>
        </p:txBody>
      </p:sp>
      <p:sp>
        <p:nvSpPr>
          <p:cNvPr id="3" name="Content Placeholder 2">
            <a:extLst>
              <a:ext uri="{FF2B5EF4-FFF2-40B4-BE49-F238E27FC236}">
                <a16:creationId xmlns:a16="http://schemas.microsoft.com/office/drawing/2014/main" id="{6E5EA286-326A-46B3-A26F-81F25A487089}"/>
              </a:ext>
            </a:extLst>
          </p:cNvPr>
          <p:cNvSpPr>
            <a:spLocks noGrp="1"/>
          </p:cNvSpPr>
          <p:nvPr>
            <p:ph idx="1"/>
          </p:nvPr>
        </p:nvSpPr>
        <p:spPr/>
        <p:txBody>
          <a:bodyPr>
            <a:normAutofit lnSpcReduction="10000"/>
          </a:bodyPr>
          <a:lstStyle/>
          <a:p>
            <a:r>
              <a:rPr lang="en-US" dirty="0"/>
              <a:t>WHO: “</a:t>
            </a:r>
            <a:r>
              <a:rPr lang="en-US" b="0" i="0" dirty="0">
                <a:solidFill>
                  <a:srgbClr val="3C4245"/>
                </a:solidFill>
                <a:effectLst/>
                <a:latin typeface="Arial" panose="020B0604020202020204" pitchFamily="34" charset="0"/>
              </a:rPr>
              <a:t>absence of unfair, avoidable or remediable differences among groups of people, whether those groups are defined socially, economically, demographically, or geographically or by other dimensions of inequality (e.g. sex, gender, ethnicity, disability, or sexual orientation). Health is a fundamental human right. </a:t>
            </a:r>
            <a:r>
              <a:rPr lang="en-US" b="1" i="0" dirty="0">
                <a:solidFill>
                  <a:srgbClr val="3C4245"/>
                </a:solidFill>
                <a:effectLst/>
                <a:latin typeface="Arial" panose="020B0604020202020204" pitchFamily="34" charset="0"/>
              </a:rPr>
              <a:t>Health equity is achieved when everyone can attain their full potential for health and well-being”</a:t>
            </a:r>
          </a:p>
          <a:p>
            <a:r>
              <a:rPr lang="en-US" dirty="0">
                <a:solidFill>
                  <a:srgbClr val="3C4245"/>
                </a:solidFill>
                <a:latin typeface="Arial" panose="020B0604020202020204" pitchFamily="34" charset="0"/>
              </a:rPr>
              <a:t>CDC: </a:t>
            </a:r>
            <a:r>
              <a:rPr lang="en-US" b="0" i="0" dirty="0">
                <a:solidFill>
                  <a:srgbClr val="000000"/>
                </a:solidFill>
                <a:effectLst/>
                <a:latin typeface="Open Sans" panose="020B0606030504020204" pitchFamily="34" charset="0"/>
              </a:rPr>
              <a:t>Health equity is achieved when every person has the opportunity to “attain his or her full health potential” and no one is “disadvantaged from achieving this potential because of social position or other socially determined circumstances.” Health inequities are reflected in differences in length of life; quality of life; rates of disease, disability, and death; severity of disease; and access to treatment.</a:t>
            </a:r>
            <a:endParaRPr lang="en-US" dirty="0"/>
          </a:p>
        </p:txBody>
      </p:sp>
      <p:sp>
        <p:nvSpPr>
          <p:cNvPr id="4" name="TextBox 3">
            <a:extLst>
              <a:ext uri="{FF2B5EF4-FFF2-40B4-BE49-F238E27FC236}">
                <a16:creationId xmlns:a16="http://schemas.microsoft.com/office/drawing/2014/main" id="{EE736E24-7221-4BEC-9746-A1660337FD40}"/>
              </a:ext>
            </a:extLst>
          </p:cNvPr>
          <p:cNvSpPr txBox="1"/>
          <p:nvPr/>
        </p:nvSpPr>
        <p:spPr>
          <a:xfrm>
            <a:off x="6967470" y="6284890"/>
            <a:ext cx="4018209" cy="373487"/>
          </a:xfrm>
          <a:prstGeom prst="rect">
            <a:avLst/>
          </a:prstGeom>
          <a:noFill/>
        </p:spPr>
        <p:txBody>
          <a:bodyPr wrap="square" rtlCol="0">
            <a:spAutoFit/>
          </a:bodyPr>
          <a:lstStyle/>
          <a:p>
            <a:r>
              <a:rPr lang="en-US" dirty="0"/>
              <a:t>WHO 2022; CDC 2022a</a:t>
            </a:r>
          </a:p>
        </p:txBody>
      </p:sp>
    </p:spTree>
    <p:extLst>
      <p:ext uri="{BB962C8B-B14F-4D97-AF65-F5344CB8AC3E}">
        <p14:creationId xmlns:p14="http://schemas.microsoft.com/office/powerpoint/2010/main" val="819468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82508-206D-4D4B-956B-09CADDDA2E45}"/>
              </a:ext>
            </a:extLst>
          </p:cNvPr>
          <p:cNvSpPr>
            <a:spLocks noGrp="1"/>
          </p:cNvSpPr>
          <p:nvPr>
            <p:ph type="title"/>
          </p:nvPr>
        </p:nvSpPr>
        <p:spPr/>
        <p:txBody>
          <a:bodyPr/>
          <a:lstStyle/>
          <a:p>
            <a:r>
              <a:rPr lang="en-US" dirty="0"/>
              <a:t>Social determinants of health</a:t>
            </a:r>
          </a:p>
        </p:txBody>
      </p:sp>
      <p:sp>
        <p:nvSpPr>
          <p:cNvPr id="3" name="Content Placeholder 2">
            <a:extLst>
              <a:ext uri="{FF2B5EF4-FFF2-40B4-BE49-F238E27FC236}">
                <a16:creationId xmlns:a16="http://schemas.microsoft.com/office/drawing/2014/main" id="{579D2C71-0189-49B9-90A5-D7A5ECAF6FB2}"/>
              </a:ext>
            </a:extLst>
          </p:cNvPr>
          <p:cNvSpPr>
            <a:spLocks noGrp="1"/>
          </p:cNvSpPr>
          <p:nvPr>
            <p:ph idx="1"/>
          </p:nvPr>
        </p:nvSpPr>
        <p:spPr/>
        <p:txBody>
          <a:bodyPr/>
          <a:lstStyle/>
          <a:p>
            <a:r>
              <a:rPr lang="en-US" dirty="0"/>
              <a:t>Conditions in which people live, learn, work, play and age</a:t>
            </a:r>
          </a:p>
          <a:p>
            <a:r>
              <a:rPr lang="en-US" dirty="0"/>
              <a:t>Inequities in SDOH result in unequal distribution of power, money and resources according to race/ethnicity, gender, gender expression, sexual orientation, language, geography and other factors</a:t>
            </a:r>
          </a:p>
          <a:p>
            <a:r>
              <a:rPr lang="en-US" dirty="0"/>
              <a:t>So, health inequities are product of inequities in SDOH factors x inequities in underlying distribution of power, money and resources</a:t>
            </a:r>
          </a:p>
        </p:txBody>
      </p:sp>
      <p:sp>
        <p:nvSpPr>
          <p:cNvPr id="4" name="TextBox 3">
            <a:extLst>
              <a:ext uri="{FF2B5EF4-FFF2-40B4-BE49-F238E27FC236}">
                <a16:creationId xmlns:a16="http://schemas.microsoft.com/office/drawing/2014/main" id="{F8D1E4F6-6BB2-4D6E-8100-651FF1E447F7}"/>
              </a:ext>
            </a:extLst>
          </p:cNvPr>
          <p:cNvSpPr txBox="1"/>
          <p:nvPr/>
        </p:nvSpPr>
        <p:spPr>
          <a:xfrm>
            <a:off x="7237927" y="6169709"/>
            <a:ext cx="4115873" cy="646331"/>
          </a:xfrm>
          <a:prstGeom prst="rect">
            <a:avLst/>
          </a:prstGeom>
          <a:noFill/>
        </p:spPr>
        <p:txBody>
          <a:bodyPr wrap="square" rtlCol="0">
            <a:spAutoFit/>
          </a:bodyPr>
          <a:lstStyle/>
          <a:p>
            <a:r>
              <a:rPr lang="en-US" dirty="0"/>
              <a:t>CDC 2022b; CDC 2022c; Islam 2019; National Academies 2017</a:t>
            </a:r>
          </a:p>
        </p:txBody>
      </p:sp>
    </p:spTree>
    <p:extLst>
      <p:ext uri="{BB962C8B-B14F-4D97-AF65-F5344CB8AC3E}">
        <p14:creationId xmlns:p14="http://schemas.microsoft.com/office/powerpoint/2010/main" val="745576568"/>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Metropolitan</Template>
  <TotalTime>3014</TotalTime>
  <Words>3552</Words>
  <Application>Microsoft Office PowerPoint</Application>
  <PresentationFormat>Widescreen</PresentationFormat>
  <Paragraphs>313</Paragraphs>
  <Slides>36</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36</vt:i4>
      </vt:variant>
    </vt:vector>
  </HeadingPairs>
  <TitlesOfParts>
    <vt:vector size="48" baseType="lpstr">
      <vt:lpstr>Arial</vt:lpstr>
      <vt:lpstr>BlinkMacSystemFont</vt:lpstr>
      <vt:lpstr>Calibri</vt:lpstr>
      <vt:lpstr>Calibri Light</vt:lpstr>
      <vt:lpstr>Cambria</vt:lpstr>
      <vt:lpstr>Candara</vt:lpstr>
      <vt:lpstr>Century Gothic</vt:lpstr>
      <vt:lpstr>Noto Sans Symbols</vt:lpstr>
      <vt:lpstr>Open Sans</vt:lpstr>
      <vt:lpstr>Roboto</vt:lpstr>
      <vt:lpstr>Twentieth Century</vt:lpstr>
      <vt:lpstr>Metropolitan</vt:lpstr>
      <vt:lpstr>Health equity for providers</vt:lpstr>
      <vt:lpstr>Objectives</vt:lpstr>
      <vt:lpstr>Why health equity?</vt:lpstr>
      <vt:lpstr>PowerPoint Presentation</vt:lpstr>
      <vt:lpstr>PowerPoint Presentation</vt:lpstr>
      <vt:lpstr>Inequities in diabetes mellitus</vt:lpstr>
      <vt:lpstr>During the pandemic</vt:lpstr>
      <vt:lpstr>Definitions of health equity</vt:lpstr>
      <vt:lpstr>Social determinants of health</vt:lpstr>
      <vt:lpstr>PowerPoint Presentation</vt:lpstr>
      <vt:lpstr>PowerPoint Presentation</vt:lpstr>
      <vt:lpstr>Mechanisms</vt:lpstr>
      <vt:lpstr>PowerPoint Presentation</vt:lpstr>
      <vt:lpstr>PowerPoint Presentation</vt:lpstr>
      <vt:lpstr>  </vt:lpstr>
      <vt:lpstr>Developmental origins of health and disease/fetal programming</vt:lpstr>
      <vt:lpstr>PowerPoint Presentation</vt:lpstr>
      <vt:lpstr>Allostatic load</vt:lpstr>
      <vt:lpstr>PowerPoint Presentation</vt:lpstr>
      <vt:lpstr>Epigenetics</vt:lpstr>
      <vt:lpstr>One example – FKBP5</vt:lpstr>
      <vt:lpstr>Epigenetics and the brain</vt:lpstr>
      <vt:lpstr>PowerPoint Presentation</vt:lpstr>
      <vt:lpstr>PowerPoint Presentation</vt:lpstr>
      <vt:lpstr>Intergenerational trauma</vt:lpstr>
      <vt:lpstr>Intergenerational trauma</vt:lpstr>
      <vt:lpstr>ACES and PCES</vt:lpstr>
      <vt:lpstr>PowerPoint Presentation</vt:lpstr>
      <vt:lpstr>ACES</vt:lpstr>
      <vt:lpstr>PowerPoint Presentation</vt:lpstr>
      <vt:lpstr>Equity and resilience</vt:lpstr>
      <vt:lpstr>Interventions</vt:lpstr>
      <vt:lpstr>Interventions 2</vt:lpstr>
      <vt:lpstr>References</vt:lpstr>
      <vt:lpstr>References 2</vt:lpstr>
      <vt:lpstr>References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equity for providers</dc:title>
  <dc:creator>David Liu</dc:creator>
  <cp:lastModifiedBy>David Liu</cp:lastModifiedBy>
  <cp:revision>9</cp:revision>
  <dcterms:created xsi:type="dcterms:W3CDTF">2022-04-07T19:29:48Z</dcterms:created>
  <dcterms:modified xsi:type="dcterms:W3CDTF">2022-09-08T22:05:42Z</dcterms:modified>
</cp:coreProperties>
</file>