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3" r:id="rId2"/>
    <p:sldId id="266" r:id="rId3"/>
    <p:sldId id="283" r:id="rId4"/>
    <p:sldId id="284" r:id="rId5"/>
    <p:sldId id="276" r:id="rId6"/>
    <p:sldId id="271" r:id="rId7"/>
    <p:sldId id="268" r:id="rId8"/>
    <p:sldId id="277" r:id="rId9"/>
    <p:sldId id="270" r:id="rId10"/>
    <p:sldId id="272" r:id="rId11"/>
    <p:sldId id="265" r:id="rId12"/>
    <p:sldId id="278" r:id="rId13"/>
    <p:sldId id="279" r:id="rId14"/>
    <p:sldId id="285" r:id="rId15"/>
    <p:sldId id="280" r:id="rId16"/>
    <p:sldId id="281" r:id="rId17"/>
  </p:sldIdLst>
  <p:sldSz cx="12192000" cy="6858000"/>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660" autoAdjust="0"/>
  </p:normalViewPr>
  <p:slideViewPr>
    <p:cSldViewPr>
      <p:cViewPr varScale="1">
        <p:scale>
          <a:sx n="100" d="100"/>
          <a:sy n="100" d="100"/>
        </p:scale>
        <p:origin x="102" y="210"/>
      </p:cViewPr>
      <p:guideLst>
        <p:guide orient="horz" pos="2880"/>
        <p:guide pos="2160"/>
      </p:guideLst>
    </p:cSldViewPr>
  </p:slideViewPr>
  <p:outlineViewPr>
    <p:cViewPr>
      <p:scale>
        <a:sx n="33" d="100"/>
        <a:sy n="33" d="100"/>
      </p:scale>
      <p:origin x="0" y="-2840"/>
    </p:cViewPr>
  </p:outlineViewPr>
  <p:notesTextViewPr>
    <p:cViewPr>
      <p:scale>
        <a:sx n="100" d="100"/>
        <a:sy n="100" d="100"/>
      </p:scale>
      <p:origin x="0" y="0"/>
    </p:cViewPr>
  </p:notesTextViewPr>
  <p:sorterViewPr>
    <p:cViewPr>
      <p:scale>
        <a:sx n="100" d="100"/>
        <a:sy n="100" d="100"/>
      </p:scale>
      <p:origin x="0" y="-2740"/>
    </p:cViewPr>
  </p:sorterViewPr>
  <p:notesViewPr>
    <p:cSldViewPr>
      <p:cViewPr varScale="1">
        <p:scale>
          <a:sx n="64" d="100"/>
          <a:sy n="64" d="100"/>
        </p:scale>
        <p:origin x="1264"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03149C-7779-4D71-B466-70581693266D}" type="doc">
      <dgm:prSet loTypeId="urn:microsoft.com/office/officeart/2005/8/layout/default" loCatId="list" qsTypeId="urn:microsoft.com/office/officeart/2005/8/quickstyle/simple3" qsCatId="simple" csTypeId="urn:microsoft.com/office/officeart/2005/8/colors/accent4_3" csCatId="accent4" phldr="1"/>
      <dgm:spPr/>
      <dgm:t>
        <a:bodyPr/>
        <a:lstStyle/>
        <a:p>
          <a:endParaRPr lang="en-US"/>
        </a:p>
      </dgm:t>
    </dgm:pt>
    <dgm:pt modelId="{94B64E72-0CBE-4881-AC2D-A4965058AA41}">
      <dgm:prSet phldrT="[Text]"/>
      <dgm:spPr/>
      <dgm:t>
        <a:bodyPr/>
        <a:lstStyle/>
        <a:p>
          <a:r>
            <a:rPr lang="en-US" b="1" dirty="0"/>
            <a:t>Cardiologist</a:t>
          </a:r>
        </a:p>
      </dgm:t>
    </dgm:pt>
    <dgm:pt modelId="{07ADCE04-EF61-49FE-B314-BD1D85D3CAF9}" type="parTrans" cxnId="{09DE8DEE-5AF3-4D2F-80AF-110733ED6C23}">
      <dgm:prSet/>
      <dgm:spPr/>
      <dgm:t>
        <a:bodyPr/>
        <a:lstStyle/>
        <a:p>
          <a:endParaRPr lang="en-US"/>
        </a:p>
      </dgm:t>
    </dgm:pt>
    <dgm:pt modelId="{A630E0AA-33AC-4B37-AEC4-102B14FB8269}" type="sibTrans" cxnId="{09DE8DEE-5AF3-4D2F-80AF-110733ED6C23}">
      <dgm:prSet/>
      <dgm:spPr/>
      <dgm:t>
        <a:bodyPr/>
        <a:lstStyle/>
        <a:p>
          <a:endParaRPr lang="en-US"/>
        </a:p>
      </dgm:t>
    </dgm:pt>
    <dgm:pt modelId="{D01BA99D-21DA-4529-9C5D-F809AD9A1D45}">
      <dgm:prSet phldrT="[Text]"/>
      <dgm:spPr/>
      <dgm:t>
        <a:bodyPr/>
        <a:lstStyle/>
        <a:p>
          <a:r>
            <a:rPr lang="en-US" b="1" dirty="0"/>
            <a:t>Oncologist</a:t>
          </a:r>
        </a:p>
      </dgm:t>
    </dgm:pt>
    <dgm:pt modelId="{CC876B5F-DF86-4013-8692-907040ED5AD3}" type="parTrans" cxnId="{DD92CAB4-9598-482B-8AA7-9BE608ECCFF1}">
      <dgm:prSet/>
      <dgm:spPr/>
      <dgm:t>
        <a:bodyPr/>
        <a:lstStyle/>
        <a:p>
          <a:endParaRPr lang="en-US"/>
        </a:p>
      </dgm:t>
    </dgm:pt>
    <dgm:pt modelId="{EDDE08C3-25D6-4548-9899-F56DAE72567F}" type="sibTrans" cxnId="{DD92CAB4-9598-482B-8AA7-9BE608ECCFF1}">
      <dgm:prSet/>
      <dgm:spPr/>
      <dgm:t>
        <a:bodyPr/>
        <a:lstStyle/>
        <a:p>
          <a:endParaRPr lang="en-US"/>
        </a:p>
      </dgm:t>
    </dgm:pt>
    <dgm:pt modelId="{30F2C4BD-2B59-4CAC-A033-2A5A3B8A8571}">
      <dgm:prSet phldrT="[Text]"/>
      <dgm:spPr/>
      <dgm:t>
        <a:bodyPr/>
        <a:lstStyle/>
        <a:p>
          <a:r>
            <a:rPr lang="en-US" b="1" dirty="0"/>
            <a:t>Pulmonologist</a:t>
          </a:r>
        </a:p>
      </dgm:t>
    </dgm:pt>
    <dgm:pt modelId="{9C06E560-66D1-4AEA-9561-A5E00BC6DB4C}" type="parTrans" cxnId="{AC91AA8C-389B-4E32-BD89-A40F1ACCB74A}">
      <dgm:prSet/>
      <dgm:spPr/>
      <dgm:t>
        <a:bodyPr/>
        <a:lstStyle/>
        <a:p>
          <a:endParaRPr lang="en-US"/>
        </a:p>
      </dgm:t>
    </dgm:pt>
    <dgm:pt modelId="{47D27CCC-1EC8-4A36-8DF3-69358789811D}" type="sibTrans" cxnId="{AC91AA8C-389B-4E32-BD89-A40F1ACCB74A}">
      <dgm:prSet/>
      <dgm:spPr/>
      <dgm:t>
        <a:bodyPr/>
        <a:lstStyle/>
        <a:p>
          <a:endParaRPr lang="en-US"/>
        </a:p>
      </dgm:t>
    </dgm:pt>
    <dgm:pt modelId="{F55253AA-3133-4FEB-9191-39CD1AB91B54}">
      <dgm:prSet phldrT="[Text]"/>
      <dgm:spPr/>
      <dgm:t>
        <a:bodyPr/>
        <a:lstStyle/>
        <a:p>
          <a:r>
            <a:rPr lang="en-US" b="1" dirty="0"/>
            <a:t>Nephrologist</a:t>
          </a:r>
        </a:p>
      </dgm:t>
    </dgm:pt>
    <dgm:pt modelId="{6F15C9C7-2D50-407D-A253-6AFC788A23E4}" type="parTrans" cxnId="{0F8FA193-0A78-4B60-988B-C9AB90E24FF8}">
      <dgm:prSet/>
      <dgm:spPr/>
      <dgm:t>
        <a:bodyPr/>
        <a:lstStyle/>
        <a:p>
          <a:endParaRPr lang="en-US"/>
        </a:p>
      </dgm:t>
    </dgm:pt>
    <dgm:pt modelId="{36296EAA-738D-457D-8E05-8C4E750A3D6C}" type="sibTrans" cxnId="{0F8FA193-0A78-4B60-988B-C9AB90E24FF8}">
      <dgm:prSet/>
      <dgm:spPr/>
      <dgm:t>
        <a:bodyPr/>
        <a:lstStyle/>
        <a:p>
          <a:endParaRPr lang="en-US"/>
        </a:p>
      </dgm:t>
    </dgm:pt>
    <dgm:pt modelId="{0826FE2E-9CF5-4693-96B2-77CBE868FB66}">
      <dgm:prSet phldrT="[Text]"/>
      <dgm:spPr/>
      <dgm:t>
        <a:bodyPr/>
        <a:lstStyle/>
        <a:p>
          <a:r>
            <a:rPr lang="en-US" b="1" dirty="0"/>
            <a:t>Physical Therapist</a:t>
          </a:r>
        </a:p>
      </dgm:t>
    </dgm:pt>
    <dgm:pt modelId="{56FB6B00-0D44-48F2-B7E8-80B2359E716E}" type="parTrans" cxnId="{15549E1C-D2F8-4893-8B6E-D54E55D7A504}">
      <dgm:prSet/>
      <dgm:spPr/>
      <dgm:t>
        <a:bodyPr/>
        <a:lstStyle/>
        <a:p>
          <a:endParaRPr lang="en-US"/>
        </a:p>
      </dgm:t>
    </dgm:pt>
    <dgm:pt modelId="{00335588-C090-480C-B02E-573B73199A78}" type="sibTrans" cxnId="{15549E1C-D2F8-4893-8B6E-D54E55D7A504}">
      <dgm:prSet/>
      <dgm:spPr/>
      <dgm:t>
        <a:bodyPr/>
        <a:lstStyle/>
        <a:p>
          <a:endParaRPr lang="en-US"/>
        </a:p>
      </dgm:t>
    </dgm:pt>
    <dgm:pt modelId="{92885280-05E9-4198-97E5-DCDFDDE56BCB}">
      <dgm:prSet/>
      <dgm:spPr/>
      <dgm:t>
        <a:bodyPr/>
        <a:lstStyle/>
        <a:p>
          <a:r>
            <a:rPr lang="en-US" b="1" dirty="0"/>
            <a:t>Occupational Therapist</a:t>
          </a:r>
        </a:p>
      </dgm:t>
    </dgm:pt>
    <dgm:pt modelId="{1463B264-6616-4352-8AA0-02467E683EB3}" type="parTrans" cxnId="{19E90FA2-EC00-474A-BD7D-24777C5F5A9C}">
      <dgm:prSet/>
      <dgm:spPr/>
      <dgm:t>
        <a:bodyPr/>
        <a:lstStyle/>
        <a:p>
          <a:endParaRPr lang="en-US"/>
        </a:p>
      </dgm:t>
    </dgm:pt>
    <dgm:pt modelId="{7FD1D238-5188-4AAF-9705-573745847D50}" type="sibTrans" cxnId="{19E90FA2-EC00-474A-BD7D-24777C5F5A9C}">
      <dgm:prSet/>
      <dgm:spPr/>
      <dgm:t>
        <a:bodyPr/>
        <a:lstStyle/>
        <a:p>
          <a:endParaRPr lang="en-US"/>
        </a:p>
      </dgm:t>
    </dgm:pt>
    <dgm:pt modelId="{C535AF59-5A43-4ED5-883A-ACEF780C56AF}">
      <dgm:prSet/>
      <dgm:spPr/>
      <dgm:t>
        <a:bodyPr/>
        <a:lstStyle/>
        <a:p>
          <a:r>
            <a:rPr lang="en-US" b="1" dirty="0"/>
            <a:t>Ancillary Providers</a:t>
          </a:r>
        </a:p>
      </dgm:t>
    </dgm:pt>
    <dgm:pt modelId="{E392274F-88E7-42F9-A589-CEE34508EC66}" type="parTrans" cxnId="{8C3FEBC8-79E7-4566-A2C8-FD342B74455A}">
      <dgm:prSet/>
      <dgm:spPr/>
      <dgm:t>
        <a:bodyPr/>
        <a:lstStyle/>
        <a:p>
          <a:endParaRPr lang="en-US"/>
        </a:p>
      </dgm:t>
    </dgm:pt>
    <dgm:pt modelId="{F55D7693-C7B1-4B14-AEC0-F26BA9F32957}" type="sibTrans" cxnId="{8C3FEBC8-79E7-4566-A2C8-FD342B74455A}">
      <dgm:prSet/>
      <dgm:spPr/>
      <dgm:t>
        <a:bodyPr/>
        <a:lstStyle/>
        <a:p>
          <a:endParaRPr lang="en-US"/>
        </a:p>
      </dgm:t>
    </dgm:pt>
    <dgm:pt modelId="{9311E3A9-CD5C-4547-9AC6-33099563A266}" type="pres">
      <dgm:prSet presAssocID="{C403149C-7779-4D71-B466-70581693266D}" presName="diagram" presStyleCnt="0">
        <dgm:presLayoutVars>
          <dgm:dir/>
          <dgm:resizeHandles val="exact"/>
        </dgm:presLayoutVars>
      </dgm:prSet>
      <dgm:spPr/>
    </dgm:pt>
    <dgm:pt modelId="{53E3F755-178F-4F03-8009-6308FE9468DF}" type="pres">
      <dgm:prSet presAssocID="{94B64E72-0CBE-4881-AC2D-A4965058AA41}" presName="node" presStyleLbl="node1" presStyleIdx="0" presStyleCnt="7">
        <dgm:presLayoutVars>
          <dgm:bulletEnabled val="1"/>
        </dgm:presLayoutVars>
      </dgm:prSet>
      <dgm:spPr/>
    </dgm:pt>
    <dgm:pt modelId="{50538239-8A67-4994-8FAE-35C9A0FFFAE1}" type="pres">
      <dgm:prSet presAssocID="{A630E0AA-33AC-4B37-AEC4-102B14FB8269}" presName="sibTrans" presStyleCnt="0"/>
      <dgm:spPr/>
    </dgm:pt>
    <dgm:pt modelId="{79D82A55-13A8-4F3C-B934-64CE1003BCB9}" type="pres">
      <dgm:prSet presAssocID="{D01BA99D-21DA-4529-9C5D-F809AD9A1D45}" presName="node" presStyleLbl="node1" presStyleIdx="1" presStyleCnt="7">
        <dgm:presLayoutVars>
          <dgm:bulletEnabled val="1"/>
        </dgm:presLayoutVars>
      </dgm:prSet>
      <dgm:spPr/>
    </dgm:pt>
    <dgm:pt modelId="{574DE906-F475-4BD3-937B-76DE265A25D8}" type="pres">
      <dgm:prSet presAssocID="{EDDE08C3-25D6-4548-9899-F56DAE72567F}" presName="sibTrans" presStyleCnt="0"/>
      <dgm:spPr/>
    </dgm:pt>
    <dgm:pt modelId="{B9819C6E-0F01-45CF-82F7-EC4CA601444B}" type="pres">
      <dgm:prSet presAssocID="{30F2C4BD-2B59-4CAC-A033-2A5A3B8A8571}" presName="node" presStyleLbl="node1" presStyleIdx="2" presStyleCnt="7">
        <dgm:presLayoutVars>
          <dgm:bulletEnabled val="1"/>
        </dgm:presLayoutVars>
      </dgm:prSet>
      <dgm:spPr/>
    </dgm:pt>
    <dgm:pt modelId="{217D0CAC-5FAD-4A78-A7D7-048FCBF2B363}" type="pres">
      <dgm:prSet presAssocID="{47D27CCC-1EC8-4A36-8DF3-69358789811D}" presName="sibTrans" presStyleCnt="0"/>
      <dgm:spPr/>
    </dgm:pt>
    <dgm:pt modelId="{23B57880-E988-4E04-82C9-357ED3BC650C}" type="pres">
      <dgm:prSet presAssocID="{F55253AA-3133-4FEB-9191-39CD1AB91B54}" presName="node" presStyleLbl="node1" presStyleIdx="3" presStyleCnt="7">
        <dgm:presLayoutVars>
          <dgm:bulletEnabled val="1"/>
        </dgm:presLayoutVars>
      </dgm:prSet>
      <dgm:spPr/>
    </dgm:pt>
    <dgm:pt modelId="{AACD59EC-C6DC-49B7-923B-CD96436EBF06}" type="pres">
      <dgm:prSet presAssocID="{36296EAA-738D-457D-8E05-8C4E750A3D6C}" presName="sibTrans" presStyleCnt="0"/>
      <dgm:spPr/>
    </dgm:pt>
    <dgm:pt modelId="{84B79050-2AA7-4868-89E9-C9DC7B2D8F8C}" type="pres">
      <dgm:prSet presAssocID="{0826FE2E-9CF5-4693-96B2-77CBE868FB66}" presName="node" presStyleLbl="node1" presStyleIdx="4" presStyleCnt="7">
        <dgm:presLayoutVars>
          <dgm:bulletEnabled val="1"/>
        </dgm:presLayoutVars>
      </dgm:prSet>
      <dgm:spPr/>
    </dgm:pt>
    <dgm:pt modelId="{03CB3B6E-B390-4288-8ABB-C6E1B345D572}" type="pres">
      <dgm:prSet presAssocID="{00335588-C090-480C-B02E-573B73199A78}" presName="sibTrans" presStyleCnt="0"/>
      <dgm:spPr/>
    </dgm:pt>
    <dgm:pt modelId="{4F87A1EB-00B3-48D5-9495-DFB86A712660}" type="pres">
      <dgm:prSet presAssocID="{92885280-05E9-4198-97E5-DCDFDDE56BCB}" presName="node" presStyleLbl="node1" presStyleIdx="5" presStyleCnt="7">
        <dgm:presLayoutVars>
          <dgm:bulletEnabled val="1"/>
        </dgm:presLayoutVars>
      </dgm:prSet>
      <dgm:spPr/>
    </dgm:pt>
    <dgm:pt modelId="{E90E9B81-F2A5-4C26-A264-188433DEDA9A}" type="pres">
      <dgm:prSet presAssocID="{7FD1D238-5188-4AAF-9705-573745847D50}" presName="sibTrans" presStyleCnt="0"/>
      <dgm:spPr/>
    </dgm:pt>
    <dgm:pt modelId="{D3827EEA-2960-46B0-BD08-4A86A1C3405A}" type="pres">
      <dgm:prSet presAssocID="{C535AF59-5A43-4ED5-883A-ACEF780C56AF}" presName="node" presStyleLbl="node1" presStyleIdx="6" presStyleCnt="7">
        <dgm:presLayoutVars>
          <dgm:bulletEnabled val="1"/>
        </dgm:presLayoutVars>
      </dgm:prSet>
      <dgm:spPr/>
    </dgm:pt>
  </dgm:ptLst>
  <dgm:cxnLst>
    <dgm:cxn modelId="{15549E1C-D2F8-4893-8B6E-D54E55D7A504}" srcId="{C403149C-7779-4D71-B466-70581693266D}" destId="{0826FE2E-9CF5-4693-96B2-77CBE868FB66}" srcOrd="4" destOrd="0" parTransId="{56FB6B00-0D44-48F2-B7E8-80B2359E716E}" sibTransId="{00335588-C090-480C-B02E-573B73199A78}"/>
    <dgm:cxn modelId="{3DE35A1D-8824-444F-BF7B-48CB45D2CB7D}" type="presOf" srcId="{94B64E72-0CBE-4881-AC2D-A4965058AA41}" destId="{53E3F755-178F-4F03-8009-6308FE9468DF}" srcOrd="0" destOrd="0" presId="urn:microsoft.com/office/officeart/2005/8/layout/default"/>
    <dgm:cxn modelId="{69A56B1E-917B-480D-AB30-BFE203DD98C9}" type="presOf" srcId="{30F2C4BD-2B59-4CAC-A033-2A5A3B8A8571}" destId="{B9819C6E-0F01-45CF-82F7-EC4CA601444B}" srcOrd="0" destOrd="0" presId="urn:microsoft.com/office/officeart/2005/8/layout/default"/>
    <dgm:cxn modelId="{2B3AE741-38DB-45E3-A52D-97A8C82ACA45}" type="presOf" srcId="{C403149C-7779-4D71-B466-70581693266D}" destId="{9311E3A9-CD5C-4547-9AC6-33099563A266}" srcOrd="0" destOrd="0" presId="urn:microsoft.com/office/officeart/2005/8/layout/default"/>
    <dgm:cxn modelId="{88045370-58A2-4E32-866C-47A6506FE6C3}" type="presOf" srcId="{F55253AA-3133-4FEB-9191-39CD1AB91B54}" destId="{23B57880-E988-4E04-82C9-357ED3BC650C}" srcOrd="0" destOrd="0" presId="urn:microsoft.com/office/officeart/2005/8/layout/default"/>
    <dgm:cxn modelId="{FD757172-93B5-46C2-8DD3-28F5A3D02616}" type="presOf" srcId="{0826FE2E-9CF5-4693-96B2-77CBE868FB66}" destId="{84B79050-2AA7-4868-89E9-C9DC7B2D8F8C}" srcOrd="0" destOrd="0" presId="urn:microsoft.com/office/officeart/2005/8/layout/default"/>
    <dgm:cxn modelId="{95795252-07C4-4EF3-88B9-8D973C62C15F}" type="presOf" srcId="{92885280-05E9-4198-97E5-DCDFDDE56BCB}" destId="{4F87A1EB-00B3-48D5-9495-DFB86A712660}" srcOrd="0" destOrd="0" presId="urn:microsoft.com/office/officeart/2005/8/layout/default"/>
    <dgm:cxn modelId="{AC91AA8C-389B-4E32-BD89-A40F1ACCB74A}" srcId="{C403149C-7779-4D71-B466-70581693266D}" destId="{30F2C4BD-2B59-4CAC-A033-2A5A3B8A8571}" srcOrd="2" destOrd="0" parTransId="{9C06E560-66D1-4AEA-9561-A5E00BC6DB4C}" sibTransId="{47D27CCC-1EC8-4A36-8DF3-69358789811D}"/>
    <dgm:cxn modelId="{0F8FA193-0A78-4B60-988B-C9AB90E24FF8}" srcId="{C403149C-7779-4D71-B466-70581693266D}" destId="{F55253AA-3133-4FEB-9191-39CD1AB91B54}" srcOrd="3" destOrd="0" parTransId="{6F15C9C7-2D50-407D-A253-6AFC788A23E4}" sibTransId="{36296EAA-738D-457D-8E05-8C4E750A3D6C}"/>
    <dgm:cxn modelId="{19E90FA2-EC00-474A-BD7D-24777C5F5A9C}" srcId="{C403149C-7779-4D71-B466-70581693266D}" destId="{92885280-05E9-4198-97E5-DCDFDDE56BCB}" srcOrd="5" destOrd="0" parTransId="{1463B264-6616-4352-8AA0-02467E683EB3}" sibTransId="{7FD1D238-5188-4AAF-9705-573745847D50}"/>
    <dgm:cxn modelId="{7D2B8FAB-0D7A-4B69-BD82-78C681F45DF2}" type="presOf" srcId="{C535AF59-5A43-4ED5-883A-ACEF780C56AF}" destId="{D3827EEA-2960-46B0-BD08-4A86A1C3405A}" srcOrd="0" destOrd="0" presId="urn:microsoft.com/office/officeart/2005/8/layout/default"/>
    <dgm:cxn modelId="{DD92CAB4-9598-482B-8AA7-9BE608ECCFF1}" srcId="{C403149C-7779-4D71-B466-70581693266D}" destId="{D01BA99D-21DA-4529-9C5D-F809AD9A1D45}" srcOrd="1" destOrd="0" parTransId="{CC876B5F-DF86-4013-8692-907040ED5AD3}" sibTransId="{EDDE08C3-25D6-4548-9899-F56DAE72567F}"/>
    <dgm:cxn modelId="{63E5F4C7-081A-4EB4-AE93-B2A9A038C749}" type="presOf" srcId="{D01BA99D-21DA-4529-9C5D-F809AD9A1D45}" destId="{79D82A55-13A8-4F3C-B934-64CE1003BCB9}" srcOrd="0" destOrd="0" presId="urn:microsoft.com/office/officeart/2005/8/layout/default"/>
    <dgm:cxn modelId="{8C3FEBC8-79E7-4566-A2C8-FD342B74455A}" srcId="{C403149C-7779-4D71-B466-70581693266D}" destId="{C535AF59-5A43-4ED5-883A-ACEF780C56AF}" srcOrd="6" destOrd="0" parTransId="{E392274F-88E7-42F9-A589-CEE34508EC66}" sibTransId="{F55D7693-C7B1-4B14-AEC0-F26BA9F32957}"/>
    <dgm:cxn modelId="{09DE8DEE-5AF3-4D2F-80AF-110733ED6C23}" srcId="{C403149C-7779-4D71-B466-70581693266D}" destId="{94B64E72-0CBE-4881-AC2D-A4965058AA41}" srcOrd="0" destOrd="0" parTransId="{07ADCE04-EF61-49FE-B314-BD1D85D3CAF9}" sibTransId="{A630E0AA-33AC-4B37-AEC4-102B14FB8269}"/>
    <dgm:cxn modelId="{CBFDB541-21E8-41AB-A4CB-4718CC67E35A}" type="presParOf" srcId="{9311E3A9-CD5C-4547-9AC6-33099563A266}" destId="{53E3F755-178F-4F03-8009-6308FE9468DF}" srcOrd="0" destOrd="0" presId="urn:microsoft.com/office/officeart/2005/8/layout/default"/>
    <dgm:cxn modelId="{F8992859-C048-4A65-BC4A-D4AF28C8F0C3}" type="presParOf" srcId="{9311E3A9-CD5C-4547-9AC6-33099563A266}" destId="{50538239-8A67-4994-8FAE-35C9A0FFFAE1}" srcOrd="1" destOrd="0" presId="urn:microsoft.com/office/officeart/2005/8/layout/default"/>
    <dgm:cxn modelId="{36501B46-DCB8-455A-A0CC-59E5787CA3E3}" type="presParOf" srcId="{9311E3A9-CD5C-4547-9AC6-33099563A266}" destId="{79D82A55-13A8-4F3C-B934-64CE1003BCB9}" srcOrd="2" destOrd="0" presId="urn:microsoft.com/office/officeart/2005/8/layout/default"/>
    <dgm:cxn modelId="{53BEE35E-CF53-4355-9DF1-A60BB05EA3EA}" type="presParOf" srcId="{9311E3A9-CD5C-4547-9AC6-33099563A266}" destId="{574DE906-F475-4BD3-937B-76DE265A25D8}" srcOrd="3" destOrd="0" presId="urn:microsoft.com/office/officeart/2005/8/layout/default"/>
    <dgm:cxn modelId="{844E14EC-55E4-42A2-AA0B-15CA16FD3376}" type="presParOf" srcId="{9311E3A9-CD5C-4547-9AC6-33099563A266}" destId="{B9819C6E-0F01-45CF-82F7-EC4CA601444B}" srcOrd="4" destOrd="0" presId="urn:microsoft.com/office/officeart/2005/8/layout/default"/>
    <dgm:cxn modelId="{E7DBD4D4-A300-4571-A9CB-E43A8ECD662B}" type="presParOf" srcId="{9311E3A9-CD5C-4547-9AC6-33099563A266}" destId="{217D0CAC-5FAD-4A78-A7D7-048FCBF2B363}" srcOrd="5" destOrd="0" presId="urn:microsoft.com/office/officeart/2005/8/layout/default"/>
    <dgm:cxn modelId="{16A4525F-90DA-46E6-BAD9-FD75BDB60F9A}" type="presParOf" srcId="{9311E3A9-CD5C-4547-9AC6-33099563A266}" destId="{23B57880-E988-4E04-82C9-357ED3BC650C}" srcOrd="6" destOrd="0" presId="urn:microsoft.com/office/officeart/2005/8/layout/default"/>
    <dgm:cxn modelId="{A26F5923-F089-4108-AE1C-CBF60E96DCB7}" type="presParOf" srcId="{9311E3A9-CD5C-4547-9AC6-33099563A266}" destId="{AACD59EC-C6DC-49B7-923B-CD96436EBF06}" srcOrd="7" destOrd="0" presId="urn:microsoft.com/office/officeart/2005/8/layout/default"/>
    <dgm:cxn modelId="{A8C4C7A3-2790-498E-8ABC-0F9CC9E37BD3}" type="presParOf" srcId="{9311E3A9-CD5C-4547-9AC6-33099563A266}" destId="{84B79050-2AA7-4868-89E9-C9DC7B2D8F8C}" srcOrd="8" destOrd="0" presId="urn:microsoft.com/office/officeart/2005/8/layout/default"/>
    <dgm:cxn modelId="{D9D659D6-0AEE-4DB5-930B-73D5F99D8A53}" type="presParOf" srcId="{9311E3A9-CD5C-4547-9AC6-33099563A266}" destId="{03CB3B6E-B390-4288-8ABB-C6E1B345D572}" srcOrd="9" destOrd="0" presId="urn:microsoft.com/office/officeart/2005/8/layout/default"/>
    <dgm:cxn modelId="{6E4A0187-8D46-4867-9DF6-29E26A4778AD}" type="presParOf" srcId="{9311E3A9-CD5C-4547-9AC6-33099563A266}" destId="{4F87A1EB-00B3-48D5-9495-DFB86A712660}" srcOrd="10" destOrd="0" presId="urn:microsoft.com/office/officeart/2005/8/layout/default"/>
    <dgm:cxn modelId="{1EA3C712-5F9D-42FA-B52F-F4AC802D1E1B}" type="presParOf" srcId="{9311E3A9-CD5C-4547-9AC6-33099563A266}" destId="{E90E9B81-F2A5-4C26-A264-188433DEDA9A}" srcOrd="11" destOrd="0" presId="urn:microsoft.com/office/officeart/2005/8/layout/default"/>
    <dgm:cxn modelId="{60D9F741-D631-4572-B7B9-A2A06176C6A5}" type="presParOf" srcId="{9311E3A9-CD5C-4547-9AC6-33099563A266}" destId="{D3827EEA-2960-46B0-BD08-4A86A1C3405A}" srcOrd="12"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4E380B-3023-43FB-900E-B1465DD8963D}" type="doc">
      <dgm:prSet loTypeId="urn:microsoft.com/office/officeart/2005/8/layout/list1" loCatId="list" qsTypeId="urn:microsoft.com/office/officeart/2005/8/quickstyle/simple2" qsCatId="simple" csTypeId="urn:microsoft.com/office/officeart/2005/8/colors/accent4_1" csCatId="accent4" phldr="1"/>
      <dgm:spPr/>
      <dgm:t>
        <a:bodyPr/>
        <a:lstStyle/>
        <a:p>
          <a:endParaRPr lang="en-US"/>
        </a:p>
      </dgm:t>
    </dgm:pt>
    <dgm:pt modelId="{94D01EC1-689D-4FF6-B267-1C94D2A8E8B3}">
      <dgm:prSet phldrT="[Text]" custT="1"/>
      <dgm:spPr/>
      <dgm:t>
        <a:bodyPr/>
        <a:lstStyle/>
        <a:p>
          <a:pPr>
            <a:buFont typeface="Arial" panose="020B0604020202020204" pitchFamily="34" charset="0"/>
            <a:buChar char="•"/>
          </a:pPr>
          <a:r>
            <a:rPr lang="en-US" sz="1400" b="1"/>
            <a:t>Initial/Annual Training </a:t>
          </a:r>
        </a:p>
        <a:p>
          <a:pPr>
            <a:buFont typeface="Arial" panose="020B0604020202020204" pitchFamily="34" charset="0"/>
            <a:buChar char="•"/>
          </a:pPr>
          <a:r>
            <a:rPr lang="en-US" sz="1400" b="1"/>
            <a:t>      -Network Providers</a:t>
          </a:r>
        </a:p>
        <a:p>
          <a:pPr>
            <a:buFont typeface="Arial" panose="020B0604020202020204" pitchFamily="34" charset="0"/>
            <a:buChar char="•"/>
          </a:pPr>
          <a:r>
            <a:rPr lang="en-US" sz="1400" b="1"/>
            <a:t>      -Health Plan Staff</a:t>
          </a:r>
          <a:endParaRPr lang="en-US" sz="1400" b="1" dirty="0"/>
        </a:p>
      </dgm:t>
    </dgm:pt>
    <dgm:pt modelId="{9C1BD491-9019-487F-9AFA-43511978B42A}" type="parTrans" cxnId="{8851DECD-7465-4E7B-B9CC-AB3A0C892A80}">
      <dgm:prSet/>
      <dgm:spPr/>
      <dgm:t>
        <a:bodyPr/>
        <a:lstStyle/>
        <a:p>
          <a:endParaRPr lang="en-US"/>
        </a:p>
      </dgm:t>
    </dgm:pt>
    <dgm:pt modelId="{F6096F3A-AD79-4B91-A314-18E9FE2A168A}" type="sibTrans" cxnId="{8851DECD-7465-4E7B-B9CC-AB3A0C892A80}">
      <dgm:prSet/>
      <dgm:spPr/>
      <dgm:t>
        <a:bodyPr/>
        <a:lstStyle/>
        <a:p>
          <a:endParaRPr lang="en-US"/>
        </a:p>
      </dgm:t>
    </dgm:pt>
    <dgm:pt modelId="{0009C6D0-C81C-40B0-A149-490E8C24FD95}">
      <dgm:prSet phldrT="[Text]" custT="1"/>
      <dgm:spPr/>
      <dgm:t>
        <a:bodyPr/>
        <a:lstStyle/>
        <a:p>
          <a:pPr marL="0">
            <a:buFont typeface="Arial" panose="020B0604020202020204" pitchFamily="34" charset="0"/>
            <a:buChar char="•"/>
          </a:pPr>
          <a:r>
            <a:rPr lang="en-US" sz="1350" b="1" i="0" dirty="0"/>
            <a:t>Training Methods</a:t>
          </a:r>
        </a:p>
        <a:p>
          <a:pPr marL="0">
            <a:buFont typeface="Arial" panose="020B0604020202020204" pitchFamily="34" charset="0"/>
            <a:buChar char="•"/>
          </a:pPr>
          <a:r>
            <a:rPr lang="en-US" sz="1350" b="1" i="0" dirty="0"/>
            <a:t>      -Webinars </a:t>
          </a:r>
        </a:p>
        <a:p>
          <a:pPr marL="0">
            <a:buFont typeface="Arial" panose="020B0604020202020204" pitchFamily="34" charset="0"/>
            <a:buChar char="•"/>
          </a:pPr>
          <a:r>
            <a:rPr lang="en-US" sz="1350" b="1" i="0" dirty="0"/>
            <a:t>      -On Site at Provider Office</a:t>
          </a:r>
        </a:p>
        <a:p>
          <a:pPr marL="282575" indent="-163513">
            <a:buFont typeface="Arial" panose="020B0604020202020204" pitchFamily="34" charset="0"/>
            <a:buChar char="•"/>
          </a:pPr>
          <a:r>
            <a:rPr lang="en-US" sz="1350" b="1" i="0" dirty="0"/>
            <a:t>   -Provider Manual with written training materials for      reference/attestations</a:t>
          </a:r>
        </a:p>
      </dgm:t>
    </dgm:pt>
    <dgm:pt modelId="{E6FD75C1-3D2C-49FE-8BCB-F045152491DE}" type="parTrans" cxnId="{7D433505-1836-41E6-82E7-E604E20E48E7}">
      <dgm:prSet/>
      <dgm:spPr/>
      <dgm:t>
        <a:bodyPr/>
        <a:lstStyle/>
        <a:p>
          <a:endParaRPr lang="en-US"/>
        </a:p>
      </dgm:t>
    </dgm:pt>
    <dgm:pt modelId="{03991AC9-1C05-42E1-B2C5-C8A36AA8DF95}" type="sibTrans" cxnId="{7D433505-1836-41E6-82E7-E604E20E48E7}">
      <dgm:prSet/>
      <dgm:spPr/>
      <dgm:t>
        <a:bodyPr/>
        <a:lstStyle/>
        <a:p>
          <a:endParaRPr lang="en-US"/>
        </a:p>
      </dgm:t>
    </dgm:pt>
    <dgm:pt modelId="{577C0AAB-E6D5-4321-8CD0-054FEFA24FFB}">
      <dgm:prSet phldrT="[Text]" custT="1"/>
      <dgm:spPr/>
      <dgm:t>
        <a:bodyPr/>
        <a:lstStyle/>
        <a:p>
          <a:pPr>
            <a:buFont typeface="Arial" panose="020B0604020202020204" pitchFamily="34" charset="0"/>
            <a:buChar char="•"/>
          </a:pPr>
          <a:r>
            <a:rPr lang="en-US" sz="1400" b="1"/>
            <a:t>Components of Training </a:t>
          </a:r>
        </a:p>
        <a:p>
          <a:pPr>
            <a:buFont typeface="Arial" panose="020B0604020202020204" pitchFamily="34" charset="0"/>
            <a:buChar char="•"/>
          </a:pPr>
          <a:r>
            <a:rPr lang="en-US" sz="1400" b="1"/>
            <a:t>       -Model of Care Elements</a:t>
          </a:r>
        </a:p>
        <a:p>
          <a:pPr>
            <a:buFont typeface="Arial" panose="020B0604020202020204" pitchFamily="34" charset="0"/>
            <a:buChar char="•"/>
          </a:pPr>
          <a:r>
            <a:rPr lang="en-US" sz="1400" b="1"/>
            <a:t>      -Plan Processes and Procedures</a:t>
          </a:r>
        </a:p>
        <a:p>
          <a:pPr>
            <a:buFont typeface="Arial" panose="020B0604020202020204" pitchFamily="34" charset="0"/>
            <a:buChar char="•"/>
          </a:pPr>
          <a:r>
            <a:rPr lang="en-US" sz="1400" b="1"/>
            <a:t>      -Health Plan Tools and Resources</a:t>
          </a:r>
          <a:endParaRPr lang="en-US" sz="1400" b="1" dirty="0"/>
        </a:p>
      </dgm:t>
    </dgm:pt>
    <dgm:pt modelId="{DC9971AC-CC88-4403-A69F-03FDDBFC9323}" type="parTrans" cxnId="{9B2D72ED-40BB-488F-A7B2-2BAF6D550835}">
      <dgm:prSet/>
      <dgm:spPr/>
      <dgm:t>
        <a:bodyPr/>
        <a:lstStyle/>
        <a:p>
          <a:endParaRPr lang="en-US"/>
        </a:p>
      </dgm:t>
    </dgm:pt>
    <dgm:pt modelId="{C6F4F9DA-9779-432E-AB6F-5A4154DE2E9F}" type="sibTrans" cxnId="{9B2D72ED-40BB-488F-A7B2-2BAF6D550835}">
      <dgm:prSet/>
      <dgm:spPr/>
      <dgm:t>
        <a:bodyPr/>
        <a:lstStyle/>
        <a:p>
          <a:endParaRPr lang="en-US"/>
        </a:p>
      </dgm:t>
    </dgm:pt>
    <dgm:pt modelId="{1704B612-DCA1-4340-9D26-BD16689CE53F}" type="pres">
      <dgm:prSet presAssocID="{B24E380B-3023-43FB-900E-B1465DD8963D}" presName="linear" presStyleCnt="0">
        <dgm:presLayoutVars>
          <dgm:dir/>
          <dgm:animLvl val="lvl"/>
          <dgm:resizeHandles val="exact"/>
        </dgm:presLayoutVars>
      </dgm:prSet>
      <dgm:spPr/>
    </dgm:pt>
    <dgm:pt modelId="{1747E547-D388-4F2A-9140-029D534FB0BC}" type="pres">
      <dgm:prSet presAssocID="{94D01EC1-689D-4FF6-B267-1C94D2A8E8B3}" presName="parentLin" presStyleCnt="0"/>
      <dgm:spPr/>
    </dgm:pt>
    <dgm:pt modelId="{47837723-0051-45AC-98D4-D9877AB25CCB}" type="pres">
      <dgm:prSet presAssocID="{94D01EC1-689D-4FF6-B267-1C94D2A8E8B3}" presName="parentLeftMargin" presStyleLbl="node1" presStyleIdx="0" presStyleCnt="3"/>
      <dgm:spPr/>
    </dgm:pt>
    <dgm:pt modelId="{DBFD8988-9667-439E-AEB6-8C49D84EFFE0}" type="pres">
      <dgm:prSet presAssocID="{94D01EC1-689D-4FF6-B267-1C94D2A8E8B3}" presName="parentText" presStyleLbl="node1" presStyleIdx="0" presStyleCnt="3" custScaleY="241335">
        <dgm:presLayoutVars>
          <dgm:chMax val="0"/>
          <dgm:bulletEnabled val="1"/>
        </dgm:presLayoutVars>
      </dgm:prSet>
      <dgm:spPr/>
    </dgm:pt>
    <dgm:pt modelId="{8F62D6C7-9897-4046-83BD-5F0185168043}" type="pres">
      <dgm:prSet presAssocID="{94D01EC1-689D-4FF6-B267-1C94D2A8E8B3}" presName="negativeSpace" presStyleCnt="0"/>
      <dgm:spPr/>
    </dgm:pt>
    <dgm:pt modelId="{9F162F66-B6D6-481A-91DF-391CD90A3CF5}" type="pres">
      <dgm:prSet presAssocID="{94D01EC1-689D-4FF6-B267-1C94D2A8E8B3}" presName="childText" presStyleLbl="conFgAcc1" presStyleIdx="0" presStyleCnt="3" custLinFactY="31783" custLinFactNeighborX="-3438" custLinFactNeighborY="100000">
        <dgm:presLayoutVars>
          <dgm:bulletEnabled val="1"/>
        </dgm:presLayoutVars>
      </dgm:prSet>
      <dgm:spPr/>
    </dgm:pt>
    <dgm:pt modelId="{8BF15439-5652-4922-BCFE-9FCCD92703C5}" type="pres">
      <dgm:prSet presAssocID="{F6096F3A-AD79-4B91-A314-18E9FE2A168A}" presName="spaceBetweenRectangles" presStyleCnt="0"/>
      <dgm:spPr/>
    </dgm:pt>
    <dgm:pt modelId="{A899A56A-8AAE-46A8-B705-BFE5D8C758E0}" type="pres">
      <dgm:prSet presAssocID="{0009C6D0-C81C-40B0-A149-490E8C24FD95}" presName="parentLin" presStyleCnt="0"/>
      <dgm:spPr/>
    </dgm:pt>
    <dgm:pt modelId="{879DE8A8-60FF-49D0-9C89-4FF7AA542C0D}" type="pres">
      <dgm:prSet presAssocID="{0009C6D0-C81C-40B0-A149-490E8C24FD95}" presName="parentLeftMargin" presStyleLbl="node1" presStyleIdx="0" presStyleCnt="3"/>
      <dgm:spPr/>
    </dgm:pt>
    <dgm:pt modelId="{CD6CE667-35BC-4B67-B49C-9E15853F055A}" type="pres">
      <dgm:prSet presAssocID="{0009C6D0-C81C-40B0-A149-490E8C24FD95}" presName="parentText" presStyleLbl="node1" presStyleIdx="1" presStyleCnt="3" custScaleY="240191">
        <dgm:presLayoutVars>
          <dgm:chMax val="0"/>
          <dgm:bulletEnabled val="1"/>
        </dgm:presLayoutVars>
      </dgm:prSet>
      <dgm:spPr/>
    </dgm:pt>
    <dgm:pt modelId="{39C00C32-388A-4C57-B86F-9C1111B828EE}" type="pres">
      <dgm:prSet presAssocID="{0009C6D0-C81C-40B0-A149-490E8C24FD95}" presName="negativeSpace" presStyleCnt="0"/>
      <dgm:spPr/>
    </dgm:pt>
    <dgm:pt modelId="{6D7321B9-1923-4602-973F-12337D564EE4}" type="pres">
      <dgm:prSet presAssocID="{0009C6D0-C81C-40B0-A149-490E8C24FD95}" presName="childText" presStyleLbl="conFgAcc1" presStyleIdx="1" presStyleCnt="3">
        <dgm:presLayoutVars>
          <dgm:bulletEnabled val="1"/>
        </dgm:presLayoutVars>
      </dgm:prSet>
      <dgm:spPr/>
    </dgm:pt>
    <dgm:pt modelId="{F3B69A40-5A9F-48E6-96F6-BFFCF0B15725}" type="pres">
      <dgm:prSet presAssocID="{03991AC9-1C05-42E1-B2C5-C8A36AA8DF95}" presName="spaceBetweenRectangles" presStyleCnt="0"/>
      <dgm:spPr/>
    </dgm:pt>
    <dgm:pt modelId="{8367CBD4-EB1D-464A-8A62-125212DB45D9}" type="pres">
      <dgm:prSet presAssocID="{577C0AAB-E6D5-4321-8CD0-054FEFA24FFB}" presName="parentLin" presStyleCnt="0"/>
      <dgm:spPr/>
    </dgm:pt>
    <dgm:pt modelId="{B350D1FD-4982-4348-A1AC-F49815DCEF43}" type="pres">
      <dgm:prSet presAssocID="{577C0AAB-E6D5-4321-8CD0-054FEFA24FFB}" presName="parentLeftMargin" presStyleLbl="node1" presStyleIdx="1" presStyleCnt="3"/>
      <dgm:spPr/>
    </dgm:pt>
    <dgm:pt modelId="{FFABD338-7F7C-422F-B07F-1DB441F6A24C}" type="pres">
      <dgm:prSet presAssocID="{577C0AAB-E6D5-4321-8CD0-054FEFA24FFB}" presName="parentText" presStyleLbl="node1" presStyleIdx="2" presStyleCnt="3" custScaleY="204144">
        <dgm:presLayoutVars>
          <dgm:chMax val="0"/>
          <dgm:bulletEnabled val="1"/>
        </dgm:presLayoutVars>
      </dgm:prSet>
      <dgm:spPr/>
    </dgm:pt>
    <dgm:pt modelId="{E9E07252-AF0E-40E9-95A8-F6DDCC2C5649}" type="pres">
      <dgm:prSet presAssocID="{577C0AAB-E6D5-4321-8CD0-054FEFA24FFB}" presName="negativeSpace" presStyleCnt="0"/>
      <dgm:spPr/>
    </dgm:pt>
    <dgm:pt modelId="{AD2C128C-5EDC-4536-A632-089EC913EF19}" type="pres">
      <dgm:prSet presAssocID="{577C0AAB-E6D5-4321-8CD0-054FEFA24FFB}" presName="childText" presStyleLbl="conFgAcc1" presStyleIdx="2" presStyleCnt="3">
        <dgm:presLayoutVars>
          <dgm:bulletEnabled val="1"/>
        </dgm:presLayoutVars>
      </dgm:prSet>
      <dgm:spPr/>
    </dgm:pt>
  </dgm:ptLst>
  <dgm:cxnLst>
    <dgm:cxn modelId="{7D433505-1836-41E6-82E7-E604E20E48E7}" srcId="{B24E380B-3023-43FB-900E-B1465DD8963D}" destId="{0009C6D0-C81C-40B0-A149-490E8C24FD95}" srcOrd="1" destOrd="0" parTransId="{E6FD75C1-3D2C-49FE-8BCB-F045152491DE}" sibTransId="{03991AC9-1C05-42E1-B2C5-C8A36AA8DF95}"/>
    <dgm:cxn modelId="{1C286110-4595-4DA5-80EC-49FA421DE84A}" type="presOf" srcId="{577C0AAB-E6D5-4321-8CD0-054FEFA24FFB}" destId="{B350D1FD-4982-4348-A1AC-F49815DCEF43}" srcOrd="0" destOrd="0" presId="urn:microsoft.com/office/officeart/2005/8/layout/list1"/>
    <dgm:cxn modelId="{FC64781E-75FF-45F7-959A-2A4228787A46}" type="presOf" srcId="{94D01EC1-689D-4FF6-B267-1C94D2A8E8B3}" destId="{DBFD8988-9667-439E-AEB6-8C49D84EFFE0}" srcOrd="1" destOrd="0" presId="urn:microsoft.com/office/officeart/2005/8/layout/list1"/>
    <dgm:cxn modelId="{03C8373E-D47A-4551-AF3A-F34AF16DCCC6}" type="presOf" srcId="{B24E380B-3023-43FB-900E-B1465DD8963D}" destId="{1704B612-DCA1-4340-9D26-BD16689CE53F}" srcOrd="0" destOrd="0" presId="urn:microsoft.com/office/officeart/2005/8/layout/list1"/>
    <dgm:cxn modelId="{84421841-596F-4541-A37B-060A75990C4C}" type="presOf" srcId="{94D01EC1-689D-4FF6-B267-1C94D2A8E8B3}" destId="{47837723-0051-45AC-98D4-D9877AB25CCB}" srcOrd="0" destOrd="0" presId="urn:microsoft.com/office/officeart/2005/8/layout/list1"/>
    <dgm:cxn modelId="{4EA437AF-7B5F-4327-A08D-4DB7598F7857}" type="presOf" srcId="{577C0AAB-E6D5-4321-8CD0-054FEFA24FFB}" destId="{FFABD338-7F7C-422F-B07F-1DB441F6A24C}" srcOrd="1" destOrd="0" presId="urn:microsoft.com/office/officeart/2005/8/layout/list1"/>
    <dgm:cxn modelId="{EE03CCBA-F472-4AA6-A656-4CA1274AEE40}" type="presOf" srcId="{0009C6D0-C81C-40B0-A149-490E8C24FD95}" destId="{879DE8A8-60FF-49D0-9C89-4FF7AA542C0D}" srcOrd="0" destOrd="0" presId="urn:microsoft.com/office/officeart/2005/8/layout/list1"/>
    <dgm:cxn modelId="{5F30BCC5-608E-4706-BE75-2CBE193302A0}" type="presOf" srcId="{0009C6D0-C81C-40B0-A149-490E8C24FD95}" destId="{CD6CE667-35BC-4B67-B49C-9E15853F055A}" srcOrd="1" destOrd="0" presId="urn:microsoft.com/office/officeart/2005/8/layout/list1"/>
    <dgm:cxn modelId="{8851DECD-7465-4E7B-B9CC-AB3A0C892A80}" srcId="{B24E380B-3023-43FB-900E-B1465DD8963D}" destId="{94D01EC1-689D-4FF6-B267-1C94D2A8E8B3}" srcOrd="0" destOrd="0" parTransId="{9C1BD491-9019-487F-9AFA-43511978B42A}" sibTransId="{F6096F3A-AD79-4B91-A314-18E9FE2A168A}"/>
    <dgm:cxn modelId="{9B2D72ED-40BB-488F-A7B2-2BAF6D550835}" srcId="{B24E380B-3023-43FB-900E-B1465DD8963D}" destId="{577C0AAB-E6D5-4321-8CD0-054FEFA24FFB}" srcOrd="2" destOrd="0" parTransId="{DC9971AC-CC88-4403-A69F-03FDDBFC9323}" sibTransId="{C6F4F9DA-9779-432E-AB6F-5A4154DE2E9F}"/>
    <dgm:cxn modelId="{7DA86255-EDC2-4DCF-9568-E018B2C0613E}" type="presParOf" srcId="{1704B612-DCA1-4340-9D26-BD16689CE53F}" destId="{1747E547-D388-4F2A-9140-029D534FB0BC}" srcOrd="0" destOrd="0" presId="urn:microsoft.com/office/officeart/2005/8/layout/list1"/>
    <dgm:cxn modelId="{CD9DB63E-0A63-4C86-94DB-6A684CAA9075}" type="presParOf" srcId="{1747E547-D388-4F2A-9140-029D534FB0BC}" destId="{47837723-0051-45AC-98D4-D9877AB25CCB}" srcOrd="0" destOrd="0" presId="urn:microsoft.com/office/officeart/2005/8/layout/list1"/>
    <dgm:cxn modelId="{43235FEB-3F0E-4343-93A9-922B2F1746EB}" type="presParOf" srcId="{1747E547-D388-4F2A-9140-029D534FB0BC}" destId="{DBFD8988-9667-439E-AEB6-8C49D84EFFE0}" srcOrd="1" destOrd="0" presId="urn:microsoft.com/office/officeart/2005/8/layout/list1"/>
    <dgm:cxn modelId="{A19BC3D0-7BC6-4831-A255-5AE35222D989}" type="presParOf" srcId="{1704B612-DCA1-4340-9D26-BD16689CE53F}" destId="{8F62D6C7-9897-4046-83BD-5F0185168043}" srcOrd="1" destOrd="0" presId="urn:microsoft.com/office/officeart/2005/8/layout/list1"/>
    <dgm:cxn modelId="{351090F6-9E90-479A-AB32-1666094E4ED6}" type="presParOf" srcId="{1704B612-DCA1-4340-9D26-BD16689CE53F}" destId="{9F162F66-B6D6-481A-91DF-391CD90A3CF5}" srcOrd="2" destOrd="0" presId="urn:microsoft.com/office/officeart/2005/8/layout/list1"/>
    <dgm:cxn modelId="{E6310E20-C411-4940-8B68-82E50EDC6637}" type="presParOf" srcId="{1704B612-DCA1-4340-9D26-BD16689CE53F}" destId="{8BF15439-5652-4922-BCFE-9FCCD92703C5}" srcOrd="3" destOrd="0" presId="urn:microsoft.com/office/officeart/2005/8/layout/list1"/>
    <dgm:cxn modelId="{93914AA0-C5A7-4275-BC70-A1894E8AD92D}" type="presParOf" srcId="{1704B612-DCA1-4340-9D26-BD16689CE53F}" destId="{A899A56A-8AAE-46A8-B705-BFE5D8C758E0}" srcOrd="4" destOrd="0" presId="urn:microsoft.com/office/officeart/2005/8/layout/list1"/>
    <dgm:cxn modelId="{51038CC2-76D0-4694-A61A-1D4EC224A9D0}" type="presParOf" srcId="{A899A56A-8AAE-46A8-B705-BFE5D8C758E0}" destId="{879DE8A8-60FF-49D0-9C89-4FF7AA542C0D}" srcOrd="0" destOrd="0" presId="urn:microsoft.com/office/officeart/2005/8/layout/list1"/>
    <dgm:cxn modelId="{D1158E34-3F95-415B-A632-68A144FF772C}" type="presParOf" srcId="{A899A56A-8AAE-46A8-B705-BFE5D8C758E0}" destId="{CD6CE667-35BC-4B67-B49C-9E15853F055A}" srcOrd="1" destOrd="0" presId="urn:microsoft.com/office/officeart/2005/8/layout/list1"/>
    <dgm:cxn modelId="{7798B278-8D71-44F4-B463-51D58DCA6007}" type="presParOf" srcId="{1704B612-DCA1-4340-9D26-BD16689CE53F}" destId="{39C00C32-388A-4C57-B86F-9C1111B828EE}" srcOrd="5" destOrd="0" presId="urn:microsoft.com/office/officeart/2005/8/layout/list1"/>
    <dgm:cxn modelId="{D385F4FC-1D35-4972-BC00-81A99B031DEE}" type="presParOf" srcId="{1704B612-DCA1-4340-9D26-BD16689CE53F}" destId="{6D7321B9-1923-4602-973F-12337D564EE4}" srcOrd="6" destOrd="0" presId="urn:microsoft.com/office/officeart/2005/8/layout/list1"/>
    <dgm:cxn modelId="{318ED1F0-3CD5-4B4A-9DCC-EAFBAB7BD594}" type="presParOf" srcId="{1704B612-DCA1-4340-9D26-BD16689CE53F}" destId="{F3B69A40-5A9F-48E6-96F6-BFFCF0B15725}" srcOrd="7" destOrd="0" presId="urn:microsoft.com/office/officeart/2005/8/layout/list1"/>
    <dgm:cxn modelId="{A82FF543-9FB0-450C-A8DA-67B3848416C3}" type="presParOf" srcId="{1704B612-DCA1-4340-9D26-BD16689CE53F}" destId="{8367CBD4-EB1D-464A-8A62-125212DB45D9}" srcOrd="8" destOrd="0" presId="urn:microsoft.com/office/officeart/2005/8/layout/list1"/>
    <dgm:cxn modelId="{B7B3E918-B174-4FB8-8E21-9930CEB26F0B}" type="presParOf" srcId="{8367CBD4-EB1D-464A-8A62-125212DB45D9}" destId="{B350D1FD-4982-4348-A1AC-F49815DCEF43}" srcOrd="0" destOrd="0" presId="urn:microsoft.com/office/officeart/2005/8/layout/list1"/>
    <dgm:cxn modelId="{FFAB14F2-CA6B-4C3A-966E-3BC5280495C5}" type="presParOf" srcId="{8367CBD4-EB1D-464A-8A62-125212DB45D9}" destId="{FFABD338-7F7C-422F-B07F-1DB441F6A24C}" srcOrd="1" destOrd="0" presId="urn:microsoft.com/office/officeart/2005/8/layout/list1"/>
    <dgm:cxn modelId="{6E20ED20-70B5-4F59-94E6-71DF84087E5E}" type="presParOf" srcId="{1704B612-DCA1-4340-9D26-BD16689CE53F}" destId="{E9E07252-AF0E-40E9-95A8-F6DDCC2C5649}" srcOrd="9" destOrd="0" presId="urn:microsoft.com/office/officeart/2005/8/layout/list1"/>
    <dgm:cxn modelId="{A1A0D5F2-9875-4C24-AF74-BA188A5B71E6}" type="presParOf" srcId="{1704B612-DCA1-4340-9D26-BD16689CE53F}" destId="{AD2C128C-5EDC-4536-A632-089EC913EF1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5E550F-C2F3-4DDB-9ED2-EF572B4B084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9C516F-84C8-4606-BF8C-9B7FF808C0D1}" type="pres">
      <dgm:prSet presAssocID="{6A5E550F-C2F3-4DDB-9ED2-EF572B4B0844}" presName="linear" presStyleCnt="0">
        <dgm:presLayoutVars>
          <dgm:animLvl val="lvl"/>
          <dgm:resizeHandles val="exact"/>
        </dgm:presLayoutVars>
      </dgm:prSet>
      <dgm:spPr/>
    </dgm:pt>
  </dgm:ptLst>
  <dgm:cxnLst>
    <dgm:cxn modelId="{1F1B7B8D-1D94-49AE-A3A0-5F2C7A1164CD}" type="presOf" srcId="{6A5E550F-C2F3-4DDB-9ED2-EF572B4B0844}" destId="{A09C516F-84C8-4606-BF8C-9B7FF808C0D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6E193A-B2C6-459F-B7A4-854B4ECE5AFF}" type="doc">
      <dgm:prSet loTypeId="urn:microsoft.com/office/officeart/2005/8/layout/default" loCatId="list" qsTypeId="urn:microsoft.com/office/officeart/2005/8/quickstyle/simple3" qsCatId="simple" csTypeId="urn:microsoft.com/office/officeart/2005/8/colors/accent4_4" csCatId="accent4" phldr="1"/>
      <dgm:spPr/>
      <dgm:t>
        <a:bodyPr/>
        <a:lstStyle/>
        <a:p>
          <a:endParaRPr lang="en-US"/>
        </a:p>
      </dgm:t>
    </dgm:pt>
    <dgm:pt modelId="{AB5076DF-38EE-494C-9F22-93A8A9199360}">
      <dgm:prSet phldrT="[Text]"/>
      <dgm:spPr/>
      <dgm:t>
        <a:bodyPr/>
        <a:lstStyle/>
        <a:p>
          <a:pPr>
            <a:buFont typeface="Arial" panose="020B0604020202020204" pitchFamily="34" charset="0"/>
            <a:buChar char="•"/>
          </a:pPr>
          <a:r>
            <a:rPr lang="en-US" dirty="0"/>
            <a:t>An HRA is conducted to identify medical, psychosocial, cognitive, functional, and mental health needs and risks.</a:t>
          </a:r>
        </a:p>
      </dgm:t>
    </dgm:pt>
    <dgm:pt modelId="{BA969E69-A560-4707-A516-1D204C32EBC0}" type="parTrans" cxnId="{C76DEC50-9144-42E9-91C3-2554CBAC03FD}">
      <dgm:prSet/>
      <dgm:spPr/>
      <dgm:t>
        <a:bodyPr/>
        <a:lstStyle/>
        <a:p>
          <a:endParaRPr lang="en-US"/>
        </a:p>
      </dgm:t>
    </dgm:pt>
    <dgm:pt modelId="{8195C0B2-3307-4CE3-ABD4-7DEC9C8B9A19}" type="sibTrans" cxnId="{C76DEC50-9144-42E9-91C3-2554CBAC03FD}">
      <dgm:prSet/>
      <dgm:spPr/>
      <dgm:t>
        <a:bodyPr/>
        <a:lstStyle/>
        <a:p>
          <a:endParaRPr lang="en-US"/>
        </a:p>
      </dgm:t>
    </dgm:pt>
    <dgm:pt modelId="{8FD909D3-58B1-483B-AEA9-74E9CF57ED8C}">
      <dgm:prSet phldrT="[Text]"/>
      <dgm:spPr/>
      <dgm:t>
        <a:bodyPr/>
        <a:lstStyle/>
        <a:p>
          <a:pPr>
            <a:buFont typeface="Arial" panose="020B0604020202020204" pitchFamily="34" charset="0"/>
            <a:buChar char="•"/>
          </a:pPr>
          <a:r>
            <a:rPr lang="en-US" dirty="0"/>
            <a:t>Imperial attempts to complete initial HRA within 90 days of enrollment and annually via telephone.</a:t>
          </a:r>
        </a:p>
      </dgm:t>
    </dgm:pt>
    <dgm:pt modelId="{197FA836-2B71-4CA0-B23E-E02A5EBD3F03}" type="parTrans" cxnId="{6E5928E1-498C-4146-9382-85B266CE43B4}">
      <dgm:prSet/>
      <dgm:spPr/>
      <dgm:t>
        <a:bodyPr/>
        <a:lstStyle/>
        <a:p>
          <a:endParaRPr lang="en-US"/>
        </a:p>
      </dgm:t>
    </dgm:pt>
    <dgm:pt modelId="{CDC5EEB5-3D5C-43B2-BFBE-88139A9933BB}" type="sibTrans" cxnId="{6E5928E1-498C-4146-9382-85B266CE43B4}">
      <dgm:prSet/>
      <dgm:spPr/>
      <dgm:t>
        <a:bodyPr/>
        <a:lstStyle/>
        <a:p>
          <a:endParaRPr lang="en-US"/>
        </a:p>
      </dgm:t>
    </dgm:pt>
    <dgm:pt modelId="{79C345B1-332E-4E1A-A81C-CE9FDDFE08B1}">
      <dgm:prSet phldrT="[Text]"/>
      <dgm:spPr/>
      <dgm:t>
        <a:bodyPr/>
        <a:lstStyle/>
        <a:p>
          <a:pPr>
            <a:buFont typeface="Arial" panose="020B0604020202020204" pitchFamily="34" charset="0"/>
            <a:buChar char="•"/>
          </a:pPr>
          <a:r>
            <a:rPr lang="en-US" dirty="0"/>
            <a:t>Multiple attempts are made to contact the patient including mailed surveys. </a:t>
          </a:r>
        </a:p>
      </dgm:t>
    </dgm:pt>
    <dgm:pt modelId="{6A598BEE-0D37-45FA-818D-9D1AD5357C65}" type="parTrans" cxnId="{9FD7D899-9877-4222-8FB3-6C0698C5C691}">
      <dgm:prSet/>
      <dgm:spPr/>
      <dgm:t>
        <a:bodyPr/>
        <a:lstStyle/>
        <a:p>
          <a:endParaRPr lang="en-US"/>
        </a:p>
      </dgm:t>
    </dgm:pt>
    <dgm:pt modelId="{04D47213-1ACF-4684-933B-BF13AD91A5B8}" type="sibTrans" cxnId="{9FD7D899-9877-4222-8FB3-6C0698C5C691}">
      <dgm:prSet/>
      <dgm:spPr/>
      <dgm:t>
        <a:bodyPr/>
        <a:lstStyle/>
        <a:p>
          <a:endParaRPr lang="en-US"/>
        </a:p>
      </dgm:t>
    </dgm:pt>
    <dgm:pt modelId="{2E1860BD-98B8-4A4B-ADD0-E17CD15AB5C1}">
      <dgm:prSet phldrT="[Text]"/>
      <dgm:spPr/>
      <dgm:t>
        <a:bodyPr/>
        <a:lstStyle/>
        <a:p>
          <a:pPr>
            <a:buFont typeface="Arial" panose="020B0604020202020204" pitchFamily="34" charset="0"/>
            <a:buChar char="•"/>
          </a:pPr>
          <a:r>
            <a:rPr lang="en-US" dirty="0"/>
            <a:t>The patient’s HRA responses are used to identify needs, incorporated into the member’s care plan and communicated to care team via electronic medical management system, the provider portal or by mail.</a:t>
          </a:r>
        </a:p>
      </dgm:t>
    </dgm:pt>
    <dgm:pt modelId="{12F0A753-4FCA-4B58-B0E3-441BCF3ADC91}" type="parTrans" cxnId="{E77F1341-271D-46F3-A0B4-6191540E5CBC}">
      <dgm:prSet/>
      <dgm:spPr/>
      <dgm:t>
        <a:bodyPr/>
        <a:lstStyle/>
        <a:p>
          <a:endParaRPr lang="en-US"/>
        </a:p>
      </dgm:t>
    </dgm:pt>
    <dgm:pt modelId="{7A469553-899F-468C-9AD6-2004C083D01C}" type="sibTrans" cxnId="{E77F1341-271D-46F3-A0B4-6191540E5CBC}">
      <dgm:prSet/>
      <dgm:spPr/>
      <dgm:t>
        <a:bodyPr/>
        <a:lstStyle/>
        <a:p>
          <a:endParaRPr lang="en-US"/>
        </a:p>
      </dgm:t>
    </dgm:pt>
    <dgm:pt modelId="{905CA9CB-CCF7-4AD4-817A-C86B0DEE4542}">
      <dgm:prSet phldrT="[Text]"/>
      <dgm:spPr/>
      <dgm:t>
        <a:bodyPr/>
        <a:lstStyle/>
        <a:p>
          <a:pPr>
            <a:buFont typeface="Arial" panose="020B0604020202020204" pitchFamily="34" charset="0"/>
            <a:buChar char="•"/>
          </a:pPr>
          <a:r>
            <a:rPr lang="en-US" dirty="0"/>
            <a:t>Patient is reassessed if there is a change in health condition and these and annual updates are used to update the care plan.</a:t>
          </a:r>
        </a:p>
      </dgm:t>
    </dgm:pt>
    <dgm:pt modelId="{BD78B867-8182-461F-B9B8-242919EF6EB6}" type="parTrans" cxnId="{B9FB9DC2-C03A-4F30-8952-941E19ED9DCD}">
      <dgm:prSet/>
      <dgm:spPr/>
      <dgm:t>
        <a:bodyPr/>
        <a:lstStyle/>
        <a:p>
          <a:endParaRPr lang="en-US"/>
        </a:p>
      </dgm:t>
    </dgm:pt>
    <dgm:pt modelId="{B75FC5A7-7F0F-4E21-ABE9-5815DB6885B6}" type="sibTrans" cxnId="{B9FB9DC2-C03A-4F30-8952-941E19ED9DCD}">
      <dgm:prSet/>
      <dgm:spPr/>
      <dgm:t>
        <a:bodyPr/>
        <a:lstStyle/>
        <a:p>
          <a:endParaRPr lang="en-US"/>
        </a:p>
      </dgm:t>
    </dgm:pt>
    <dgm:pt modelId="{BA718490-D20D-416C-AA58-2CC5E299A7C8}">
      <dgm:prSet/>
      <dgm:spPr/>
      <dgm:t>
        <a:bodyPr/>
        <a:lstStyle/>
        <a:p>
          <a:r>
            <a:rPr lang="en-US" dirty="0"/>
            <a:t>If patient is unreachable, medical history from member’s provider will be used to complete HRA</a:t>
          </a:r>
        </a:p>
      </dgm:t>
    </dgm:pt>
    <dgm:pt modelId="{C86FF82D-5642-4A84-A9E8-B9BCCC7E40FD}" type="parTrans" cxnId="{2421939A-38F7-4865-9E04-DF52207EC2C3}">
      <dgm:prSet/>
      <dgm:spPr/>
      <dgm:t>
        <a:bodyPr/>
        <a:lstStyle/>
        <a:p>
          <a:endParaRPr lang="en-US"/>
        </a:p>
      </dgm:t>
    </dgm:pt>
    <dgm:pt modelId="{C93EE867-287C-485D-B026-7FDA17FA42CA}" type="sibTrans" cxnId="{2421939A-38F7-4865-9E04-DF52207EC2C3}">
      <dgm:prSet/>
      <dgm:spPr/>
      <dgm:t>
        <a:bodyPr/>
        <a:lstStyle/>
        <a:p>
          <a:endParaRPr lang="en-US"/>
        </a:p>
      </dgm:t>
    </dgm:pt>
    <dgm:pt modelId="{D76E61DA-9621-44A3-A2F8-C656CD9627FD}" type="pres">
      <dgm:prSet presAssocID="{C06E193A-B2C6-459F-B7A4-854B4ECE5AFF}" presName="diagram" presStyleCnt="0">
        <dgm:presLayoutVars>
          <dgm:dir/>
          <dgm:resizeHandles val="exact"/>
        </dgm:presLayoutVars>
      </dgm:prSet>
      <dgm:spPr/>
    </dgm:pt>
    <dgm:pt modelId="{5143833C-DB86-474D-A079-6FEC55C79F39}" type="pres">
      <dgm:prSet presAssocID="{AB5076DF-38EE-494C-9F22-93A8A9199360}" presName="node" presStyleLbl="node1" presStyleIdx="0" presStyleCnt="6">
        <dgm:presLayoutVars>
          <dgm:bulletEnabled val="1"/>
        </dgm:presLayoutVars>
      </dgm:prSet>
      <dgm:spPr/>
    </dgm:pt>
    <dgm:pt modelId="{B4EE1E56-6B85-42B5-BF3E-BE38224F7CDA}" type="pres">
      <dgm:prSet presAssocID="{8195C0B2-3307-4CE3-ABD4-7DEC9C8B9A19}" presName="sibTrans" presStyleCnt="0"/>
      <dgm:spPr/>
    </dgm:pt>
    <dgm:pt modelId="{7B2C0F5D-4084-496D-A114-63E683A1988D}" type="pres">
      <dgm:prSet presAssocID="{8FD909D3-58B1-483B-AEA9-74E9CF57ED8C}" presName="node" presStyleLbl="node1" presStyleIdx="1" presStyleCnt="6">
        <dgm:presLayoutVars>
          <dgm:bulletEnabled val="1"/>
        </dgm:presLayoutVars>
      </dgm:prSet>
      <dgm:spPr/>
    </dgm:pt>
    <dgm:pt modelId="{E3B68095-961E-48A8-95D1-138505B67391}" type="pres">
      <dgm:prSet presAssocID="{CDC5EEB5-3D5C-43B2-BFBE-88139A9933BB}" presName="sibTrans" presStyleCnt="0"/>
      <dgm:spPr/>
    </dgm:pt>
    <dgm:pt modelId="{B7DB7B0E-3102-49C8-9A53-45AD477E3AF9}" type="pres">
      <dgm:prSet presAssocID="{79C345B1-332E-4E1A-A81C-CE9FDDFE08B1}" presName="node" presStyleLbl="node1" presStyleIdx="2" presStyleCnt="6">
        <dgm:presLayoutVars>
          <dgm:bulletEnabled val="1"/>
        </dgm:presLayoutVars>
      </dgm:prSet>
      <dgm:spPr/>
    </dgm:pt>
    <dgm:pt modelId="{60FF5D64-0ECE-4F7A-949D-92270839CED2}" type="pres">
      <dgm:prSet presAssocID="{04D47213-1ACF-4684-933B-BF13AD91A5B8}" presName="sibTrans" presStyleCnt="0"/>
      <dgm:spPr/>
    </dgm:pt>
    <dgm:pt modelId="{DDF41751-AAD2-4990-AB07-C20EB74EC3C3}" type="pres">
      <dgm:prSet presAssocID="{2E1860BD-98B8-4A4B-ADD0-E17CD15AB5C1}" presName="node" presStyleLbl="node1" presStyleIdx="3" presStyleCnt="6">
        <dgm:presLayoutVars>
          <dgm:bulletEnabled val="1"/>
        </dgm:presLayoutVars>
      </dgm:prSet>
      <dgm:spPr/>
    </dgm:pt>
    <dgm:pt modelId="{2736F8C8-2C52-45E6-8F82-06A7F8CED021}" type="pres">
      <dgm:prSet presAssocID="{7A469553-899F-468C-9AD6-2004C083D01C}" presName="sibTrans" presStyleCnt="0"/>
      <dgm:spPr/>
    </dgm:pt>
    <dgm:pt modelId="{CDF4B9CC-B900-4F38-ADA2-D1FFA78A2F5A}" type="pres">
      <dgm:prSet presAssocID="{BA718490-D20D-416C-AA58-2CC5E299A7C8}" presName="node" presStyleLbl="node1" presStyleIdx="4" presStyleCnt="6">
        <dgm:presLayoutVars>
          <dgm:bulletEnabled val="1"/>
        </dgm:presLayoutVars>
      </dgm:prSet>
      <dgm:spPr/>
    </dgm:pt>
    <dgm:pt modelId="{81E0F144-B7D2-4DC5-ADB5-4124DEBF5A7C}" type="pres">
      <dgm:prSet presAssocID="{C93EE867-287C-485D-B026-7FDA17FA42CA}" presName="sibTrans" presStyleCnt="0"/>
      <dgm:spPr/>
    </dgm:pt>
    <dgm:pt modelId="{20503FEC-48B4-4A73-8EDB-82F56EF8BBD7}" type="pres">
      <dgm:prSet presAssocID="{905CA9CB-CCF7-4AD4-817A-C86B0DEE4542}" presName="node" presStyleLbl="node1" presStyleIdx="5" presStyleCnt="6">
        <dgm:presLayoutVars>
          <dgm:bulletEnabled val="1"/>
        </dgm:presLayoutVars>
      </dgm:prSet>
      <dgm:spPr/>
    </dgm:pt>
  </dgm:ptLst>
  <dgm:cxnLst>
    <dgm:cxn modelId="{0F917202-0344-4962-8833-68721B03A329}" type="presOf" srcId="{905CA9CB-CCF7-4AD4-817A-C86B0DEE4542}" destId="{20503FEC-48B4-4A73-8EDB-82F56EF8BBD7}" srcOrd="0" destOrd="0" presId="urn:microsoft.com/office/officeart/2005/8/layout/default"/>
    <dgm:cxn modelId="{7DACA20A-0165-458B-BEA6-557DE1F5C156}" type="presOf" srcId="{C06E193A-B2C6-459F-B7A4-854B4ECE5AFF}" destId="{D76E61DA-9621-44A3-A2F8-C656CD9627FD}" srcOrd="0" destOrd="0" presId="urn:microsoft.com/office/officeart/2005/8/layout/default"/>
    <dgm:cxn modelId="{E77F1341-271D-46F3-A0B4-6191540E5CBC}" srcId="{C06E193A-B2C6-459F-B7A4-854B4ECE5AFF}" destId="{2E1860BD-98B8-4A4B-ADD0-E17CD15AB5C1}" srcOrd="3" destOrd="0" parTransId="{12F0A753-4FCA-4B58-B0E3-441BCF3ADC91}" sibTransId="{7A469553-899F-468C-9AD6-2004C083D01C}"/>
    <dgm:cxn modelId="{C76DEC50-9144-42E9-91C3-2554CBAC03FD}" srcId="{C06E193A-B2C6-459F-B7A4-854B4ECE5AFF}" destId="{AB5076DF-38EE-494C-9F22-93A8A9199360}" srcOrd="0" destOrd="0" parTransId="{BA969E69-A560-4707-A516-1D204C32EBC0}" sibTransId="{8195C0B2-3307-4CE3-ABD4-7DEC9C8B9A19}"/>
    <dgm:cxn modelId="{A997FE81-976F-4ACB-9AC4-C52CFDA93BFA}" type="presOf" srcId="{2E1860BD-98B8-4A4B-ADD0-E17CD15AB5C1}" destId="{DDF41751-AAD2-4990-AB07-C20EB74EC3C3}" srcOrd="0" destOrd="0" presId="urn:microsoft.com/office/officeart/2005/8/layout/default"/>
    <dgm:cxn modelId="{33E94C86-7898-49E4-BA03-AA2EF0FB54B3}" type="presOf" srcId="{8FD909D3-58B1-483B-AEA9-74E9CF57ED8C}" destId="{7B2C0F5D-4084-496D-A114-63E683A1988D}" srcOrd="0" destOrd="0" presId="urn:microsoft.com/office/officeart/2005/8/layout/default"/>
    <dgm:cxn modelId="{9FD7D899-9877-4222-8FB3-6C0698C5C691}" srcId="{C06E193A-B2C6-459F-B7A4-854B4ECE5AFF}" destId="{79C345B1-332E-4E1A-A81C-CE9FDDFE08B1}" srcOrd="2" destOrd="0" parTransId="{6A598BEE-0D37-45FA-818D-9D1AD5357C65}" sibTransId="{04D47213-1ACF-4684-933B-BF13AD91A5B8}"/>
    <dgm:cxn modelId="{2421939A-38F7-4865-9E04-DF52207EC2C3}" srcId="{C06E193A-B2C6-459F-B7A4-854B4ECE5AFF}" destId="{BA718490-D20D-416C-AA58-2CC5E299A7C8}" srcOrd="4" destOrd="0" parTransId="{C86FF82D-5642-4A84-A9E8-B9BCCC7E40FD}" sibTransId="{C93EE867-287C-485D-B026-7FDA17FA42CA}"/>
    <dgm:cxn modelId="{83AE51C2-498D-4A63-A0E5-46157555D1F2}" type="presOf" srcId="{79C345B1-332E-4E1A-A81C-CE9FDDFE08B1}" destId="{B7DB7B0E-3102-49C8-9A53-45AD477E3AF9}" srcOrd="0" destOrd="0" presId="urn:microsoft.com/office/officeart/2005/8/layout/default"/>
    <dgm:cxn modelId="{B9FB9DC2-C03A-4F30-8952-941E19ED9DCD}" srcId="{C06E193A-B2C6-459F-B7A4-854B4ECE5AFF}" destId="{905CA9CB-CCF7-4AD4-817A-C86B0DEE4542}" srcOrd="5" destOrd="0" parTransId="{BD78B867-8182-461F-B9B8-242919EF6EB6}" sibTransId="{B75FC5A7-7F0F-4E21-ABE9-5815DB6885B6}"/>
    <dgm:cxn modelId="{0C7B96DE-C4CD-41D0-A12F-3B2F1AAFC1C5}" type="presOf" srcId="{AB5076DF-38EE-494C-9F22-93A8A9199360}" destId="{5143833C-DB86-474D-A079-6FEC55C79F39}" srcOrd="0" destOrd="0" presId="urn:microsoft.com/office/officeart/2005/8/layout/default"/>
    <dgm:cxn modelId="{6E5928E1-498C-4146-9382-85B266CE43B4}" srcId="{C06E193A-B2C6-459F-B7A4-854B4ECE5AFF}" destId="{8FD909D3-58B1-483B-AEA9-74E9CF57ED8C}" srcOrd="1" destOrd="0" parTransId="{197FA836-2B71-4CA0-B23E-E02A5EBD3F03}" sibTransId="{CDC5EEB5-3D5C-43B2-BFBE-88139A9933BB}"/>
    <dgm:cxn modelId="{CC40EBFB-0353-4B03-BBA2-D97358C56409}" type="presOf" srcId="{BA718490-D20D-416C-AA58-2CC5E299A7C8}" destId="{CDF4B9CC-B900-4F38-ADA2-D1FFA78A2F5A}" srcOrd="0" destOrd="0" presId="urn:microsoft.com/office/officeart/2005/8/layout/default"/>
    <dgm:cxn modelId="{5B123107-3BD1-4BBF-A3BE-87DC44C4DA08}" type="presParOf" srcId="{D76E61DA-9621-44A3-A2F8-C656CD9627FD}" destId="{5143833C-DB86-474D-A079-6FEC55C79F39}" srcOrd="0" destOrd="0" presId="urn:microsoft.com/office/officeart/2005/8/layout/default"/>
    <dgm:cxn modelId="{DFF5BEFD-2545-42F9-B145-9326283F44F6}" type="presParOf" srcId="{D76E61DA-9621-44A3-A2F8-C656CD9627FD}" destId="{B4EE1E56-6B85-42B5-BF3E-BE38224F7CDA}" srcOrd="1" destOrd="0" presId="urn:microsoft.com/office/officeart/2005/8/layout/default"/>
    <dgm:cxn modelId="{33BE24E4-FF11-4743-A885-91A47AD9171C}" type="presParOf" srcId="{D76E61DA-9621-44A3-A2F8-C656CD9627FD}" destId="{7B2C0F5D-4084-496D-A114-63E683A1988D}" srcOrd="2" destOrd="0" presId="urn:microsoft.com/office/officeart/2005/8/layout/default"/>
    <dgm:cxn modelId="{86D2849A-48ED-47C0-B3AF-FA5ECB6B89C6}" type="presParOf" srcId="{D76E61DA-9621-44A3-A2F8-C656CD9627FD}" destId="{E3B68095-961E-48A8-95D1-138505B67391}" srcOrd="3" destOrd="0" presId="urn:microsoft.com/office/officeart/2005/8/layout/default"/>
    <dgm:cxn modelId="{144DBEFE-5CA3-4BBA-AAC3-FF9770EAA6F7}" type="presParOf" srcId="{D76E61DA-9621-44A3-A2F8-C656CD9627FD}" destId="{B7DB7B0E-3102-49C8-9A53-45AD477E3AF9}" srcOrd="4" destOrd="0" presId="urn:microsoft.com/office/officeart/2005/8/layout/default"/>
    <dgm:cxn modelId="{E4DDF089-C14D-4A9F-8903-A3126627C011}" type="presParOf" srcId="{D76E61DA-9621-44A3-A2F8-C656CD9627FD}" destId="{60FF5D64-0ECE-4F7A-949D-92270839CED2}" srcOrd="5" destOrd="0" presId="urn:microsoft.com/office/officeart/2005/8/layout/default"/>
    <dgm:cxn modelId="{E8A4A60D-FE7A-40AA-8285-C6F8EBD8FCCA}" type="presParOf" srcId="{D76E61DA-9621-44A3-A2F8-C656CD9627FD}" destId="{DDF41751-AAD2-4990-AB07-C20EB74EC3C3}" srcOrd="6" destOrd="0" presId="urn:microsoft.com/office/officeart/2005/8/layout/default"/>
    <dgm:cxn modelId="{9F704AEA-4D19-42C6-8F83-0C1A2A4C4036}" type="presParOf" srcId="{D76E61DA-9621-44A3-A2F8-C656CD9627FD}" destId="{2736F8C8-2C52-45E6-8F82-06A7F8CED021}" srcOrd="7" destOrd="0" presId="urn:microsoft.com/office/officeart/2005/8/layout/default"/>
    <dgm:cxn modelId="{22A7CC28-F838-40D1-AFA1-0411906FDF38}" type="presParOf" srcId="{D76E61DA-9621-44A3-A2F8-C656CD9627FD}" destId="{CDF4B9CC-B900-4F38-ADA2-D1FFA78A2F5A}" srcOrd="8" destOrd="0" presId="urn:microsoft.com/office/officeart/2005/8/layout/default"/>
    <dgm:cxn modelId="{9290F918-DE9D-4EE9-BCFB-EC9210C7BE7A}" type="presParOf" srcId="{D76E61DA-9621-44A3-A2F8-C656CD9627FD}" destId="{81E0F144-B7D2-4DC5-ADB5-4124DEBF5A7C}" srcOrd="9" destOrd="0" presId="urn:microsoft.com/office/officeart/2005/8/layout/default"/>
    <dgm:cxn modelId="{F450DE70-E72B-4DCC-BC59-2C4410D65F9A}" type="presParOf" srcId="{D76E61DA-9621-44A3-A2F8-C656CD9627FD}" destId="{20503FEC-48B4-4A73-8EDB-82F56EF8BBD7}" srcOrd="10" destOrd="0" presId="urn:microsoft.com/office/officeart/2005/8/layout/default"/>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A3F33B-AAA3-4D18-95A8-1AD7C754D06F}" type="doc">
      <dgm:prSet loTypeId="urn:microsoft.com/office/officeart/2005/8/layout/chevronAccent+Icon" loCatId="officeonline" qsTypeId="urn:microsoft.com/office/officeart/2005/8/quickstyle/simple1" qsCatId="simple" csTypeId="urn:microsoft.com/office/officeart/2005/8/colors/accent4_3" csCatId="accent4" phldr="1"/>
      <dgm:spPr/>
    </dgm:pt>
    <dgm:pt modelId="{02418573-792C-4CCE-B49D-F948F94BED0D}" type="pres">
      <dgm:prSet presAssocID="{AAA3F33B-AAA3-4D18-95A8-1AD7C754D06F}" presName="Name0" presStyleCnt="0">
        <dgm:presLayoutVars>
          <dgm:dir/>
          <dgm:resizeHandles val="exact"/>
        </dgm:presLayoutVars>
      </dgm:prSet>
      <dgm:spPr/>
    </dgm:pt>
  </dgm:ptLst>
  <dgm:cxnLst>
    <dgm:cxn modelId="{201E35ED-43D7-49C9-8C1B-AB174B267C9F}" type="presOf" srcId="{AAA3F33B-AAA3-4D18-95A8-1AD7C754D06F}" destId="{02418573-792C-4CCE-B49D-F948F94BED0D}" srcOrd="0" destOrd="0" presId="urn:microsoft.com/office/officeart/2005/8/layout/chevronAccent+Icon"/>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C641EC8-507B-42F4-99E2-382A845F5978}" type="doc">
      <dgm:prSet loTypeId="urn:microsoft.com/office/officeart/2005/8/layout/default" loCatId="list" qsTypeId="urn:microsoft.com/office/officeart/2005/8/quickstyle/simple3" qsCatId="simple" csTypeId="urn:microsoft.com/office/officeart/2005/8/colors/accent4_3" csCatId="accent4" phldr="1"/>
      <dgm:spPr/>
      <dgm:t>
        <a:bodyPr/>
        <a:lstStyle/>
        <a:p>
          <a:endParaRPr lang="en-US"/>
        </a:p>
      </dgm:t>
    </dgm:pt>
    <dgm:pt modelId="{47934840-205B-4CA7-B840-2685A05D4825}">
      <dgm:prSet phldrT="[Text]"/>
      <dgm:spPr/>
      <dgm:t>
        <a:bodyPr/>
        <a:lstStyle/>
        <a:p>
          <a:pPr>
            <a:buFont typeface="Arial" panose="020B0604020202020204" pitchFamily="34" charset="0"/>
            <a:buChar char="•"/>
          </a:pPr>
          <a:r>
            <a:rPr lang="en-US" b="1" dirty="0"/>
            <a:t>Case Managers coordinate the member’s care with the Interdisciplinary Care Team (ICT) which includes designated IHP’s staff, the member and their family/caregiver, doctors, specialists and vendors, anyone involved in the member’s care based on the member’s preference of who they wish to attend. </a:t>
          </a:r>
        </a:p>
      </dgm:t>
    </dgm:pt>
    <dgm:pt modelId="{C9F32F4C-C4D9-438E-8826-40DEE0082704}" type="parTrans" cxnId="{D58321C8-4C18-47B4-B0A3-934321C062D3}">
      <dgm:prSet/>
      <dgm:spPr/>
      <dgm:t>
        <a:bodyPr/>
        <a:lstStyle/>
        <a:p>
          <a:endParaRPr lang="en-US" b="1">
            <a:solidFill>
              <a:schemeClr val="tx1"/>
            </a:solidFill>
          </a:endParaRPr>
        </a:p>
      </dgm:t>
    </dgm:pt>
    <dgm:pt modelId="{60CC79A5-0669-4AD4-A804-364F33216AE4}" type="sibTrans" cxnId="{D58321C8-4C18-47B4-B0A3-934321C062D3}">
      <dgm:prSet/>
      <dgm:spPr/>
      <dgm:t>
        <a:bodyPr/>
        <a:lstStyle/>
        <a:p>
          <a:endParaRPr lang="en-US" b="1">
            <a:solidFill>
              <a:schemeClr val="tx1"/>
            </a:solidFill>
          </a:endParaRPr>
        </a:p>
      </dgm:t>
    </dgm:pt>
    <dgm:pt modelId="{DB47FD30-2AAC-4931-BB68-33210E8E873E}">
      <dgm:prSet phldrT="[Text]"/>
      <dgm:spPr/>
      <dgm:t>
        <a:bodyPr/>
        <a:lstStyle/>
        <a:p>
          <a:r>
            <a:rPr lang="en-US" b="1"/>
            <a:t>Case Managers strive to do the right thing for members by encouraging self-management of their condition as well as communicating the member’s progress toward these goals to the other members of the ICT</a:t>
          </a:r>
          <a:endParaRPr lang="en-US" b="1" dirty="0"/>
        </a:p>
      </dgm:t>
    </dgm:pt>
    <dgm:pt modelId="{72EC2A76-FAB4-42D6-8CD1-545300859003}" type="parTrans" cxnId="{8D5BEDAE-E62D-4C99-984A-B934A4458E10}">
      <dgm:prSet/>
      <dgm:spPr/>
      <dgm:t>
        <a:bodyPr/>
        <a:lstStyle/>
        <a:p>
          <a:endParaRPr lang="en-US" b="1">
            <a:solidFill>
              <a:schemeClr val="tx1"/>
            </a:solidFill>
          </a:endParaRPr>
        </a:p>
      </dgm:t>
    </dgm:pt>
    <dgm:pt modelId="{0F1F235A-A99D-4F6D-B36B-A3B882E1AE6C}" type="sibTrans" cxnId="{8D5BEDAE-E62D-4C99-984A-B934A4458E10}">
      <dgm:prSet/>
      <dgm:spPr/>
      <dgm:t>
        <a:bodyPr/>
        <a:lstStyle/>
        <a:p>
          <a:endParaRPr lang="en-US" b="1">
            <a:solidFill>
              <a:schemeClr val="tx1"/>
            </a:solidFill>
          </a:endParaRPr>
        </a:p>
      </dgm:t>
    </dgm:pt>
    <dgm:pt modelId="{7AFF68D1-7CC9-4352-A4CE-1BF1471BE843}">
      <dgm:prSet phldrT="[Text]"/>
      <dgm:spPr/>
      <dgm:t>
        <a:bodyPr/>
        <a:lstStyle/>
        <a:p>
          <a:pPr>
            <a:buFont typeface="Arial" panose="020B0604020202020204" pitchFamily="34" charset="0"/>
            <a:buChar char="•"/>
          </a:pPr>
          <a:r>
            <a:rPr lang="en-US" b="1" dirty="0"/>
            <a:t>Imperial is responsible to maintain a single, integrated care plan that requires reaching out to external ICT members to coordinate many separate plans of care into one that is made available to all providers based on member’s preference.</a:t>
          </a:r>
        </a:p>
      </dgm:t>
    </dgm:pt>
    <dgm:pt modelId="{D4165632-F095-40C5-B9A4-18CE3EA5A101}" type="parTrans" cxnId="{7BBE6523-C8D7-46F1-801A-2FC911A4C796}">
      <dgm:prSet/>
      <dgm:spPr/>
      <dgm:t>
        <a:bodyPr/>
        <a:lstStyle/>
        <a:p>
          <a:endParaRPr lang="en-US" b="1">
            <a:solidFill>
              <a:schemeClr val="tx1"/>
            </a:solidFill>
          </a:endParaRPr>
        </a:p>
      </dgm:t>
    </dgm:pt>
    <dgm:pt modelId="{71E60077-BA6F-47BC-9CC0-8D08B352D3A5}" type="sibTrans" cxnId="{7BBE6523-C8D7-46F1-801A-2FC911A4C796}">
      <dgm:prSet/>
      <dgm:spPr/>
      <dgm:t>
        <a:bodyPr/>
        <a:lstStyle/>
        <a:p>
          <a:endParaRPr lang="en-US" b="1">
            <a:solidFill>
              <a:schemeClr val="tx1"/>
            </a:solidFill>
          </a:endParaRPr>
        </a:p>
      </dgm:t>
    </dgm:pt>
    <dgm:pt modelId="{EB731162-17E0-474B-9B1A-051A6067E45A}" type="pres">
      <dgm:prSet presAssocID="{9C641EC8-507B-42F4-99E2-382A845F5978}" presName="diagram" presStyleCnt="0">
        <dgm:presLayoutVars>
          <dgm:dir/>
          <dgm:resizeHandles val="exact"/>
        </dgm:presLayoutVars>
      </dgm:prSet>
      <dgm:spPr/>
    </dgm:pt>
    <dgm:pt modelId="{D5ECB5D0-DA6B-4674-B3FC-4AB0095AA4BB}" type="pres">
      <dgm:prSet presAssocID="{47934840-205B-4CA7-B840-2685A05D4825}" presName="node" presStyleLbl="node1" presStyleIdx="0" presStyleCnt="3">
        <dgm:presLayoutVars>
          <dgm:bulletEnabled val="1"/>
        </dgm:presLayoutVars>
      </dgm:prSet>
      <dgm:spPr/>
    </dgm:pt>
    <dgm:pt modelId="{79F038B4-E01E-4F2C-A797-C62C6E5520E4}" type="pres">
      <dgm:prSet presAssocID="{60CC79A5-0669-4AD4-A804-364F33216AE4}" presName="sibTrans" presStyleCnt="0"/>
      <dgm:spPr/>
    </dgm:pt>
    <dgm:pt modelId="{D44D81AE-464B-4C1B-8329-0743DE9BEFCD}" type="pres">
      <dgm:prSet presAssocID="{DB47FD30-2AAC-4931-BB68-33210E8E873E}" presName="node" presStyleLbl="node1" presStyleIdx="1" presStyleCnt="3">
        <dgm:presLayoutVars>
          <dgm:bulletEnabled val="1"/>
        </dgm:presLayoutVars>
      </dgm:prSet>
      <dgm:spPr/>
    </dgm:pt>
    <dgm:pt modelId="{27CBF193-5995-453D-A8CB-FC55145AE27A}" type="pres">
      <dgm:prSet presAssocID="{0F1F235A-A99D-4F6D-B36B-A3B882E1AE6C}" presName="sibTrans" presStyleCnt="0"/>
      <dgm:spPr/>
    </dgm:pt>
    <dgm:pt modelId="{51168744-B7F3-47D6-81DD-5DCC7526B402}" type="pres">
      <dgm:prSet presAssocID="{7AFF68D1-7CC9-4352-A4CE-1BF1471BE843}" presName="node" presStyleLbl="node1" presStyleIdx="2" presStyleCnt="3">
        <dgm:presLayoutVars>
          <dgm:bulletEnabled val="1"/>
        </dgm:presLayoutVars>
      </dgm:prSet>
      <dgm:spPr/>
    </dgm:pt>
  </dgm:ptLst>
  <dgm:cxnLst>
    <dgm:cxn modelId="{7BBE6523-C8D7-46F1-801A-2FC911A4C796}" srcId="{9C641EC8-507B-42F4-99E2-382A845F5978}" destId="{7AFF68D1-7CC9-4352-A4CE-1BF1471BE843}" srcOrd="2" destOrd="0" parTransId="{D4165632-F095-40C5-B9A4-18CE3EA5A101}" sibTransId="{71E60077-BA6F-47BC-9CC0-8D08B352D3A5}"/>
    <dgm:cxn modelId="{E286BF41-8F62-434D-9E48-F173BCEDDE15}" type="presOf" srcId="{7AFF68D1-7CC9-4352-A4CE-1BF1471BE843}" destId="{51168744-B7F3-47D6-81DD-5DCC7526B402}" srcOrd="0" destOrd="0" presId="urn:microsoft.com/office/officeart/2005/8/layout/default"/>
    <dgm:cxn modelId="{1568445A-F9B5-4370-BCBA-2767E6B17AF3}" type="presOf" srcId="{9C641EC8-507B-42F4-99E2-382A845F5978}" destId="{EB731162-17E0-474B-9B1A-051A6067E45A}" srcOrd="0" destOrd="0" presId="urn:microsoft.com/office/officeart/2005/8/layout/default"/>
    <dgm:cxn modelId="{6E5F9FA6-23B9-462C-85D1-6A9643BAA53B}" type="presOf" srcId="{47934840-205B-4CA7-B840-2685A05D4825}" destId="{D5ECB5D0-DA6B-4674-B3FC-4AB0095AA4BB}" srcOrd="0" destOrd="0" presId="urn:microsoft.com/office/officeart/2005/8/layout/default"/>
    <dgm:cxn modelId="{8D5BEDAE-E62D-4C99-984A-B934A4458E10}" srcId="{9C641EC8-507B-42F4-99E2-382A845F5978}" destId="{DB47FD30-2AAC-4931-BB68-33210E8E873E}" srcOrd="1" destOrd="0" parTransId="{72EC2A76-FAB4-42D6-8CD1-545300859003}" sibTransId="{0F1F235A-A99D-4F6D-B36B-A3B882E1AE6C}"/>
    <dgm:cxn modelId="{2B0394C3-6253-41C5-A473-06121B4FBC5E}" type="presOf" srcId="{DB47FD30-2AAC-4931-BB68-33210E8E873E}" destId="{D44D81AE-464B-4C1B-8329-0743DE9BEFCD}" srcOrd="0" destOrd="0" presId="urn:microsoft.com/office/officeart/2005/8/layout/default"/>
    <dgm:cxn modelId="{D58321C8-4C18-47B4-B0A3-934321C062D3}" srcId="{9C641EC8-507B-42F4-99E2-382A845F5978}" destId="{47934840-205B-4CA7-B840-2685A05D4825}" srcOrd="0" destOrd="0" parTransId="{C9F32F4C-C4D9-438E-8826-40DEE0082704}" sibTransId="{60CC79A5-0669-4AD4-A804-364F33216AE4}"/>
    <dgm:cxn modelId="{4DE6FFF5-8DCC-40CC-A61F-CC045E1FBBEA}" type="presParOf" srcId="{EB731162-17E0-474B-9B1A-051A6067E45A}" destId="{D5ECB5D0-DA6B-4674-B3FC-4AB0095AA4BB}" srcOrd="0" destOrd="0" presId="urn:microsoft.com/office/officeart/2005/8/layout/default"/>
    <dgm:cxn modelId="{83D212AF-651D-4A05-B351-33C6810BE239}" type="presParOf" srcId="{EB731162-17E0-474B-9B1A-051A6067E45A}" destId="{79F038B4-E01E-4F2C-A797-C62C6E5520E4}" srcOrd="1" destOrd="0" presId="urn:microsoft.com/office/officeart/2005/8/layout/default"/>
    <dgm:cxn modelId="{BF27DCD5-E30A-4864-A74C-A547D1524961}" type="presParOf" srcId="{EB731162-17E0-474B-9B1A-051A6067E45A}" destId="{D44D81AE-464B-4C1B-8329-0743DE9BEFCD}" srcOrd="2" destOrd="0" presId="urn:microsoft.com/office/officeart/2005/8/layout/default"/>
    <dgm:cxn modelId="{C6AA9597-0AF7-43D2-9BF2-B8CDFF9BE4BC}" type="presParOf" srcId="{EB731162-17E0-474B-9B1A-051A6067E45A}" destId="{27CBF193-5995-453D-A8CB-FC55145AE27A}" srcOrd="3" destOrd="0" presId="urn:microsoft.com/office/officeart/2005/8/layout/default"/>
    <dgm:cxn modelId="{6A6C2656-F965-49FF-BD07-2F07416A0C8B}" type="presParOf" srcId="{EB731162-17E0-474B-9B1A-051A6067E45A}" destId="{51168744-B7F3-47D6-81DD-5DCC7526B402}" srcOrd="4"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C9C200-74CC-4E74-8173-BB852A8BF429}" type="doc">
      <dgm:prSet loTypeId="urn:microsoft.com/office/officeart/2005/8/layout/radial6" loCatId="relationship" qsTypeId="urn:microsoft.com/office/officeart/2005/8/quickstyle/simple1" qsCatId="simple" csTypeId="urn:microsoft.com/office/officeart/2005/8/colors/colorful3" csCatId="colorful" phldr="1"/>
      <dgm:spPr/>
      <dgm:t>
        <a:bodyPr/>
        <a:lstStyle/>
        <a:p>
          <a:endParaRPr lang="en-US"/>
        </a:p>
      </dgm:t>
    </dgm:pt>
    <dgm:pt modelId="{8A9DC0E8-9D28-4A4C-9260-C354689417FC}">
      <dgm:prSet phldrT="[Text]"/>
      <dgm:spPr/>
      <dgm:t>
        <a:bodyPr/>
        <a:lstStyle/>
        <a:p>
          <a:r>
            <a:rPr lang="en-US"/>
            <a:t>Member</a:t>
          </a:r>
        </a:p>
      </dgm:t>
    </dgm:pt>
    <dgm:pt modelId="{F7252D7F-3D74-47D9-8299-6474604B3BFE}" type="parTrans" cxnId="{89B59F3E-6F2E-4F03-B866-BB451286B0A4}">
      <dgm:prSet/>
      <dgm:spPr/>
      <dgm:t>
        <a:bodyPr/>
        <a:lstStyle/>
        <a:p>
          <a:endParaRPr lang="en-US"/>
        </a:p>
      </dgm:t>
    </dgm:pt>
    <dgm:pt modelId="{A2878570-7D78-40E2-AC9C-97E2C7EA5FCB}" type="sibTrans" cxnId="{89B59F3E-6F2E-4F03-B866-BB451286B0A4}">
      <dgm:prSet/>
      <dgm:spPr/>
      <dgm:t>
        <a:bodyPr/>
        <a:lstStyle/>
        <a:p>
          <a:endParaRPr lang="en-US"/>
        </a:p>
      </dgm:t>
    </dgm:pt>
    <dgm:pt modelId="{53DAF5EA-075F-4B15-BE2B-47C53F65182C}">
      <dgm:prSet phldrT="[Text]" custT="1"/>
      <dgm:spPr/>
      <dgm:t>
        <a:bodyPr/>
        <a:lstStyle/>
        <a:p>
          <a:r>
            <a:rPr lang="en-US" sz="1000" dirty="0"/>
            <a:t>IMPERIAL </a:t>
          </a:r>
        </a:p>
      </dgm:t>
    </dgm:pt>
    <dgm:pt modelId="{56B666A9-15A7-43E5-87FE-0097510FFE81}" type="parTrans" cxnId="{FC7C9CFD-3193-4E02-8FFE-6AAACA8FCDF9}">
      <dgm:prSet/>
      <dgm:spPr/>
      <dgm:t>
        <a:bodyPr/>
        <a:lstStyle/>
        <a:p>
          <a:endParaRPr lang="en-US"/>
        </a:p>
      </dgm:t>
    </dgm:pt>
    <dgm:pt modelId="{517D9741-B246-44F6-9C24-96602F3697E0}" type="sibTrans" cxnId="{FC7C9CFD-3193-4E02-8FFE-6AAACA8FCDF9}">
      <dgm:prSet/>
      <dgm:spPr/>
      <dgm:t>
        <a:bodyPr/>
        <a:lstStyle/>
        <a:p>
          <a:endParaRPr lang="en-US"/>
        </a:p>
      </dgm:t>
    </dgm:pt>
    <dgm:pt modelId="{94A7F97D-EE24-48F3-9773-C845EF2502A8}">
      <dgm:prSet phldrT="[Text]" custT="1"/>
      <dgm:spPr/>
      <dgm:t>
        <a:bodyPr/>
        <a:lstStyle/>
        <a:p>
          <a:r>
            <a:rPr lang="en-US" sz="1100" dirty="0"/>
            <a:t>PCP</a:t>
          </a:r>
        </a:p>
      </dgm:t>
    </dgm:pt>
    <dgm:pt modelId="{0ED423E8-78D6-4F42-92F5-03F100A3AC3E}" type="parTrans" cxnId="{9A03604F-0F17-4E15-BB94-76CAAAE2FEAC}">
      <dgm:prSet/>
      <dgm:spPr/>
      <dgm:t>
        <a:bodyPr/>
        <a:lstStyle/>
        <a:p>
          <a:endParaRPr lang="en-US"/>
        </a:p>
      </dgm:t>
    </dgm:pt>
    <dgm:pt modelId="{60FB8D4A-0A86-4984-A52A-F5D9D0C4F436}" type="sibTrans" cxnId="{9A03604F-0F17-4E15-BB94-76CAAAE2FEAC}">
      <dgm:prSet/>
      <dgm:spPr/>
      <dgm:t>
        <a:bodyPr/>
        <a:lstStyle/>
        <a:p>
          <a:endParaRPr lang="en-US"/>
        </a:p>
      </dgm:t>
    </dgm:pt>
    <dgm:pt modelId="{3AF9493B-C00C-4BB5-B0C4-11DD792AD204}">
      <dgm:prSet phldrT="[Text]" custT="1"/>
      <dgm:spPr/>
      <dgm:t>
        <a:bodyPr/>
        <a:lstStyle/>
        <a:p>
          <a:r>
            <a:rPr lang="en-US" sz="1000"/>
            <a:t>VENDOR</a:t>
          </a:r>
        </a:p>
      </dgm:t>
    </dgm:pt>
    <dgm:pt modelId="{966C8E7B-5BA7-40C2-992E-7C588E54413B}" type="parTrans" cxnId="{05B595D1-E550-4FFB-90AA-C24A0B432AB7}">
      <dgm:prSet/>
      <dgm:spPr/>
      <dgm:t>
        <a:bodyPr/>
        <a:lstStyle/>
        <a:p>
          <a:endParaRPr lang="en-US"/>
        </a:p>
      </dgm:t>
    </dgm:pt>
    <dgm:pt modelId="{202A7586-D7A9-4A98-AE8A-8087E4A5F2A6}" type="sibTrans" cxnId="{05B595D1-E550-4FFB-90AA-C24A0B432AB7}">
      <dgm:prSet/>
      <dgm:spPr/>
      <dgm:t>
        <a:bodyPr/>
        <a:lstStyle/>
        <a:p>
          <a:endParaRPr lang="en-US"/>
        </a:p>
      </dgm:t>
    </dgm:pt>
    <dgm:pt modelId="{DF20BA38-88AF-40FA-9EE2-77CD3798DF52}">
      <dgm:prSet phldrT="[Text]" custT="1"/>
      <dgm:spPr/>
      <dgm:t>
        <a:bodyPr/>
        <a:lstStyle/>
        <a:p>
          <a:r>
            <a:rPr lang="en-US" sz="900"/>
            <a:t>FAMILY/ COMMUNITY SUPPORT</a:t>
          </a:r>
        </a:p>
      </dgm:t>
    </dgm:pt>
    <dgm:pt modelId="{5EF36545-4D31-41B9-B511-F9522C2069FE}" type="parTrans" cxnId="{BB722851-A0B6-4785-AEFA-252511B08AE9}">
      <dgm:prSet/>
      <dgm:spPr/>
      <dgm:t>
        <a:bodyPr/>
        <a:lstStyle/>
        <a:p>
          <a:endParaRPr lang="en-US"/>
        </a:p>
      </dgm:t>
    </dgm:pt>
    <dgm:pt modelId="{8CB3608E-3993-44D5-A1F8-04061DBC58DD}" type="sibTrans" cxnId="{BB722851-A0B6-4785-AEFA-252511B08AE9}">
      <dgm:prSet/>
      <dgm:spPr/>
      <dgm:t>
        <a:bodyPr/>
        <a:lstStyle/>
        <a:p>
          <a:endParaRPr lang="en-US"/>
        </a:p>
      </dgm:t>
    </dgm:pt>
    <dgm:pt modelId="{3AB40256-4FCB-4B1F-B60F-F21175D55F8C}">
      <dgm:prSet phldrT="[Text]" custT="1"/>
      <dgm:spPr/>
      <dgm:t>
        <a:bodyPr/>
        <a:lstStyle/>
        <a:p>
          <a:r>
            <a:rPr lang="en-US" sz="900"/>
            <a:t>SPECIALISTS &amp; FACILITIES</a:t>
          </a:r>
        </a:p>
      </dgm:t>
    </dgm:pt>
    <dgm:pt modelId="{F28B2CFB-5710-4077-9E00-5695148EBDC8}" type="parTrans" cxnId="{C8067FAA-50A8-4FAE-99B4-4DF885490FFF}">
      <dgm:prSet/>
      <dgm:spPr/>
      <dgm:t>
        <a:bodyPr/>
        <a:lstStyle/>
        <a:p>
          <a:endParaRPr lang="en-US"/>
        </a:p>
      </dgm:t>
    </dgm:pt>
    <dgm:pt modelId="{21B72490-574D-4306-A9FF-C9A7B50FAE20}" type="sibTrans" cxnId="{C8067FAA-50A8-4FAE-99B4-4DF885490FFF}">
      <dgm:prSet/>
      <dgm:spPr/>
      <dgm:t>
        <a:bodyPr/>
        <a:lstStyle/>
        <a:p>
          <a:endParaRPr lang="en-US"/>
        </a:p>
      </dgm:t>
    </dgm:pt>
    <dgm:pt modelId="{4DDC98D7-4019-40AD-AE90-1B99264A53F0}" type="pres">
      <dgm:prSet presAssocID="{02C9C200-74CC-4E74-8173-BB852A8BF429}" presName="Name0" presStyleCnt="0">
        <dgm:presLayoutVars>
          <dgm:chMax val="1"/>
          <dgm:dir/>
          <dgm:animLvl val="ctr"/>
          <dgm:resizeHandles val="exact"/>
        </dgm:presLayoutVars>
      </dgm:prSet>
      <dgm:spPr/>
    </dgm:pt>
    <dgm:pt modelId="{6301FC92-9CD0-4CE3-A074-9DACE0D5802D}" type="pres">
      <dgm:prSet presAssocID="{8A9DC0E8-9D28-4A4C-9260-C354689417FC}" presName="centerShape" presStyleLbl="node0" presStyleIdx="0" presStyleCnt="1"/>
      <dgm:spPr/>
    </dgm:pt>
    <dgm:pt modelId="{29527C72-7EE9-4F41-8D62-19B6BD8652E8}" type="pres">
      <dgm:prSet presAssocID="{53DAF5EA-075F-4B15-BE2B-47C53F65182C}" presName="node" presStyleLbl="node1" presStyleIdx="0" presStyleCnt="5">
        <dgm:presLayoutVars>
          <dgm:bulletEnabled val="1"/>
        </dgm:presLayoutVars>
      </dgm:prSet>
      <dgm:spPr/>
    </dgm:pt>
    <dgm:pt modelId="{6282E710-0FA0-485B-AEE7-182290020632}" type="pres">
      <dgm:prSet presAssocID="{53DAF5EA-075F-4B15-BE2B-47C53F65182C}" presName="dummy" presStyleCnt="0"/>
      <dgm:spPr/>
    </dgm:pt>
    <dgm:pt modelId="{AA6004CE-0DED-4975-BB24-2C9B40360E5C}" type="pres">
      <dgm:prSet presAssocID="{517D9741-B246-44F6-9C24-96602F3697E0}" presName="sibTrans" presStyleLbl="sibTrans2D1" presStyleIdx="0" presStyleCnt="5"/>
      <dgm:spPr/>
    </dgm:pt>
    <dgm:pt modelId="{BCA59C0B-68C5-4059-871B-C4509B2C7EAA}" type="pres">
      <dgm:prSet presAssocID="{94A7F97D-EE24-48F3-9773-C845EF2502A8}" presName="node" presStyleLbl="node1" presStyleIdx="1" presStyleCnt="5">
        <dgm:presLayoutVars>
          <dgm:bulletEnabled val="1"/>
        </dgm:presLayoutVars>
      </dgm:prSet>
      <dgm:spPr/>
    </dgm:pt>
    <dgm:pt modelId="{8C074102-21FB-4B40-89BF-4BF320E7819A}" type="pres">
      <dgm:prSet presAssocID="{94A7F97D-EE24-48F3-9773-C845EF2502A8}" presName="dummy" presStyleCnt="0"/>
      <dgm:spPr/>
    </dgm:pt>
    <dgm:pt modelId="{E91C6B25-3F19-4A90-893E-6649BA64BDBB}" type="pres">
      <dgm:prSet presAssocID="{60FB8D4A-0A86-4984-A52A-F5D9D0C4F436}" presName="sibTrans" presStyleLbl="sibTrans2D1" presStyleIdx="1" presStyleCnt="5"/>
      <dgm:spPr/>
    </dgm:pt>
    <dgm:pt modelId="{15A1DF88-4426-4361-8F92-2BB1301CF62B}" type="pres">
      <dgm:prSet presAssocID="{3AB40256-4FCB-4B1F-B60F-F21175D55F8C}" presName="node" presStyleLbl="node1" presStyleIdx="2" presStyleCnt="5">
        <dgm:presLayoutVars>
          <dgm:bulletEnabled val="1"/>
        </dgm:presLayoutVars>
      </dgm:prSet>
      <dgm:spPr/>
    </dgm:pt>
    <dgm:pt modelId="{55C05322-CE70-4763-8BCF-9C8F0327BF09}" type="pres">
      <dgm:prSet presAssocID="{3AB40256-4FCB-4B1F-B60F-F21175D55F8C}" presName="dummy" presStyleCnt="0"/>
      <dgm:spPr/>
    </dgm:pt>
    <dgm:pt modelId="{49463722-9D0E-4806-8971-40C4235DBACC}" type="pres">
      <dgm:prSet presAssocID="{21B72490-574D-4306-A9FF-C9A7B50FAE20}" presName="sibTrans" presStyleLbl="sibTrans2D1" presStyleIdx="2" presStyleCnt="5"/>
      <dgm:spPr/>
    </dgm:pt>
    <dgm:pt modelId="{E984EAC0-6281-4BDB-9EE4-32B61B4B2B1E}" type="pres">
      <dgm:prSet presAssocID="{3AF9493B-C00C-4BB5-B0C4-11DD792AD204}" presName="node" presStyleLbl="node1" presStyleIdx="3" presStyleCnt="5">
        <dgm:presLayoutVars>
          <dgm:bulletEnabled val="1"/>
        </dgm:presLayoutVars>
      </dgm:prSet>
      <dgm:spPr/>
    </dgm:pt>
    <dgm:pt modelId="{42AE0DC5-643D-444D-A983-4CBF3BAC5336}" type="pres">
      <dgm:prSet presAssocID="{3AF9493B-C00C-4BB5-B0C4-11DD792AD204}" presName="dummy" presStyleCnt="0"/>
      <dgm:spPr/>
    </dgm:pt>
    <dgm:pt modelId="{B43ED3C0-4322-4C9B-91AF-012FBB892FC6}" type="pres">
      <dgm:prSet presAssocID="{202A7586-D7A9-4A98-AE8A-8087E4A5F2A6}" presName="sibTrans" presStyleLbl="sibTrans2D1" presStyleIdx="3" presStyleCnt="5"/>
      <dgm:spPr/>
    </dgm:pt>
    <dgm:pt modelId="{E73AC543-6AF9-4E3A-A8D8-B575D155779D}" type="pres">
      <dgm:prSet presAssocID="{DF20BA38-88AF-40FA-9EE2-77CD3798DF52}" presName="node" presStyleLbl="node1" presStyleIdx="4" presStyleCnt="5" custScaleX="126640">
        <dgm:presLayoutVars>
          <dgm:bulletEnabled val="1"/>
        </dgm:presLayoutVars>
      </dgm:prSet>
      <dgm:spPr/>
    </dgm:pt>
    <dgm:pt modelId="{7B7888E8-5BE1-4CC1-A9F7-BDA1B97753BE}" type="pres">
      <dgm:prSet presAssocID="{DF20BA38-88AF-40FA-9EE2-77CD3798DF52}" presName="dummy" presStyleCnt="0"/>
      <dgm:spPr/>
    </dgm:pt>
    <dgm:pt modelId="{10C1850E-BAC5-4483-A660-82804FB07310}" type="pres">
      <dgm:prSet presAssocID="{8CB3608E-3993-44D5-A1F8-04061DBC58DD}" presName="sibTrans" presStyleLbl="sibTrans2D1" presStyleIdx="4" presStyleCnt="5"/>
      <dgm:spPr/>
    </dgm:pt>
  </dgm:ptLst>
  <dgm:cxnLst>
    <dgm:cxn modelId="{EB54E804-5935-4E66-AB02-E207EF770323}" type="presOf" srcId="{8CB3608E-3993-44D5-A1F8-04061DBC58DD}" destId="{10C1850E-BAC5-4483-A660-82804FB07310}" srcOrd="0" destOrd="0" presId="urn:microsoft.com/office/officeart/2005/8/layout/radial6"/>
    <dgm:cxn modelId="{F39C4006-4681-48DE-AA9E-580B25B89316}" type="presOf" srcId="{DF20BA38-88AF-40FA-9EE2-77CD3798DF52}" destId="{E73AC543-6AF9-4E3A-A8D8-B575D155779D}" srcOrd="0" destOrd="0" presId="urn:microsoft.com/office/officeart/2005/8/layout/radial6"/>
    <dgm:cxn modelId="{C25DB929-19DD-4998-8078-B0FACC829E73}" type="presOf" srcId="{60FB8D4A-0A86-4984-A52A-F5D9D0C4F436}" destId="{E91C6B25-3F19-4A90-893E-6649BA64BDBB}" srcOrd="0" destOrd="0" presId="urn:microsoft.com/office/officeart/2005/8/layout/radial6"/>
    <dgm:cxn modelId="{8DE4A92B-73AD-45CF-8FE8-505185C1B528}" type="presOf" srcId="{202A7586-D7A9-4A98-AE8A-8087E4A5F2A6}" destId="{B43ED3C0-4322-4C9B-91AF-012FBB892FC6}" srcOrd="0" destOrd="0" presId="urn:microsoft.com/office/officeart/2005/8/layout/radial6"/>
    <dgm:cxn modelId="{8654642E-57BA-40ED-94D9-A5A6726565E2}" type="presOf" srcId="{94A7F97D-EE24-48F3-9773-C845EF2502A8}" destId="{BCA59C0B-68C5-4059-871B-C4509B2C7EAA}" srcOrd="0" destOrd="0" presId="urn:microsoft.com/office/officeart/2005/8/layout/radial6"/>
    <dgm:cxn modelId="{202F4F2E-5160-4D51-B577-361C9E39D3A0}" type="presOf" srcId="{53DAF5EA-075F-4B15-BE2B-47C53F65182C}" destId="{29527C72-7EE9-4F41-8D62-19B6BD8652E8}" srcOrd="0" destOrd="0" presId="urn:microsoft.com/office/officeart/2005/8/layout/radial6"/>
    <dgm:cxn modelId="{89B59F3E-6F2E-4F03-B866-BB451286B0A4}" srcId="{02C9C200-74CC-4E74-8173-BB852A8BF429}" destId="{8A9DC0E8-9D28-4A4C-9260-C354689417FC}" srcOrd="0" destOrd="0" parTransId="{F7252D7F-3D74-47D9-8299-6474604B3BFE}" sibTransId="{A2878570-7D78-40E2-AC9C-97E2C7EA5FCB}"/>
    <dgm:cxn modelId="{9A03604F-0F17-4E15-BB94-76CAAAE2FEAC}" srcId="{8A9DC0E8-9D28-4A4C-9260-C354689417FC}" destId="{94A7F97D-EE24-48F3-9773-C845EF2502A8}" srcOrd="1" destOrd="0" parTransId="{0ED423E8-78D6-4F42-92F5-03F100A3AC3E}" sibTransId="{60FB8D4A-0A86-4984-A52A-F5D9D0C4F436}"/>
    <dgm:cxn modelId="{BB722851-A0B6-4785-AEFA-252511B08AE9}" srcId="{8A9DC0E8-9D28-4A4C-9260-C354689417FC}" destId="{DF20BA38-88AF-40FA-9EE2-77CD3798DF52}" srcOrd="4" destOrd="0" parTransId="{5EF36545-4D31-41B9-B511-F9522C2069FE}" sibTransId="{8CB3608E-3993-44D5-A1F8-04061DBC58DD}"/>
    <dgm:cxn modelId="{0727B477-0231-4DCF-92D7-77D5E3F73D93}" type="presOf" srcId="{21B72490-574D-4306-A9FF-C9A7B50FAE20}" destId="{49463722-9D0E-4806-8971-40C4235DBACC}" srcOrd="0" destOrd="0" presId="urn:microsoft.com/office/officeart/2005/8/layout/radial6"/>
    <dgm:cxn modelId="{82C636A0-00ED-4399-97C2-76BED82F77C4}" type="presOf" srcId="{3AF9493B-C00C-4BB5-B0C4-11DD792AD204}" destId="{E984EAC0-6281-4BDB-9EE4-32B61B4B2B1E}" srcOrd="0" destOrd="0" presId="urn:microsoft.com/office/officeart/2005/8/layout/radial6"/>
    <dgm:cxn modelId="{C8067FAA-50A8-4FAE-99B4-4DF885490FFF}" srcId="{8A9DC0E8-9D28-4A4C-9260-C354689417FC}" destId="{3AB40256-4FCB-4B1F-B60F-F21175D55F8C}" srcOrd="2" destOrd="0" parTransId="{F28B2CFB-5710-4077-9E00-5695148EBDC8}" sibTransId="{21B72490-574D-4306-A9FF-C9A7B50FAE20}"/>
    <dgm:cxn modelId="{4DAF94B3-920B-45C5-852B-D5607342B070}" type="presOf" srcId="{517D9741-B246-44F6-9C24-96602F3697E0}" destId="{AA6004CE-0DED-4975-BB24-2C9B40360E5C}" srcOrd="0" destOrd="0" presId="urn:microsoft.com/office/officeart/2005/8/layout/radial6"/>
    <dgm:cxn modelId="{05B595D1-E550-4FFB-90AA-C24A0B432AB7}" srcId="{8A9DC0E8-9D28-4A4C-9260-C354689417FC}" destId="{3AF9493B-C00C-4BB5-B0C4-11DD792AD204}" srcOrd="3" destOrd="0" parTransId="{966C8E7B-5BA7-40C2-992E-7C588E54413B}" sibTransId="{202A7586-D7A9-4A98-AE8A-8087E4A5F2A6}"/>
    <dgm:cxn modelId="{31245FE1-BC67-4586-9C7A-3F9B7D75E5E9}" type="presOf" srcId="{8A9DC0E8-9D28-4A4C-9260-C354689417FC}" destId="{6301FC92-9CD0-4CE3-A074-9DACE0D5802D}" srcOrd="0" destOrd="0" presId="urn:microsoft.com/office/officeart/2005/8/layout/radial6"/>
    <dgm:cxn modelId="{31CBE9E6-B294-4D1A-BDC8-0F8E8D29C672}" type="presOf" srcId="{3AB40256-4FCB-4B1F-B60F-F21175D55F8C}" destId="{15A1DF88-4426-4361-8F92-2BB1301CF62B}" srcOrd="0" destOrd="0" presId="urn:microsoft.com/office/officeart/2005/8/layout/radial6"/>
    <dgm:cxn modelId="{A19268EC-B41C-4422-A1DA-E576FF9AED68}" type="presOf" srcId="{02C9C200-74CC-4E74-8173-BB852A8BF429}" destId="{4DDC98D7-4019-40AD-AE90-1B99264A53F0}" srcOrd="0" destOrd="0" presId="urn:microsoft.com/office/officeart/2005/8/layout/radial6"/>
    <dgm:cxn modelId="{FC7C9CFD-3193-4E02-8FFE-6AAACA8FCDF9}" srcId="{8A9DC0E8-9D28-4A4C-9260-C354689417FC}" destId="{53DAF5EA-075F-4B15-BE2B-47C53F65182C}" srcOrd="0" destOrd="0" parTransId="{56B666A9-15A7-43E5-87FE-0097510FFE81}" sibTransId="{517D9741-B246-44F6-9C24-96602F3697E0}"/>
    <dgm:cxn modelId="{EDBDF0B5-311A-45D6-8447-BC268D2555FE}" type="presParOf" srcId="{4DDC98D7-4019-40AD-AE90-1B99264A53F0}" destId="{6301FC92-9CD0-4CE3-A074-9DACE0D5802D}" srcOrd="0" destOrd="0" presId="urn:microsoft.com/office/officeart/2005/8/layout/radial6"/>
    <dgm:cxn modelId="{AD64518A-E901-4C06-91CD-036BE86C4CE2}" type="presParOf" srcId="{4DDC98D7-4019-40AD-AE90-1B99264A53F0}" destId="{29527C72-7EE9-4F41-8D62-19B6BD8652E8}" srcOrd="1" destOrd="0" presId="urn:microsoft.com/office/officeart/2005/8/layout/radial6"/>
    <dgm:cxn modelId="{6639943A-74E9-4FFB-B40D-A9F5AC4B9408}" type="presParOf" srcId="{4DDC98D7-4019-40AD-AE90-1B99264A53F0}" destId="{6282E710-0FA0-485B-AEE7-182290020632}" srcOrd="2" destOrd="0" presId="urn:microsoft.com/office/officeart/2005/8/layout/radial6"/>
    <dgm:cxn modelId="{67F51FB3-DF7D-4FB8-93FE-147BAB67AB24}" type="presParOf" srcId="{4DDC98D7-4019-40AD-AE90-1B99264A53F0}" destId="{AA6004CE-0DED-4975-BB24-2C9B40360E5C}" srcOrd="3" destOrd="0" presId="urn:microsoft.com/office/officeart/2005/8/layout/radial6"/>
    <dgm:cxn modelId="{CBC8E905-E8D2-466E-8B26-0AA0B5C10247}" type="presParOf" srcId="{4DDC98D7-4019-40AD-AE90-1B99264A53F0}" destId="{BCA59C0B-68C5-4059-871B-C4509B2C7EAA}" srcOrd="4" destOrd="0" presId="urn:microsoft.com/office/officeart/2005/8/layout/radial6"/>
    <dgm:cxn modelId="{58113548-3D0B-4F14-8DB9-459D03F8EC8A}" type="presParOf" srcId="{4DDC98D7-4019-40AD-AE90-1B99264A53F0}" destId="{8C074102-21FB-4B40-89BF-4BF320E7819A}" srcOrd="5" destOrd="0" presId="urn:microsoft.com/office/officeart/2005/8/layout/radial6"/>
    <dgm:cxn modelId="{250C2FEE-099D-442A-8D38-8C7B20C1E410}" type="presParOf" srcId="{4DDC98D7-4019-40AD-AE90-1B99264A53F0}" destId="{E91C6B25-3F19-4A90-893E-6649BA64BDBB}" srcOrd="6" destOrd="0" presId="urn:microsoft.com/office/officeart/2005/8/layout/radial6"/>
    <dgm:cxn modelId="{408BFEBB-DF4B-4432-BC36-2E626C30A454}" type="presParOf" srcId="{4DDC98D7-4019-40AD-AE90-1B99264A53F0}" destId="{15A1DF88-4426-4361-8F92-2BB1301CF62B}" srcOrd="7" destOrd="0" presId="urn:microsoft.com/office/officeart/2005/8/layout/radial6"/>
    <dgm:cxn modelId="{961735C4-E24E-4078-A659-2C1BF33BADFE}" type="presParOf" srcId="{4DDC98D7-4019-40AD-AE90-1B99264A53F0}" destId="{55C05322-CE70-4763-8BCF-9C8F0327BF09}" srcOrd="8" destOrd="0" presId="urn:microsoft.com/office/officeart/2005/8/layout/radial6"/>
    <dgm:cxn modelId="{B3B6E55B-7ACE-4942-B6DD-8437716F4FC1}" type="presParOf" srcId="{4DDC98D7-4019-40AD-AE90-1B99264A53F0}" destId="{49463722-9D0E-4806-8971-40C4235DBACC}" srcOrd="9" destOrd="0" presId="urn:microsoft.com/office/officeart/2005/8/layout/radial6"/>
    <dgm:cxn modelId="{A7AC73E9-34CD-49F7-94D3-8947D8E3120C}" type="presParOf" srcId="{4DDC98D7-4019-40AD-AE90-1B99264A53F0}" destId="{E984EAC0-6281-4BDB-9EE4-32B61B4B2B1E}" srcOrd="10" destOrd="0" presId="urn:microsoft.com/office/officeart/2005/8/layout/radial6"/>
    <dgm:cxn modelId="{7234B43C-A049-46A9-9A71-C8D89D10D0A0}" type="presParOf" srcId="{4DDC98D7-4019-40AD-AE90-1B99264A53F0}" destId="{42AE0DC5-643D-444D-A983-4CBF3BAC5336}" srcOrd="11" destOrd="0" presId="urn:microsoft.com/office/officeart/2005/8/layout/radial6"/>
    <dgm:cxn modelId="{FC2B6E46-2A72-422A-BB00-339CF17F2053}" type="presParOf" srcId="{4DDC98D7-4019-40AD-AE90-1B99264A53F0}" destId="{B43ED3C0-4322-4C9B-91AF-012FBB892FC6}" srcOrd="12" destOrd="0" presId="urn:microsoft.com/office/officeart/2005/8/layout/radial6"/>
    <dgm:cxn modelId="{FF7ACEB0-6546-49B5-8421-051DC3CCD8C9}" type="presParOf" srcId="{4DDC98D7-4019-40AD-AE90-1B99264A53F0}" destId="{E73AC543-6AF9-4E3A-A8D8-B575D155779D}" srcOrd="13" destOrd="0" presId="urn:microsoft.com/office/officeart/2005/8/layout/radial6"/>
    <dgm:cxn modelId="{CA02E40E-6BE8-4955-B671-2E3AA540E8A6}" type="presParOf" srcId="{4DDC98D7-4019-40AD-AE90-1B99264A53F0}" destId="{7B7888E8-5BE1-4CC1-A9F7-BDA1B97753BE}" srcOrd="14" destOrd="0" presId="urn:microsoft.com/office/officeart/2005/8/layout/radial6"/>
    <dgm:cxn modelId="{01390050-48A1-4FCF-A668-830E6126BC42}" type="presParOf" srcId="{4DDC98D7-4019-40AD-AE90-1B99264A53F0}" destId="{10C1850E-BAC5-4483-A660-82804FB07310}" srcOrd="15" destOrd="0" presId="urn:microsoft.com/office/officeart/2005/8/layout/radial6"/>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A29195F1-D168-4213-85C9-38D982A04440}" type="doc">
      <dgm:prSet loTypeId="urn:microsoft.com/office/officeart/2005/8/layout/default" loCatId="list" qsTypeId="urn:microsoft.com/office/officeart/2005/8/quickstyle/simple1" qsCatId="simple" csTypeId="urn:microsoft.com/office/officeart/2005/8/colors/accent4_1" csCatId="accent4" phldr="1"/>
      <dgm:spPr/>
      <dgm:t>
        <a:bodyPr/>
        <a:lstStyle/>
        <a:p>
          <a:endParaRPr lang="en-US"/>
        </a:p>
      </dgm:t>
    </dgm:pt>
    <dgm:pt modelId="{39F5FBDA-BF2E-4EB6-A81E-9C8F718ABB59}">
      <dgm:prSet phldrT="[Text]"/>
      <dgm:spPr/>
      <dgm:t>
        <a:bodyPr/>
        <a:lstStyle/>
        <a:p>
          <a:r>
            <a:rPr lang="en-US" b="1" dirty="0"/>
            <a:t>Completing HRA</a:t>
          </a:r>
        </a:p>
      </dgm:t>
    </dgm:pt>
    <dgm:pt modelId="{65878600-3B94-4F5F-B2C2-4021DE6807B4}" type="parTrans" cxnId="{7301E7DD-56F1-4C6B-810F-11F5DBCD1152}">
      <dgm:prSet/>
      <dgm:spPr/>
      <dgm:t>
        <a:bodyPr/>
        <a:lstStyle/>
        <a:p>
          <a:endParaRPr lang="en-US"/>
        </a:p>
      </dgm:t>
    </dgm:pt>
    <dgm:pt modelId="{E9BD0E48-3FFF-4F34-B890-34AC06D50723}" type="sibTrans" cxnId="{7301E7DD-56F1-4C6B-810F-11F5DBCD1152}">
      <dgm:prSet/>
      <dgm:spPr/>
      <dgm:t>
        <a:bodyPr/>
        <a:lstStyle/>
        <a:p>
          <a:endParaRPr lang="en-US"/>
        </a:p>
      </dgm:t>
    </dgm:pt>
    <dgm:pt modelId="{364D04A5-ECE9-4D94-861B-5D411EDFD117}">
      <dgm:prSet phldrT="[Text]"/>
      <dgm:spPr/>
      <dgm:t>
        <a:bodyPr/>
        <a:lstStyle/>
        <a:p>
          <a:r>
            <a:rPr lang="en-US" b="1"/>
            <a:t>Coordinating Appointments	</a:t>
          </a:r>
          <a:endParaRPr lang="en-US" b="1" dirty="0"/>
        </a:p>
      </dgm:t>
    </dgm:pt>
    <dgm:pt modelId="{AB4776B4-76F7-4D7D-96EC-6C633C23A0ED}" type="parTrans" cxnId="{D5757673-0631-48A0-B1EF-C2D417AA28A0}">
      <dgm:prSet/>
      <dgm:spPr/>
      <dgm:t>
        <a:bodyPr/>
        <a:lstStyle/>
        <a:p>
          <a:endParaRPr lang="en-US"/>
        </a:p>
      </dgm:t>
    </dgm:pt>
    <dgm:pt modelId="{D36A1B39-BA37-4BC0-B6B4-03452C4A537D}" type="sibTrans" cxnId="{D5757673-0631-48A0-B1EF-C2D417AA28A0}">
      <dgm:prSet/>
      <dgm:spPr/>
      <dgm:t>
        <a:bodyPr/>
        <a:lstStyle/>
        <a:p>
          <a:endParaRPr lang="en-US"/>
        </a:p>
      </dgm:t>
    </dgm:pt>
    <dgm:pt modelId="{F9D8DD78-99A5-4BB5-87B8-F2B4E6C6ADB9}">
      <dgm:prSet phldrT="[Text]"/>
      <dgm:spPr/>
      <dgm:t>
        <a:bodyPr/>
        <a:lstStyle/>
        <a:p>
          <a:r>
            <a:rPr lang="en-US" b="1"/>
            <a:t>Home Health Enrollment</a:t>
          </a:r>
          <a:endParaRPr lang="en-US" b="1" dirty="0"/>
        </a:p>
      </dgm:t>
    </dgm:pt>
    <dgm:pt modelId="{D55C8B31-0345-4AD7-8946-146D29C6E0C0}" type="parTrans" cxnId="{2B6A5CCC-B5CC-47E8-B213-CB443455F2B2}">
      <dgm:prSet/>
      <dgm:spPr/>
      <dgm:t>
        <a:bodyPr/>
        <a:lstStyle/>
        <a:p>
          <a:endParaRPr lang="en-US"/>
        </a:p>
      </dgm:t>
    </dgm:pt>
    <dgm:pt modelId="{1AF3DABF-0076-4035-A4FE-CD710CA9F709}" type="sibTrans" cxnId="{2B6A5CCC-B5CC-47E8-B213-CB443455F2B2}">
      <dgm:prSet/>
      <dgm:spPr/>
      <dgm:t>
        <a:bodyPr/>
        <a:lstStyle/>
        <a:p>
          <a:endParaRPr lang="en-US"/>
        </a:p>
      </dgm:t>
    </dgm:pt>
    <dgm:pt modelId="{16025DA9-D019-4422-BF97-67A1321AA7E7}">
      <dgm:prSet phldrT="[Text]"/>
      <dgm:spPr/>
      <dgm:t>
        <a:bodyPr/>
        <a:lstStyle/>
        <a:p>
          <a:r>
            <a:rPr lang="en-US" b="1"/>
            <a:t>Annual Wellness Visits &amp; Preventative Exams</a:t>
          </a:r>
          <a:endParaRPr lang="en-US" b="1" dirty="0"/>
        </a:p>
      </dgm:t>
    </dgm:pt>
    <dgm:pt modelId="{A1E9C2FF-B7D7-427F-A21A-7C4BFEEFF1CE}" type="parTrans" cxnId="{C1613053-1601-4B8B-A94C-D8E05CC0EB24}">
      <dgm:prSet/>
      <dgm:spPr/>
      <dgm:t>
        <a:bodyPr/>
        <a:lstStyle/>
        <a:p>
          <a:endParaRPr lang="en-US"/>
        </a:p>
      </dgm:t>
    </dgm:pt>
    <dgm:pt modelId="{D8E8C14B-D97A-4152-9351-D3123021C233}" type="sibTrans" cxnId="{C1613053-1601-4B8B-A94C-D8E05CC0EB24}">
      <dgm:prSet/>
      <dgm:spPr/>
      <dgm:t>
        <a:bodyPr/>
        <a:lstStyle/>
        <a:p>
          <a:endParaRPr lang="en-US"/>
        </a:p>
      </dgm:t>
    </dgm:pt>
    <dgm:pt modelId="{D73E7218-00D4-4D9A-822E-F1B35F0D9AA3}">
      <dgm:prSet phldrT="[Text]"/>
      <dgm:spPr/>
      <dgm:t>
        <a:bodyPr/>
        <a:lstStyle/>
        <a:p>
          <a:r>
            <a:rPr lang="en-US" b="1"/>
            <a:t>Care Plan Review</a:t>
          </a:r>
          <a:endParaRPr lang="en-US" b="1" dirty="0"/>
        </a:p>
      </dgm:t>
    </dgm:pt>
    <dgm:pt modelId="{C9934746-2B0A-4B5A-99AA-68CDEF2FA1A7}" type="parTrans" cxnId="{1217EFD7-D77C-4071-A30D-9A2A03F60633}">
      <dgm:prSet/>
      <dgm:spPr/>
      <dgm:t>
        <a:bodyPr/>
        <a:lstStyle/>
        <a:p>
          <a:endParaRPr lang="en-US"/>
        </a:p>
      </dgm:t>
    </dgm:pt>
    <dgm:pt modelId="{B0BE50FB-274D-4BBA-AC45-450827A61699}" type="sibTrans" cxnId="{1217EFD7-D77C-4071-A30D-9A2A03F60633}">
      <dgm:prSet/>
      <dgm:spPr/>
      <dgm:t>
        <a:bodyPr/>
        <a:lstStyle/>
        <a:p>
          <a:endParaRPr lang="en-US"/>
        </a:p>
      </dgm:t>
    </dgm:pt>
    <dgm:pt modelId="{8AC57F5E-1D98-4730-8E6A-9618247D97CD}">
      <dgm:prSet/>
      <dgm:spPr/>
      <dgm:t>
        <a:bodyPr/>
        <a:lstStyle/>
        <a:p>
          <a:r>
            <a:rPr lang="en-US" b="1"/>
            <a:t>Health Education Referrals</a:t>
          </a:r>
          <a:endParaRPr lang="en-US" b="1" dirty="0"/>
        </a:p>
      </dgm:t>
    </dgm:pt>
    <dgm:pt modelId="{D84C0BFE-6B30-4224-A5AF-3D2B417B6C5F}" type="parTrans" cxnId="{91E80241-7585-4BA4-BF49-41ECFC1F8F07}">
      <dgm:prSet/>
      <dgm:spPr/>
      <dgm:t>
        <a:bodyPr/>
        <a:lstStyle/>
        <a:p>
          <a:endParaRPr lang="en-US"/>
        </a:p>
      </dgm:t>
    </dgm:pt>
    <dgm:pt modelId="{B3EBE6E4-D642-4736-BEFD-0F6A48D23CF1}" type="sibTrans" cxnId="{91E80241-7585-4BA4-BF49-41ECFC1F8F07}">
      <dgm:prSet/>
      <dgm:spPr/>
      <dgm:t>
        <a:bodyPr/>
        <a:lstStyle/>
        <a:p>
          <a:endParaRPr lang="en-US"/>
        </a:p>
      </dgm:t>
    </dgm:pt>
    <dgm:pt modelId="{9D76AFF8-030B-4DBE-A34C-E51EA7BF1D36}">
      <dgm:prSet/>
      <dgm:spPr/>
      <dgm:t>
        <a:bodyPr/>
        <a:lstStyle/>
        <a:p>
          <a:r>
            <a:rPr lang="en-US" b="1"/>
            <a:t>Medication Management</a:t>
          </a:r>
          <a:endParaRPr lang="en-US" b="1" dirty="0"/>
        </a:p>
      </dgm:t>
    </dgm:pt>
    <dgm:pt modelId="{F6BFB6CD-3DBC-4E54-A48C-18B1C1531361}" type="parTrans" cxnId="{25ACB99B-B8C4-453D-A63D-1319AD05D09D}">
      <dgm:prSet/>
      <dgm:spPr/>
      <dgm:t>
        <a:bodyPr/>
        <a:lstStyle/>
        <a:p>
          <a:endParaRPr lang="en-US"/>
        </a:p>
      </dgm:t>
    </dgm:pt>
    <dgm:pt modelId="{034C9A23-B63F-4D35-9236-4CE88C842E39}" type="sibTrans" cxnId="{25ACB99B-B8C4-453D-A63D-1319AD05D09D}">
      <dgm:prSet/>
      <dgm:spPr/>
      <dgm:t>
        <a:bodyPr/>
        <a:lstStyle/>
        <a:p>
          <a:endParaRPr lang="en-US"/>
        </a:p>
      </dgm:t>
    </dgm:pt>
    <dgm:pt modelId="{F8C110F7-4E7A-4DAD-A871-0D5E3554692E}">
      <dgm:prSet/>
      <dgm:spPr/>
      <dgm:t>
        <a:bodyPr/>
        <a:lstStyle/>
        <a:p>
          <a:r>
            <a:rPr lang="en-US" b="1"/>
            <a:t>Behavioral Health Assessment</a:t>
          </a:r>
          <a:endParaRPr lang="en-US" b="1" dirty="0"/>
        </a:p>
      </dgm:t>
    </dgm:pt>
    <dgm:pt modelId="{F36F5782-A803-4B7B-A2A2-47DF87846570}" type="parTrans" cxnId="{D6131580-F897-497A-9D84-387D7FF47528}">
      <dgm:prSet/>
      <dgm:spPr/>
      <dgm:t>
        <a:bodyPr/>
        <a:lstStyle/>
        <a:p>
          <a:endParaRPr lang="en-US"/>
        </a:p>
      </dgm:t>
    </dgm:pt>
    <dgm:pt modelId="{179400C5-524F-46B0-A70C-6745D75ADCD3}" type="sibTrans" cxnId="{D6131580-F897-497A-9D84-387D7FF47528}">
      <dgm:prSet/>
      <dgm:spPr/>
      <dgm:t>
        <a:bodyPr/>
        <a:lstStyle/>
        <a:p>
          <a:endParaRPr lang="en-US"/>
        </a:p>
      </dgm:t>
    </dgm:pt>
    <dgm:pt modelId="{B19046D6-0D7B-4EC8-81C8-791DCE8399E1}" type="pres">
      <dgm:prSet presAssocID="{A29195F1-D168-4213-85C9-38D982A04440}" presName="diagram" presStyleCnt="0">
        <dgm:presLayoutVars>
          <dgm:dir/>
          <dgm:resizeHandles val="exact"/>
        </dgm:presLayoutVars>
      </dgm:prSet>
      <dgm:spPr/>
    </dgm:pt>
    <dgm:pt modelId="{83EEEC66-F3BF-4219-AF61-684CF267C7F7}" type="pres">
      <dgm:prSet presAssocID="{39F5FBDA-BF2E-4EB6-A81E-9C8F718ABB59}" presName="node" presStyleLbl="node1" presStyleIdx="0" presStyleCnt="8">
        <dgm:presLayoutVars>
          <dgm:bulletEnabled val="1"/>
        </dgm:presLayoutVars>
      </dgm:prSet>
      <dgm:spPr/>
    </dgm:pt>
    <dgm:pt modelId="{A8E63C4E-38A3-43A8-9E9F-3B34CB4668C5}" type="pres">
      <dgm:prSet presAssocID="{E9BD0E48-3FFF-4F34-B890-34AC06D50723}" presName="sibTrans" presStyleCnt="0"/>
      <dgm:spPr/>
    </dgm:pt>
    <dgm:pt modelId="{E51C75D6-C632-41B6-8BE7-D4E9D0723858}" type="pres">
      <dgm:prSet presAssocID="{9D76AFF8-030B-4DBE-A34C-E51EA7BF1D36}" presName="node" presStyleLbl="node1" presStyleIdx="1" presStyleCnt="8" custLinFactY="100000" custLinFactNeighborX="-59045" custLinFactNeighborY="130439">
        <dgm:presLayoutVars>
          <dgm:bulletEnabled val="1"/>
        </dgm:presLayoutVars>
      </dgm:prSet>
      <dgm:spPr/>
    </dgm:pt>
    <dgm:pt modelId="{EAD780C2-B1C2-47FA-8E14-F40F6FABD6C5}" type="pres">
      <dgm:prSet presAssocID="{034C9A23-B63F-4D35-9236-4CE88C842E39}" presName="sibTrans" presStyleCnt="0"/>
      <dgm:spPr/>
    </dgm:pt>
    <dgm:pt modelId="{402769C1-E066-45DD-8317-5C5505C058B9}" type="pres">
      <dgm:prSet presAssocID="{F8C110F7-4E7A-4DAD-A871-0D5E3554692E}" presName="node" presStyleLbl="node1" presStyleIdx="2" presStyleCnt="8" custLinFactY="100000" custLinFactNeighborX="-48000" custLinFactNeighborY="131667">
        <dgm:presLayoutVars>
          <dgm:bulletEnabled val="1"/>
        </dgm:presLayoutVars>
      </dgm:prSet>
      <dgm:spPr/>
    </dgm:pt>
    <dgm:pt modelId="{FFF41A1D-9B32-4E7A-9DEA-FB65C18C8F07}" type="pres">
      <dgm:prSet presAssocID="{179400C5-524F-46B0-A70C-6745D75ADCD3}" presName="sibTrans" presStyleCnt="0"/>
      <dgm:spPr/>
    </dgm:pt>
    <dgm:pt modelId="{9234EB00-06EF-4E5C-A19C-941905395C79}" type="pres">
      <dgm:prSet presAssocID="{364D04A5-ECE9-4D94-861B-5D411EDFD117}" presName="node" presStyleLbl="node1" presStyleIdx="3" presStyleCnt="8">
        <dgm:presLayoutVars>
          <dgm:bulletEnabled val="1"/>
        </dgm:presLayoutVars>
      </dgm:prSet>
      <dgm:spPr/>
    </dgm:pt>
    <dgm:pt modelId="{B790F3A6-39A1-4B44-96FA-B1A37076803C}" type="pres">
      <dgm:prSet presAssocID="{D36A1B39-BA37-4BC0-B6B4-03452C4A537D}" presName="sibTrans" presStyleCnt="0"/>
      <dgm:spPr/>
    </dgm:pt>
    <dgm:pt modelId="{3844617B-4AE8-4FCA-A500-488D79EC0B1C}" type="pres">
      <dgm:prSet presAssocID="{F9D8DD78-99A5-4BB5-87B8-F2B4E6C6ADB9}" presName="node" presStyleLbl="node1" presStyleIdx="4" presStyleCnt="8">
        <dgm:presLayoutVars>
          <dgm:bulletEnabled val="1"/>
        </dgm:presLayoutVars>
      </dgm:prSet>
      <dgm:spPr/>
    </dgm:pt>
    <dgm:pt modelId="{3E30A435-7115-4946-8809-AEBD1A1CCEDD}" type="pres">
      <dgm:prSet presAssocID="{1AF3DABF-0076-4035-A4FE-CD710CA9F709}" presName="sibTrans" presStyleCnt="0"/>
      <dgm:spPr/>
    </dgm:pt>
    <dgm:pt modelId="{12B8F32D-921C-450A-B546-3BB5B9DD0492}" type="pres">
      <dgm:prSet presAssocID="{16025DA9-D019-4422-BF97-67A1321AA7E7}" presName="node" presStyleLbl="node1" presStyleIdx="5" presStyleCnt="8">
        <dgm:presLayoutVars>
          <dgm:bulletEnabled val="1"/>
        </dgm:presLayoutVars>
      </dgm:prSet>
      <dgm:spPr/>
    </dgm:pt>
    <dgm:pt modelId="{0F4B61E3-0FB9-4C94-ACBE-32212BE5A818}" type="pres">
      <dgm:prSet presAssocID="{D8E8C14B-D97A-4152-9351-D3123021C233}" presName="sibTrans" presStyleCnt="0"/>
      <dgm:spPr/>
    </dgm:pt>
    <dgm:pt modelId="{57AA5763-A780-422D-9BB9-E360F127E8C9}" type="pres">
      <dgm:prSet presAssocID="{D73E7218-00D4-4D9A-822E-F1B35F0D9AA3}" presName="node" presStyleLbl="node1" presStyleIdx="6" presStyleCnt="8" custLinFactY="-100000" custLinFactNeighborX="55000" custLinFactNeighborY="-132974">
        <dgm:presLayoutVars>
          <dgm:bulletEnabled val="1"/>
        </dgm:presLayoutVars>
      </dgm:prSet>
      <dgm:spPr/>
    </dgm:pt>
    <dgm:pt modelId="{B95440A4-B4FB-4754-B640-430659F1B227}" type="pres">
      <dgm:prSet presAssocID="{B0BE50FB-274D-4BBA-AC45-450827A61699}" presName="sibTrans" presStyleCnt="0"/>
      <dgm:spPr/>
    </dgm:pt>
    <dgm:pt modelId="{729F865B-5294-49EA-AA65-5D6A8B79D4A3}" type="pres">
      <dgm:prSet presAssocID="{8AC57F5E-1D98-4730-8E6A-9618247D97CD}" presName="node" presStyleLbl="node1" presStyleIdx="7" presStyleCnt="8" custLinFactY="-100000" custLinFactNeighborX="55000" custLinFactNeighborY="-133020">
        <dgm:presLayoutVars>
          <dgm:bulletEnabled val="1"/>
        </dgm:presLayoutVars>
      </dgm:prSet>
      <dgm:spPr/>
    </dgm:pt>
  </dgm:ptLst>
  <dgm:cxnLst>
    <dgm:cxn modelId="{C086BB14-7E17-4748-9756-9C201B5C5279}" type="presOf" srcId="{39F5FBDA-BF2E-4EB6-A81E-9C8F718ABB59}" destId="{83EEEC66-F3BF-4219-AF61-684CF267C7F7}" srcOrd="0" destOrd="0" presId="urn:microsoft.com/office/officeart/2005/8/layout/default"/>
    <dgm:cxn modelId="{91E80241-7585-4BA4-BF49-41ECFC1F8F07}" srcId="{A29195F1-D168-4213-85C9-38D982A04440}" destId="{8AC57F5E-1D98-4730-8E6A-9618247D97CD}" srcOrd="7" destOrd="0" parTransId="{D84C0BFE-6B30-4224-A5AF-3D2B417B6C5F}" sibTransId="{B3EBE6E4-D642-4736-BEFD-0F6A48D23CF1}"/>
    <dgm:cxn modelId="{A777C04A-1797-4B62-8095-953C01BDA622}" type="presOf" srcId="{364D04A5-ECE9-4D94-861B-5D411EDFD117}" destId="{9234EB00-06EF-4E5C-A19C-941905395C79}" srcOrd="0" destOrd="0" presId="urn:microsoft.com/office/officeart/2005/8/layout/default"/>
    <dgm:cxn modelId="{C1613053-1601-4B8B-A94C-D8E05CC0EB24}" srcId="{A29195F1-D168-4213-85C9-38D982A04440}" destId="{16025DA9-D019-4422-BF97-67A1321AA7E7}" srcOrd="5" destOrd="0" parTransId="{A1E9C2FF-B7D7-427F-A21A-7C4BFEEFF1CE}" sibTransId="{D8E8C14B-D97A-4152-9351-D3123021C233}"/>
    <dgm:cxn modelId="{D5757673-0631-48A0-B1EF-C2D417AA28A0}" srcId="{A29195F1-D168-4213-85C9-38D982A04440}" destId="{364D04A5-ECE9-4D94-861B-5D411EDFD117}" srcOrd="3" destOrd="0" parTransId="{AB4776B4-76F7-4D7D-96EC-6C633C23A0ED}" sibTransId="{D36A1B39-BA37-4BC0-B6B4-03452C4A537D}"/>
    <dgm:cxn modelId="{D6131580-F897-497A-9D84-387D7FF47528}" srcId="{A29195F1-D168-4213-85C9-38D982A04440}" destId="{F8C110F7-4E7A-4DAD-A871-0D5E3554692E}" srcOrd="2" destOrd="0" parTransId="{F36F5782-A803-4B7B-A2A2-47DF87846570}" sibTransId="{179400C5-524F-46B0-A70C-6745D75ADCD3}"/>
    <dgm:cxn modelId="{1B3EE09A-7CBE-4D52-B8EA-5521E1963F2E}" type="presOf" srcId="{F8C110F7-4E7A-4DAD-A871-0D5E3554692E}" destId="{402769C1-E066-45DD-8317-5C5505C058B9}" srcOrd="0" destOrd="0" presId="urn:microsoft.com/office/officeart/2005/8/layout/default"/>
    <dgm:cxn modelId="{25ACB99B-B8C4-453D-A63D-1319AD05D09D}" srcId="{A29195F1-D168-4213-85C9-38D982A04440}" destId="{9D76AFF8-030B-4DBE-A34C-E51EA7BF1D36}" srcOrd="1" destOrd="0" parTransId="{F6BFB6CD-3DBC-4E54-A48C-18B1C1531361}" sibTransId="{034C9A23-B63F-4D35-9236-4CE88C842E39}"/>
    <dgm:cxn modelId="{9A15D9B0-6CB7-4516-A3E8-5BFCDE2C8A1F}" type="presOf" srcId="{8AC57F5E-1D98-4730-8E6A-9618247D97CD}" destId="{729F865B-5294-49EA-AA65-5D6A8B79D4A3}" srcOrd="0" destOrd="0" presId="urn:microsoft.com/office/officeart/2005/8/layout/default"/>
    <dgm:cxn modelId="{F54A15BC-EF7C-4FE1-A4BF-DF0EF93943A4}" type="presOf" srcId="{16025DA9-D019-4422-BF97-67A1321AA7E7}" destId="{12B8F32D-921C-450A-B546-3BB5B9DD0492}" srcOrd="0" destOrd="0" presId="urn:microsoft.com/office/officeart/2005/8/layout/default"/>
    <dgm:cxn modelId="{2B6A5CCC-B5CC-47E8-B213-CB443455F2B2}" srcId="{A29195F1-D168-4213-85C9-38D982A04440}" destId="{F9D8DD78-99A5-4BB5-87B8-F2B4E6C6ADB9}" srcOrd="4" destOrd="0" parTransId="{D55C8B31-0345-4AD7-8946-146D29C6E0C0}" sibTransId="{1AF3DABF-0076-4035-A4FE-CD710CA9F709}"/>
    <dgm:cxn modelId="{1217EFD7-D77C-4071-A30D-9A2A03F60633}" srcId="{A29195F1-D168-4213-85C9-38D982A04440}" destId="{D73E7218-00D4-4D9A-822E-F1B35F0D9AA3}" srcOrd="6" destOrd="0" parTransId="{C9934746-2B0A-4B5A-99AA-68CDEF2FA1A7}" sibTransId="{B0BE50FB-274D-4BBA-AC45-450827A61699}"/>
    <dgm:cxn modelId="{A89663D9-D026-4D4A-AF8C-A6C5DA3B98E0}" type="presOf" srcId="{F9D8DD78-99A5-4BB5-87B8-F2B4E6C6ADB9}" destId="{3844617B-4AE8-4FCA-A500-488D79EC0B1C}" srcOrd="0" destOrd="0" presId="urn:microsoft.com/office/officeart/2005/8/layout/default"/>
    <dgm:cxn modelId="{7301E7DD-56F1-4C6B-810F-11F5DBCD1152}" srcId="{A29195F1-D168-4213-85C9-38D982A04440}" destId="{39F5FBDA-BF2E-4EB6-A81E-9C8F718ABB59}" srcOrd="0" destOrd="0" parTransId="{65878600-3B94-4F5F-B2C2-4021DE6807B4}" sibTransId="{E9BD0E48-3FFF-4F34-B890-34AC06D50723}"/>
    <dgm:cxn modelId="{4F4CEFDF-9368-41CF-B427-A95A2655E0B6}" type="presOf" srcId="{D73E7218-00D4-4D9A-822E-F1B35F0D9AA3}" destId="{57AA5763-A780-422D-9BB9-E360F127E8C9}" srcOrd="0" destOrd="0" presId="urn:microsoft.com/office/officeart/2005/8/layout/default"/>
    <dgm:cxn modelId="{92C43AED-8BA5-43D4-AAE7-19AC7970D6AE}" type="presOf" srcId="{A29195F1-D168-4213-85C9-38D982A04440}" destId="{B19046D6-0D7B-4EC8-81C8-791DCE8399E1}" srcOrd="0" destOrd="0" presId="urn:microsoft.com/office/officeart/2005/8/layout/default"/>
    <dgm:cxn modelId="{D284A4ED-19EA-4DF6-B6B1-7503A20D60D0}" type="presOf" srcId="{9D76AFF8-030B-4DBE-A34C-E51EA7BF1D36}" destId="{E51C75D6-C632-41B6-8BE7-D4E9D0723858}" srcOrd="0" destOrd="0" presId="urn:microsoft.com/office/officeart/2005/8/layout/default"/>
    <dgm:cxn modelId="{CC303B7A-1706-48D5-AC24-8BDBED86A9B4}" type="presParOf" srcId="{B19046D6-0D7B-4EC8-81C8-791DCE8399E1}" destId="{83EEEC66-F3BF-4219-AF61-684CF267C7F7}" srcOrd="0" destOrd="0" presId="urn:microsoft.com/office/officeart/2005/8/layout/default"/>
    <dgm:cxn modelId="{6DB9AB52-B489-4796-8C4A-C0AB79ED3846}" type="presParOf" srcId="{B19046D6-0D7B-4EC8-81C8-791DCE8399E1}" destId="{A8E63C4E-38A3-43A8-9E9F-3B34CB4668C5}" srcOrd="1" destOrd="0" presId="urn:microsoft.com/office/officeart/2005/8/layout/default"/>
    <dgm:cxn modelId="{6C8A03E6-07C0-4BD4-90AE-CA50D3A34309}" type="presParOf" srcId="{B19046D6-0D7B-4EC8-81C8-791DCE8399E1}" destId="{E51C75D6-C632-41B6-8BE7-D4E9D0723858}" srcOrd="2" destOrd="0" presId="urn:microsoft.com/office/officeart/2005/8/layout/default"/>
    <dgm:cxn modelId="{F25FB7B5-63BE-41DD-BDE8-4E4558788469}" type="presParOf" srcId="{B19046D6-0D7B-4EC8-81C8-791DCE8399E1}" destId="{EAD780C2-B1C2-47FA-8E14-F40F6FABD6C5}" srcOrd="3" destOrd="0" presId="urn:microsoft.com/office/officeart/2005/8/layout/default"/>
    <dgm:cxn modelId="{9880B770-6383-4CEC-A4FE-5F04DED0A91F}" type="presParOf" srcId="{B19046D6-0D7B-4EC8-81C8-791DCE8399E1}" destId="{402769C1-E066-45DD-8317-5C5505C058B9}" srcOrd="4" destOrd="0" presId="urn:microsoft.com/office/officeart/2005/8/layout/default"/>
    <dgm:cxn modelId="{1F993D14-9EEA-4CFA-BB3F-8347F6FDADC8}" type="presParOf" srcId="{B19046D6-0D7B-4EC8-81C8-791DCE8399E1}" destId="{FFF41A1D-9B32-4E7A-9DEA-FB65C18C8F07}" srcOrd="5" destOrd="0" presId="urn:microsoft.com/office/officeart/2005/8/layout/default"/>
    <dgm:cxn modelId="{3073F21E-58E3-48E6-A30D-1AB454B77CA8}" type="presParOf" srcId="{B19046D6-0D7B-4EC8-81C8-791DCE8399E1}" destId="{9234EB00-06EF-4E5C-A19C-941905395C79}" srcOrd="6" destOrd="0" presId="urn:microsoft.com/office/officeart/2005/8/layout/default"/>
    <dgm:cxn modelId="{DA3E259C-87A8-4E3A-8BF8-12B0AEE9278A}" type="presParOf" srcId="{B19046D6-0D7B-4EC8-81C8-791DCE8399E1}" destId="{B790F3A6-39A1-4B44-96FA-B1A37076803C}" srcOrd="7" destOrd="0" presId="urn:microsoft.com/office/officeart/2005/8/layout/default"/>
    <dgm:cxn modelId="{8931FEE1-CAF9-4BA6-8F61-41AEE2512884}" type="presParOf" srcId="{B19046D6-0D7B-4EC8-81C8-791DCE8399E1}" destId="{3844617B-4AE8-4FCA-A500-488D79EC0B1C}" srcOrd="8" destOrd="0" presId="urn:microsoft.com/office/officeart/2005/8/layout/default"/>
    <dgm:cxn modelId="{DA1722A3-12E6-4091-9B78-30EBF2D577DE}" type="presParOf" srcId="{B19046D6-0D7B-4EC8-81C8-791DCE8399E1}" destId="{3E30A435-7115-4946-8809-AEBD1A1CCEDD}" srcOrd="9" destOrd="0" presId="urn:microsoft.com/office/officeart/2005/8/layout/default"/>
    <dgm:cxn modelId="{026DB772-6201-4A72-B88C-7573D13B16F7}" type="presParOf" srcId="{B19046D6-0D7B-4EC8-81C8-791DCE8399E1}" destId="{12B8F32D-921C-450A-B546-3BB5B9DD0492}" srcOrd="10" destOrd="0" presId="urn:microsoft.com/office/officeart/2005/8/layout/default"/>
    <dgm:cxn modelId="{C70582D3-ACC6-4F5D-AE2C-68E8040B0755}" type="presParOf" srcId="{B19046D6-0D7B-4EC8-81C8-791DCE8399E1}" destId="{0F4B61E3-0FB9-4C94-ACBE-32212BE5A818}" srcOrd="11" destOrd="0" presId="urn:microsoft.com/office/officeart/2005/8/layout/default"/>
    <dgm:cxn modelId="{3D1182B6-6E1F-4958-9FB1-6AB0AD0F6F41}" type="presParOf" srcId="{B19046D6-0D7B-4EC8-81C8-791DCE8399E1}" destId="{57AA5763-A780-422D-9BB9-E360F127E8C9}" srcOrd="12" destOrd="0" presId="urn:microsoft.com/office/officeart/2005/8/layout/default"/>
    <dgm:cxn modelId="{8F2369DB-AFB4-4789-B2D8-FA8B5F4B10A7}" type="presParOf" srcId="{B19046D6-0D7B-4EC8-81C8-791DCE8399E1}" destId="{B95440A4-B4FB-4754-B640-430659F1B227}" srcOrd="13" destOrd="0" presId="urn:microsoft.com/office/officeart/2005/8/layout/default"/>
    <dgm:cxn modelId="{9533FD9C-DCC1-48F7-B003-A94E300103B3}" type="presParOf" srcId="{B19046D6-0D7B-4EC8-81C8-791DCE8399E1}" destId="{729F865B-5294-49EA-AA65-5D6A8B79D4A3}"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7DDC04B-000A-4E7F-9E5F-BADF696289D7}" type="doc">
      <dgm:prSet loTypeId="urn:microsoft.com/office/officeart/2005/8/layout/default" loCatId="list" qsTypeId="urn:microsoft.com/office/officeart/2005/8/quickstyle/simple1" qsCatId="simple" csTypeId="urn:microsoft.com/office/officeart/2005/8/colors/accent4_5" csCatId="accent4" phldr="1"/>
      <dgm:spPr/>
      <dgm:t>
        <a:bodyPr/>
        <a:lstStyle/>
        <a:p>
          <a:endParaRPr lang="en-US"/>
        </a:p>
      </dgm:t>
    </dgm:pt>
    <dgm:pt modelId="{D78491F4-EA73-4F39-B126-621DE57FBF64}">
      <dgm:prSet phldrT="[Text]"/>
      <dgm:spPr/>
      <dgm:t>
        <a:bodyPr/>
        <a:lstStyle/>
        <a:p>
          <a:pPr>
            <a:buFont typeface="Arial" panose="020B0604020202020204" pitchFamily="34" charset="0"/>
            <a:buChar char="•"/>
          </a:pPr>
          <a:r>
            <a:rPr lang="en-US" b="1" dirty="0">
              <a:solidFill>
                <a:schemeClr val="tx1"/>
              </a:solidFill>
            </a:rPr>
            <a:t>Process Measures </a:t>
          </a:r>
        </a:p>
        <a:p>
          <a:pPr>
            <a:buFont typeface="Arial" panose="020B0604020202020204" pitchFamily="34" charset="0"/>
            <a:buChar char="•"/>
          </a:pPr>
          <a:r>
            <a:rPr lang="en-US" b="1" dirty="0">
              <a:solidFill>
                <a:schemeClr val="tx1"/>
              </a:solidFill>
            </a:rPr>
            <a:t>Timeliness of Assessment processes </a:t>
          </a:r>
        </a:p>
        <a:p>
          <a:pPr>
            <a:buFont typeface="Arial" panose="020B0604020202020204" pitchFamily="34" charset="0"/>
            <a:buChar char="•"/>
          </a:pPr>
          <a:r>
            <a:rPr lang="en-US" b="1" dirty="0">
              <a:solidFill>
                <a:schemeClr val="tx1"/>
              </a:solidFill>
            </a:rPr>
            <a:t>Physician Relationship (% populations with PCP or Medical Home Relationship)</a:t>
          </a:r>
        </a:p>
        <a:p>
          <a:pPr>
            <a:buFont typeface="Arial" panose="020B0604020202020204" pitchFamily="34" charset="0"/>
            <a:buChar char="•"/>
          </a:pPr>
          <a:r>
            <a:rPr lang="en-US" b="1" dirty="0">
              <a:solidFill>
                <a:schemeClr val="tx1"/>
              </a:solidFill>
            </a:rPr>
            <a:t>Care Meetings </a:t>
          </a:r>
        </a:p>
        <a:p>
          <a:pPr>
            <a:buFont typeface="Arial" panose="020B0604020202020204" pitchFamily="34" charset="0"/>
            <a:buChar char="•"/>
          </a:pPr>
          <a:r>
            <a:rPr lang="en-US" b="1" dirty="0">
              <a:solidFill>
                <a:schemeClr val="tx1"/>
              </a:solidFill>
            </a:rPr>
            <a:t>Case/Care Management performance </a:t>
          </a:r>
        </a:p>
      </dgm:t>
    </dgm:pt>
    <dgm:pt modelId="{C1D846FE-6BC5-4A20-97F3-F8EBC817ECDF}" type="parTrans" cxnId="{523EC604-7A26-4236-930A-79EBC2A35D60}">
      <dgm:prSet/>
      <dgm:spPr/>
      <dgm:t>
        <a:bodyPr/>
        <a:lstStyle/>
        <a:p>
          <a:endParaRPr lang="en-US"/>
        </a:p>
      </dgm:t>
    </dgm:pt>
    <dgm:pt modelId="{ECB5BED7-6B68-4035-B454-E3C198C5C679}" type="sibTrans" cxnId="{523EC604-7A26-4236-930A-79EBC2A35D60}">
      <dgm:prSet/>
      <dgm:spPr/>
      <dgm:t>
        <a:bodyPr/>
        <a:lstStyle/>
        <a:p>
          <a:endParaRPr lang="en-US"/>
        </a:p>
      </dgm:t>
    </dgm:pt>
    <dgm:pt modelId="{7D7DEAA5-97D2-442E-850D-70D9E2BD8F26}">
      <dgm:prSet phldrT="[Text]"/>
      <dgm:spPr/>
      <dgm:t>
        <a:bodyPr/>
        <a:lstStyle/>
        <a:p>
          <a:pPr algn="ctr">
            <a:buFont typeface="Arial" panose="020B0604020202020204" pitchFamily="34" charset="0"/>
            <a:buChar char="•"/>
          </a:pPr>
          <a:r>
            <a:rPr lang="en-US" b="1" dirty="0">
              <a:solidFill>
                <a:schemeClr val="tx1"/>
              </a:solidFill>
            </a:rPr>
            <a:t>Care Measures </a:t>
          </a:r>
        </a:p>
        <a:p>
          <a:pPr algn="ctr">
            <a:buFont typeface="Arial" panose="020B0604020202020204" pitchFamily="34" charset="0"/>
            <a:buChar char="•"/>
          </a:pPr>
          <a:r>
            <a:rPr lang="en-US" b="1" dirty="0">
              <a:solidFill>
                <a:schemeClr val="tx1"/>
              </a:solidFill>
            </a:rPr>
            <a:t>Utilization Patterns </a:t>
          </a:r>
        </a:p>
        <a:p>
          <a:pPr algn="ctr">
            <a:buFont typeface="Arial" panose="020B0604020202020204" pitchFamily="34" charset="0"/>
            <a:buChar char="•"/>
          </a:pPr>
          <a:r>
            <a:rPr lang="en-US" b="1" dirty="0">
              <a:solidFill>
                <a:schemeClr val="tx1"/>
              </a:solidFill>
            </a:rPr>
            <a:t>Prescribing Patterns </a:t>
          </a:r>
        </a:p>
        <a:p>
          <a:pPr algn="ctr">
            <a:buFont typeface="Arial" panose="020B0604020202020204" pitchFamily="34" charset="0"/>
            <a:buChar char="•"/>
          </a:pPr>
          <a:r>
            <a:rPr lang="en-US" b="1" dirty="0">
              <a:solidFill>
                <a:schemeClr val="tx1"/>
              </a:solidFill>
            </a:rPr>
            <a:t>Drug interactions</a:t>
          </a:r>
        </a:p>
        <a:p>
          <a:pPr algn="ctr">
            <a:buFont typeface="Arial" panose="020B0604020202020204" pitchFamily="34" charset="0"/>
            <a:buChar char="•"/>
          </a:pPr>
          <a:r>
            <a:rPr lang="en-US" b="1" dirty="0">
              <a:solidFill>
                <a:schemeClr val="tx1"/>
              </a:solidFill>
            </a:rPr>
            <a:t>Readmissions</a:t>
          </a:r>
        </a:p>
      </dgm:t>
    </dgm:pt>
    <dgm:pt modelId="{3676ECAE-EE3B-4C44-ACF2-A2EEA46FFB19}" type="parTrans" cxnId="{FABE807B-2D3D-42A3-8C67-176035ED5506}">
      <dgm:prSet/>
      <dgm:spPr/>
      <dgm:t>
        <a:bodyPr/>
        <a:lstStyle/>
        <a:p>
          <a:endParaRPr lang="en-US"/>
        </a:p>
      </dgm:t>
    </dgm:pt>
    <dgm:pt modelId="{43129CBA-0C07-4896-B595-513C7EA03905}" type="sibTrans" cxnId="{FABE807B-2D3D-42A3-8C67-176035ED5506}">
      <dgm:prSet/>
      <dgm:spPr/>
      <dgm:t>
        <a:bodyPr/>
        <a:lstStyle/>
        <a:p>
          <a:endParaRPr lang="en-US"/>
        </a:p>
      </dgm:t>
    </dgm:pt>
    <dgm:pt modelId="{FB272158-155F-47F3-8504-0CEC1DECF073}">
      <dgm:prSet phldrT="[Text]"/>
      <dgm:spPr/>
      <dgm:t>
        <a:bodyPr/>
        <a:lstStyle/>
        <a:p>
          <a:pPr>
            <a:buFont typeface="Arial" panose="020B0604020202020204" pitchFamily="34" charset="0"/>
            <a:buChar char="•"/>
          </a:pPr>
          <a:r>
            <a:rPr lang="en-US" b="1" dirty="0">
              <a:solidFill>
                <a:schemeClr val="tx1"/>
              </a:solidFill>
            </a:rPr>
            <a:t>Quality Measures </a:t>
          </a:r>
        </a:p>
        <a:p>
          <a:pPr>
            <a:buFont typeface="Arial" panose="020B0604020202020204" pitchFamily="34" charset="0"/>
            <a:buChar char="•"/>
          </a:pPr>
          <a:r>
            <a:rPr lang="en-US" b="1" dirty="0">
              <a:solidFill>
                <a:schemeClr val="tx1"/>
              </a:solidFill>
            </a:rPr>
            <a:t>HEDIS </a:t>
          </a:r>
        </a:p>
        <a:p>
          <a:pPr>
            <a:buFont typeface="Arial" panose="020B0604020202020204" pitchFamily="34" charset="0"/>
            <a:buChar char="•"/>
          </a:pPr>
          <a:r>
            <a:rPr lang="en-US" b="1" dirty="0">
              <a:solidFill>
                <a:schemeClr val="tx1"/>
              </a:solidFill>
            </a:rPr>
            <a:t>Quality of Care Concerns</a:t>
          </a:r>
        </a:p>
        <a:p>
          <a:pPr>
            <a:buFont typeface="Arial" panose="020B0604020202020204" pitchFamily="34" charset="0"/>
            <a:buChar char="•"/>
          </a:pPr>
          <a:r>
            <a:rPr lang="en-US" b="1" dirty="0">
              <a:solidFill>
                <a:schemeClr val="tx1"/>
              </a:solidFill>
            </a:rPr>
            <a:t>Satisfaction Surveys </a:t>
          </a:r>
        </a:p>
      </dgm:t>
    </dgm:pt>
    <dgm:pt modelId="{D9E42A08-218F-4A2D-B590-0658E76436E4}" type="parTrans" cxnId="{5889BA3B-F55F-4A72-B4FF-34951AE96B63}">
      <dgm:prSet/>
      <dgm:spPr/>
      <dgm:t>
        <a:bodyPr/>
        <a:lstStyle/>
        <a:p>
          <a:endParaRPr lang="en-US"/>
        </a:p>
      </dgm:t>
    </dgm:pt>
    <dgm:pt modelId="{E78BB1CB-AC9F-43F1-9EF3-C61EBA0E7DB8}" type="sibTrans" cxnId="{5889BA3B-F55F-4A72-B4FF-34951AE96B63}">
      <dgm:prSet/>
      <dgm:spPr/>
      <dgm:t>
        <a:bodyPr/>
        <a:lstStyle/>
        <a:p>
          <a:endParaRPr lang="en-US"/>
        </a:p>
      </dgm:t>
    </dgm:pt>
    <dgm:pt modelId="{248BB6DB-A4CF-4F6E-981F-1A9E554AB9CA}" type="pres">
      <dgm:prSet presAssocID="{C7DDC04B-000A-4E7F-9E5F-BADF696289D7}" presName="diagram" presStyleCnt="0">
        <dgm:presLayoutVars>
          <dgm:dir/>
          <dgm:resizeHandles val="exact"/>
        </dgm:presLayoutVars>
      </dgm:prSet>
      <dgm:spPr/>
    </dgm:pt>
    <dgm:pt modelId="{50D142D1-1AC1-427E-9011-407EB4F10868}" type="pres">
      <dgm:prSet presAssocID="{D78491F4-EA73-4F39-B126-621DE57FBF64}" presName="node" presStyleLbl="node1" presStyleIdx="0" presStyleCnt="3">
        <dgm:presLayoutVars>
          <dgm:bulletEnabled val="1"/>
        </dgm:presLayoutVars>
      </dgm:prSet>
      <dgm:spPr/>
    </dgm:pt>
    <dgm:pt modelId="{3E48B85F-ED55-4687-9A50-D83545929EA0}" type="pres">
      <dgm:prSet presAssocID="{ECB5BED7-6B68-4035-B454-E3C198C5C679}" presName="sibTrans" presStyleCnt="0"/>
      <dgm:spPr/>
    </dgm:pt>
    <dgm:pt modelId="{9B66656A-4E53-476B-98EF-F70C40B4F790}" type="pres">
      <dgm:prSet presAssocID="{7D7DEAA5-97D2-442E-850D-70D9E2BD8F26}" presName="node" presStyleLbl="node1" presStyleIdx="1" presStyleCnt="3" custLinFactNeighborX="-786" custLinFactNeighborY="-1">
        <dgm:presLayoutVars>
          <dgm:bulletEnabled val="1"/>
        </dgm:presLayoutVars>
      </dgm:prSet>
      <dgm:spPr/>
    </dgm:pt>
    <dgm:pt modelId="{D88A8712-98C3-48FC-B150-4A5FD1F5431B}" type="pres">
      <dgm:prSet presAssocID="{43129CBA-0C07-4896-B595-513C7EA03905}" presName="sibTrans" presStyleCnt="0"/>
      <dgm:spPr/>
    </dgm:pt>
    <dgm:pt modelId="{2FC443E0-3E2F-4431-852B-9AE46EB2D432}" type="pres">
      <dgm:prSet presAssocID="{FB272158-155F-47F3-8504-0CEC1DECF073}" presName="node" presStyleLbl="node1" presStyleIdx="2" presStyleCnt="3" custLinFactNeighborX="-953" custLinFactNeighborY="-15291">
        <dgm:presLayoutVars>
          <dgm:bulletEnabled val="1"/>
        </dgm:presLayoutVars>
      </dgm:prSet>
      <dgm:spPr/>
    </dgm:pt>
  </dgm:ptLst>
  <dgm:cxnLst>
    <dgm:cxn modelId="{523EC604-7A26-4236-930A-79EBC2A35D60}" srcId="{C7DDC04B-000A-4E7F-9E5F-BADF696289D7}" destId="{D78491F4-EA73-4F39-B126-621DE57FBF64}" srcOrd="0" destOrd="0" parTransId="{C1D846FE-6BC5-4A20-97F3-F8EBC817ECDF}" sibTransId="{ECB5BED7-6B68-4035-B454-E3C198C5C679}"/>
    <dgm:cxn modelId="{A906AC23-6F20-4A87-AD50-481518A11FBC}" type="presOf" srcId="{7D7DEAA5-97D2-442E-850D-70D9E2BD8F26}" destId="{9B66656A-4E53-476B-98EF-F70C40B4F790}" srcOrd="0" destOrd="0" presId="urn:microsoft.com/office/officeart/2005/8/layout/default"/>
    <dgm:cxn modelId="{7D7F963A-61C0-4DE6-9952-0FF7450512DD}" type="presOf" srcId="{C7DDC04B-000A-4E7F-9E5F-BADF696289D7}" destId="{248BB6DB-A4CF-4F6E-981F-1A9E554AB9CA}" srcOrd="0" destOrd="0" presId="urn:microsoft.com/office/officeart/2005/8/layout/default"/>
    <dgm:cxn modelId="{5889BA3B-F55F-4A72-B4FF-34951AE96B63}" srcId="{C7DDC04B-000A-4E7F-9E5F-BADF696289D7}" destId="{FB272158-155F-47F3-8504-0CEC1DECF073}" srcOrd="2" destOrd="0" parTransId="{D9E42A08-218F-4A2D-B590-0658E76436E4}" sibTransId="{E78BB1CB-AC9F-43F1-9EF3-C61EBA0E7DB8}"/>
    <dgm:cxn modelId="{FABE807B-2D3D-42A3-8C67-176035ED5506}" srcId="{C7DDC04B-000A-4E7F-9E5F-BADF696289D7}" destId="{7D7DEAA5-97D2-442E-850D-70D9E2BD8F26}" srcOrd="1" destOrd="0" parTransId="{3676ECAE-EE3B-4C44-ACF2-A2EEA46FFB19}" sibTransId="{43129CBA-0C07-4896-B595-513C7EA03905}"/>
    <dgm:cxn modelId="{22228B8F-F3BA-4545-959D-8C8832C013FF}" type="presOf" srcId="{FB272158-155F-47F3-8504-0CEC1DECF073}" destId="{2FC443E0-3E2F-4431-852B-9AE46EB2D432}" srcOrd="0" destOrd="0" presId="urn:microsoft.com/office/officeart/2005/8/layout/default"/>
    <dgm:cxn modelId="{CF2AB4C4-01C2-4DB7-ACCE-5B9DBDFE95EA}" type="presOf" srcId="{D78491F4-EA73-4F39-B126-621DE57FBF64}" destId="{50D142D1-1AC1-427E-9011-407EB4F10868}" srcOrd="0" destOrd="0" presId="urn:microsoft.com/office/officeart/2005/8/layout/default"/>
    <dgm:cxn modelId="{31839D64-76F7-4260-B93B-2A0865D9E38E}" type="presParOf" srcId="{248BB6DB-A4CF-4F6E-981F-1A9E554AB9CA}" destId="{50D142D1-1AC1-427E-9011-407EB4F10868}" srcOrd="0" destOrd="0" presId="urn:microsoft.com/office/officeart/2005/8/layout/default"/>
    <dgm:cxn modelId="{F3ED5561-66BF-4405-812C-8F13736BE0F6}" type="presParOf" srcId="{248BB6DB-A4CF-4F6E-981F-1A9E554AB9CA}" destId="{3E48B85F-ED55-4687-9A50-D83545929EA0}" srcOrd="1" destOrd="0" presId="urn:microsoft.com/office/officeart/2005/8/layout/default"/>
    <dgm:cxn modelId="{342302BA-C6DC-4B67-9C77-8EDC50D087F4}" type="presParOf" srcId="{248BB6DB-A4CF-4F6E-981F-1A9E554AB9CA}" destId="{9B66656A-4E53-476B-98EF-F70C40B4F790}" srcOrd="2" destOrd="0" presId="urn:microsoft.com/office/officeart/2005/8/layout/default"/>
    <dgm:cxn modelId="{099C3786-A1B5-4BFA-8469-EFF7FC111F16}" type="presParOf" srcId="{248BB6DB-A4CF-4F6E-981F-1A9E554AB9CA}" destId="{D88A8712-98C3-48FC-B150-4A5FD1F5431B}" srcOrd="3" destOrd="0" presId="urn:microsoft.com/office/officeart/2005/8/layout/default"/>
    <dgm:cxn modelId="{845B0C56-45FD-48C5-8AD0-088F1A1714FE}" type="presParOf" srcId="{248BB6DB-A4CF-4F6E-981F-1A9E554AB9CA}" destId="{2FC443E0-3E2F-4431-852B-9AE46EB2D432}" srcOrd="4"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E3F755-178F-4F03-8009-6308FE9468DF}">
      <dsp:nvSpPr>
        <dsp:cNvPr id="0" name=""/>
        <dsp:cNvSpPr/>
      </dsp:nvSpPr>
      <dsp:spPr>
        <a:xfrm>
          <a:off x="1808" y="176401"/>
          <a:ext cx="1434554" cy="860732"/>
        </a:xfrm>
        <a:prstGeom prst="rect">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Cardiologist</a:t>
          </a:r>
        </a:p>
      </dsp:txBody>
      <dsp:txXfrm>
        <a:off x="1808" y="176401"/>
        <a:ext cx="1434554" cy="860732"/>
      </dsp:txXfrm>
    </dsp:sp>
    <dsp:sp modelId="{79D82A55-13A8-4F3C-B934-64CE1003BCB9}">
      <dsp:nvSpPr>
        <dsp:cNvPr id="0" name=""/>
        <dsp:cNvSpPr/>
      </dsp:nvSpPr>
      <dsp:spPr>
        <a:xfrm>
          <a:off x="1579817" y="176401"/>
          <a:ext cx="1434554" cy="860732"/>
        </a:xfrm>
        <a:prstGeom prst="rect">
          <a:avLst/>
        </a:prstGeom>
        <a:gradFill rotWithShape="0">
          <a:gsLst>
            <a:gs pos="0">
              <a:schemeClr val="accent4">
                <a:shade val="80000"/>
                <a:hueOff val="-29426"/>
                <a:satOff val="-728"/>
                <a:lumOff val="4165"/>
                <a:alphaOff val="0"/>
                <a:tint val="50000"/>
                <a:satMod val="300000"/>
              </a:schemeClr>
            </a:gs>
            <a:gs pos="35000">
              <a:schemeClr val="accent4">
                <a:shade val="80000"/>
                <a:hueOff val="-29426"/>
                <a:satOff val="-728"/>
                <a:lumOff val="4165"/>
                <a:alphaOff val="0"/>
                <a:tint val="37000"/>
                <a:satMod val="300000"/>
              </a:schemeClr>
            </a:gs>
            <a:gs pos="100000">
              <a:schemeClr val="accent4">
                <a:shade val="80000"/>
                <a:hueOff val="-29426"/>
                <a:satOff val="-728"/>
                <a:lumOff val="416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Oncologist</a:t>
          </a:r>
        </a:p>
      </dsp:txBody>
      <dsp:txXfrm>
        <a:off x="1579817" y="176401"/>
        <a:ext cx="1434554" cy="860732"/>
      </dsp:txXfrm>
    </dsp:sp>
    <dsp:sp modelId="{B9819C6E-0F01-45CF-82F7-EC4CA601444B}">
      <dsp:nvSpPr>
        <dsp:cNvPr id="0" name=""/>
        <dsp:cNvSpPr/>
      </dsp:nvSpPr>
      <dsp:spPr>
        <a:xfrm>
          <a:off x="3157827" y="176401"/>
          <a:ext cx="1434554" cy="860732"/>
        </a:xfrm>
        <a:prstGeom prst="rect">
          <a:avLst/>
        </a:prstGeom>
        <a:gradFill rotWithShape="0">
          <a:gsLst>
            <a:gs pos="0">
              <a:schemeClr val="accent4">
                <a:shade val="80000"/>
                <a:hueOff val="-58853"/>
                <a:satOff val="-1455"/>
                <a:lumOff val="8329"/>
                <a:alphaOff val="0"/>
                <a:tint val="50000"/>
                <a:satMod val="300000"/>
              </a:schemeClr>
            </a:gs>
            <a:gs pos="35000">
              <a:schemeClr val="accent4">
                <a:shade val="80000"/>
                <a:hueOff val="-58853"/>
                <a:satOff val="-1455"/>
                <a:lumOff val="8329"/>
                <a:alphaOff val="0"/>
                <a:tint val="37000"/>
                <a:satMod val="300000"/>
              </a:schemeClr>
            </a:gs>
            <a:gs pos="100000">
              <a:schemeClr val="accent4">
                <a:shade val="80000"/>
                <a:hueOff val="-58853"/>
                <a:satOff val="-1455"/>
                <a:lumOff val="832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Pulmonologist</a:t>
          </a:r>
        </a:p>
      </dsp:txBody>
      <dsp:txXfrm>
        <a:off x="3157827" y="176401"/>
        <a:ext cx="1434554" cy="860732"/>
      </dsp:txXfrm>
    </dsp:sp>
    <dsp:sp modelId="{23B57880-E988-4E04-82C9-357ED3BC650C}">
      <dsp:nvSpPr>
        <dsp:cNvPr id="0" name=""/>
        <dsp:cNvSpPr/>
      </dsp:nvSpPr>
      <dsp:spPr>
        <a:xfrm>
          <a:off x="4735837" y="176401"/>
          <a:ext cx="1434554" cy="860732"/>
        </a:xfrm>
        <a:prstGeom prst="rect">
          <a:avLst/>
        </a:prstGeom>
        <a:gradFill rotWithShape="0">
          <a:gsLst>
            <a:gs pos="0">
              <a:schemeClr val="accent4">
                <a:shade val="80000"/>
                <a:hueOff val="-88279"/>
                <a:satOff val="-2183"/>
                <a:lumOff val="12494"/>
                <a:alphaOff val="0"/>
                <a:tint val="50000"/>
                <a:satMod val="300000"/>
              </a:schemeClr>
            </a:gs>
            <a:gs pos="35000">
              <a:schemeClr val="accent4">
                <a:shade val="80000"/>
                <a:hueOff val="-88279"/>
                <a:satOff val="-2183"/>
                <a:lumOff val="12494"/>
                <a:alphaOff val="0"/>
                <a:tint val="37000"/>
                <a:satMod val="300000"/>
              </a:schemeClr>
            </a:gs>
            <a:gs pos="100000">
              <a:schemeClr val="accent4">
                <a:shade val="80000"/>
                <a:hueOff val="-88279"/>
                <a:satOff val="-2183"/>
                <a:lumOff val="1249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Nephrologist</a:t>
          </a:r>
        </a:p>
      </dsp:txBody>
      <dsp:txXfrm>
        <a:off x="4735837" y="176401"/>
        <a:ext cx="1434554" cy="860732"/>
      </dsp:txXfrm>
    </dsp:sp>
    <dsp:sp modelId="{84B79050-2AA7-4868-89E9-C9DC7B2D8F8C}">
      <dsp:nvSpPr>
        <dsp:cNvPr id="0" name=""/>
        <dsp:cNvSpPr/>
      </dsp:nvSpPr>
      <dsp:spPr>
        <a:xfrm>
          <a:off x="790813" y="1180589"/>
          <a:ext cx="1434554" cy="860732"/>
        </a:xfrm>
        <a:prstGeom prst="rect">
          <a:avLst/>
        </a:prstGeom>
        <a:gradFill rotWithShape="0">
          <a:gsLst>
            <a:gs pos="0">
              <a:schemeClr val="accent4">
                <a:shade val="80000"/>
                <a:hueOff val="-117705"/>
                <a:satOff val="-2910"/>
                <a:lumOff val="16659"/>
                <a:alphaOff val="0"/>
                <a:tint val="50000"/>
                <a:satMod val="300000"/>
              </a:schemeClr>
            </a:gs>
            <a:gs pos="35000">
              <a:schemeClr val="accent4">
                <a:shade val="80000"/>
                <a:hueOff val="-117705"/>
                <a:satOff val="-2910"/>
                <a:lumOff val="16659"/>
                <a:alphaOff val="0"/>
                <a:tint val="37000"/>
                <a:satMod val="300000"/>
              </a:schemeClr>
            </a:gs>
            <a:gs pos="100000">
              <a:schemeClr val="accent4">
                <a:shade val="80000"/>
                <a:hueOff val="-117705"/>
                <a:satOff val="-2910"/>
                <a:lumOff val="1665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Physical Therapist</a:t>
          </a:r>
        </a:p>
      </dsp:txBody>
      <dsp:txXfrm>
        <a:off x="790813" y="1180589"/>
        <a:ext cx="1434554" cy="860732"/>
      </dsp:txXfrm>
    </dsp:sp>
    <dsp:sp modelId="{4F87A1EB-00B3-48D5-9495-DFB86A712660}">
      <dsp:nvSpPr>
        <dsp:cNvPr id="0" name=""/>
        <dsp:cNvSpPr/>
      </dsp:nvSpPr>
      <dsp:spPr>
        <a:xfrm>
          <a:off x="2368822" y="1180589"/>
          <a:ext cx="1434554" cy="860732"/>
        </a:xfrm>
        <a:prstGeom prst="rect">
          <a:avLst/>
        </a:prstGeom>
        <a:gradFill rotWithShape="0">
          <a:gsLst>
            <a:gs pos="0">
              <a:schemeClr val="accent4">
                <a:shade val="80000"/>
                <a:hueOff val="-147131"/>
                <a:satOff val="-3638"/>
                <a:lumOff val="20823"/>
                <a:alphaOff val="0"/>
                <a:tint val="50000"/>
                <a:satMod val="300000"/>
              </a:schemeClr>
            </a:gs>
            <a:gs pos="35000">
              <a:schemeClr val="accent4">
                <a:shade val="80000"/>
                <a:hueOff val="-147131"/>
                <a:satOff val="-3638"/>
                <a:lumOff val="20823"/>
                <a:alphaOff val="0"/>
                <a:tint val="37000"/>
                <a:satMod val="300000"/>
              </a:schemeClr>
            </a:gs>
            <a:gs pos="100000">
              <a:schemeClr val="accent4">
                <a:shade val="80000"/>
                <a:hueOff val="-147131"/>
                <a:satOff val="-3638"/>
                <a:lumOff val="2082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Occupational Therapist</a:t>
          </a:r>
        </a:p>
      </dsp:txBody>
      <dsp:txXfrm>
        <a:off x="2368822" y="1180589"/>
        <a:ext cx="1434554" cy="860732"/>
      </dsp:txXfrm>
    </dsp:sp>
    <dsp:sp modelId="{D3827EEA-2960-46B0-BD08-4A86A1C3405A}">
      <dsp:nvSpPr>
        <dsp:cNvPr id="0" name=""/>
        <dsp:cNvSpPr/>
      </dsp:nvSpPr>
      <dsp:spPr>
        <a:xfrm>
          <a:off x="3946832" y="1180589"/>
          <a:ext cx="1434554" cy="860732"/>
        </a:xfrm>
        <a:prstGeom prst="rect">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Ancillary Providers</a:t>
          </a:r>
        </a:p>
      </dsp:txBody>
      <dsp:txXfrm>
        <a:off x="3946832" y="1180589"/>
        <a:ext cx="1434554" cy="8607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62F66-B6D6-481A-91DF-391CD90A3CF5}">
      <dsp:nvSpPr>
        <dsp:cNvPr id="0" name=""/>
        <dsp:cNvSpPr/>
      </dsp:nvSpPr>
      <dsp:spPr>
        <a:xfrm>
          <a:off x="0" y="1288243"/>
          <a:ext cx="6426200" cy="453600"/>
        </a:xfrm>
        <a:prstGeom prst="rect">
          <a:avLst/>
        </a:prstGeom>
        <a:solidFill>
          <a:schemeClr val="accent4">
            <a:alpha val="90000"/>
            <a:tint val="4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FD8988-9667-439E-AEB6-8C49D84EFFE0}">
      <dsp:nvSpPr>
        <dsp:cNvPr id="0" name=""/>
        <dsp:cNvSpPr/>
      </dsp:nvSpPr>
      <dsp:spPr>
        <a:xfrm>
          <a:off x="320996" y="30198"/>
          <a:ext cx="4493947" cy="1282357"/>
        </a:xfrm>
        <a:prstGeom prst="round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027" tIns="0" rIns="170027" bIns="0"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lang="en-US" sz="1400" b="1" kern="1200"/>
            <a:t>Initial/Annual Training </a:t>
          </a:r>
        </a:p>
        <a:p>
          <a:pPr marL="0" lvl="0" indent="0" algn="l" defTabSz="622300">
            <a:lnSpc>
              <a:spcPct val="90000"/>
            </a:lnSpc>
            <a:spcBef>
              <a:spcPct val="0"/>
            </a:spcBef>
            <a:spcAft>
              <a:spcPct val="35000"/>
            </a:spcAft>
            <a:buFont typeface="Arial" panose="020B0604020202020204" pitchFamily="34" charset="0"/>
            <a:buNone/>
          </a:pPr>
          <a:r>
            <a:rPr lang="en-US" sz="1400" b="1" kern="1200"/>
            <a:t>      -Network Providers</a:t>
          </a:r>
        </a:p>
        <a:p>
          <a:pPr marL="0" lvl="0" indent="0" algn="l" defTabSz="622300">
            <a:lnSpc>
              <a:spcPct val="90000"/>
            </a:lnSpc>
            <a:spcBef>
              <a:spcPct val="0"/>
            </a:spcBef>
            <a:spcAft>
              <a:spcPct val="35000"/>
            </a:spcAft>
            <a:buFont typeface="Arial" panose="020B0604020202020204" pitchFamily="34" charset="0"/>
            <a:buNone/>
          </a:pPr>
          <a:r>
            <a:rPr lang="en-US" sz="1400" b="1" kern="1200"/>
            <a:t>      -Health Plan Staff</a:t>
          </a:r>
          <a:endParaRPr lang="en-US" sz="1400" b="1" kern="1200" dirty="0"/>
        </a:p>
      </dsp:txBody>
      <dsp:txXfrm>
        <a:off x="383596" y="92798"/>
        <a:ext cx="4368747" cy="1157157"/>
      </dsp:txXfrm>
    </dsp:sp>
    <dsp:sp modelId="{6D7321B9-1923-4602-973F-12337D564EE4}">
      <dsp:nvSpPr>
        <dsp:cNvPr id="0" name=""/>
        <dsp:cNvSpPr/>
      </dsp:nvSpPr>
      <dsp:spPr>
        <a:xfrm>
          <a:off x="0" y="2608274"/>
          <a:ext cx="6426200" cy="453600"/>
        </a:xfrm>
        <a:prstGeom prst="rect">
          <a:avLst/>
        </a:prstGeom>
        <a:solidFill>
          <a:schemeClr val="accent4">
            <a:alpha val="90000"/>
            <a:tint val="4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6CE667-35BC-4B67-B49C-9E15853F055A}">
      <dsp:nvSpPr>
        <dsp:cNvPr id="0" name=""/>
        <dsp:cNvSpPr/>
      </dsp:nvSpPr>
      <dsp:spPr>
        <a:xfrm>
          <a:off x="320996" y="1597676"/>
          <a:ext cx="4493947" cy="1276278"/>
        </a:xfrm>
        <a:prstGeom prst="round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027" tIns="0" rIns="170027" bIns="0" numCol="1" spcCol="1270" anchor="ctr" anchorCtr="0">
          <a:noAutofit/>
        </a:bodyPr>
        <a:lstStyle/>
        <a:p>
          <a:pPr marL="0" lvl="0" algn="l" defTabSz="600075">
            <a:lnSpc>
              <a:spcPct val="90000"/>
            </a:lnSpc>
            <a:spcBef>
              <a:spcPct val="0"/>
            </a:spcBef>
            <a:spcAft>
              <a:spcPct val="35000"/>
            </a:spcAft>
            <a:buFont typeface="Arial" panose="020B0604020202020204" pitchFamily="34" charset="0"/>
            <a:buNone/>
          </a:pPr>
          <a:r>
            <a:rPr lang="en-US" sz="1350" b="1" i="0" kern="1200" dirty="0"/>
            <a:t>Training Methods</a:t>
          </a:r>
        </a:p>
        <a:p>
          <a:pPr marL="0" lvl="0" algn="l" defTabSz="600075">
            <a:lnSpc>
              <a:spcPct val="90000"/>
            </a:lnSpc>
            <a:spcBef>
              <a:spcPct val="0"/>
            </a:spcBef>
            <a:spcAft>
              <a:spcPct val="35000"/>
            </a:spcAft>
            <a:buFont typeface="Arial" panose="020B0604020202020204" pitchFamily="34" charset="0"/>
            <a:buNone/>
          </a:pPr>
          <a:r>
            <a:rPr lang="en-US" sz="1350" b="1" i="0" kern="1200" dirty="0"/>
            <a:t>      -Webinars </a:t>
          </a:r>
        </a:p>
        <a:p>
          <a:pPr marL="0" lvl="0" algn="l" defTabSz="600075">
            <a:lnSpc>
              <a:spcPct val="90000"/>
            </a:lnSpc>
            <a:spcBef>
              <a:spcPct val="0"/>
            </a:spcBef>
            <a:spcAft>
              <a:spcPct val="35000"/>
            </a:spcAft>
            <a:buFont typeface="Arial" panose="020B0604020202020204" pitchFamily="34" charset="0"/>
            <a:buNone/>
          </a:pPr>
          <a:r>
            <a:rPr lang="en-US" sz="1350" b="1" i="0" kern="1200" dirty="0"/>
            <a:t>      -On Site at Provider Office</a:t>
          </a:r>
        </a:p>
        <a:p>
          <a:pPr marL="282575" lvl="0" indent="-163513" algn="l" defTabSz="600075">
            <a:lnSpc>
              <a:spcPct val="90000"/>
            </a:lnSpc>
            <a:spcBef>
              <a:spcPct val="0"/>
            </a:spcBef>
            <a:spcAft>
              <a:spcPct val="35000"/>
            </a:spcAft>
            <a:buFont typeface="Arial" panose="020B0604020202020204" pitchFamily="34" charset="0"/>
            <a:buNone/>
          </a:pPr>
          <a:r>
            <a:rPr lang="en-US" sz="1350" b="1" i="0" kern="1200" dirty="0"/>
            <a:t>   -Provider Manual with written training materials for      reference/attestations</a:t>
          </a:r>
        </a:p>
      </dsp:txBody>
      <dsp:txXfrm>
        <a:off x="383299" y="1659979"/>
        <a:ext cx="4369341" cy="1151672"/>
      </dsp:txXfrm>
    </dsp:sp>
    <dsp:sp modelId="{AD2C128C-5EDC-4536-A632-089EC913EF19}">
      <dsp:nvSpPr>
        <dsp:cNvPr id="0" name=""/>
        <dsp:cNvSpPr/>
      </dsp:nvSpPr>
      <dsp:spPr>
        <a:xfrm>
          <a:off x="0" y="3978134"/>
          <a:ext cx="6426200" cy="453600"/>
        </a:xfrm>
        <a:prstGeom prst="rect">
          <a:avLst/>
        </a:prstGeom>
        <a:solidFill>
          <a:schemeClr val="accent4">
            <a:alpha val="90000"/>
            <a:tint val="4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ABD338-7F7C-422F-B07F-1DB441F6A24C}">
      <dsp:nvSpPr>
        <dsp:cNvPr id="0" name=""/>
        <dsp:cNvSpPr/>
      </dsp:nvSpPr>
      <dsp:spPr>
        <a:xfrm>
          <a:off x="321310" y="3159074"/>
          <a:ext cx="4498340" cy="1084739"/>
        </a:xfrm>
        <a:prstGeom prst="round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0027" tIns="0" rIns="170027" bIns="0"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lang="en-US" sz="1400" b="1" kern="1200"/>
            <a:t>Components of Training </a:t>
          </a:r>
        </a:p>
        <a:p>
          <a:pPr marL="0" lvl="0" indent="0" algn="l" defTabSz="622300">
            <a:lnSpc>
              <a:spcPct val="90000"/>
            </a:lnSpc>
            <a:spcBef>
              <a:spcPct val="0"/>
            </a:spcBef>
            <a:spcAft>
              <a:spcPct val="35000"/>
            </a:spcAft>
            <a:buFont typeface="Arial" panose="020B0604020202020204" pitchFamily="34" charset="0"/>
            <a:buNone/>
          </a:pPr>
          <a:r>
            <a:rPr lang="en-US" sz="1400" b="1" kern="1200"/>
            <a:t>       -Model of Care Elements</a:t>
          </a:r>
        </a:p>
        <a:p>
          <a:pPr marL="0" lvl="0" indent="0" algn="l" defTabSz="622300">
            <a:lnSpc>
              <a:spcPct val="90000"/>
            </a:lnSpc>
            <a:spcBef>
              <a:spcPct val="0"/>
            </a:spcBef>
            <a:spcAft>
              <a:spcPct val="35000"/>
            </a:spcAft>
            <a:buFont typeface="Arial" panose="020B0604020202020204" pitchFamily="34" charset="0"/>
            <a:buNone/>
          </a:pPr>
          <a:r>
            <a:rPr lang="en-US" sz="1400" b="1" kern="1200"/>
            <a:t>      -Plan Processes and Procedures</a:t>
          </a:r>
        </a:p>
        <a:p>
          <a:pPr marL="0" lvl="0" indent="0" algn="l" defTabSz="622300">
            <a:lnSpc>
              <a:spcPct val="90000"/>
            </a:lnSpc>
            <a:spcBef>
              <a:spcPct val="0"/>
            </a:spcBef>
            <a:spcAft>
              <a:spcPct val="35000"/>
            </a:spcAft>
            <a:buFont typeface="Arial" panose="020B0604020202020204" pitchFamily="34" charset="0"/>
            <a:buNone/>
          </a:pPr>
          <a:r>
            <a:rPr lang="en-US" sz="1400" b="1" kern="1200"/>
            <a:t>      -Health Plan Tools and Resources</a:t>
          </a:r>
          <a:endParaRPr lang="en-US" sz="1400" b="1" kern="1200" dirty="0"/>
        </a:p>
      </dsp:txBody>
      <dsp:txXfrm>
        <a:off x="374263" y="3212027"/>
        <a:ext cx="4392434" cy="9788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3833C-DB86-474D-A079-6FEC55C79F39}">
      <dsp:nvSpPr>
        <dsp:cNvPr id="0" name=""/>
        <dsp:cNvSpPr/>
      </dsp:nvSpPr>
      <dsp:spPr>
        <a:xfrm>
          <a:off x="0" y="510005"/>
          <a:ext cx="2539999" cy="1524000"/>
        </a:xfrm>
        <a:prstGeom prst="rect">
          <a:avLst/>
        </a:prstGeom>
        <a:gradFill rotWithShape="0">
          <a:gsLst>
            <a:gs pos="0">
              <a:schemeClr val="accent4">
                <a:shade val="50000"/>
                <a:hueOff val="0"/>
                <a:satOff val="0"/>
                <a:lumOff val="0"/>
                <a:alphaOff val="0"/>
                <a:tint val="50000"/>
                <a:satMod val="300000"/>
              </a:schemeClr>
            </a:gs>
            <a:gs pos="35000">
              <a:schemeClr val="accent4">
                <a:shade val="50000"/>
                <a:hueOff val="0"/>
                <a:satOff val="0"/>
                <a:lumOff val="0"/>
                <a:alphaOff val="0"/>
                <a:tint val="37000"/>
                <a:satMod val="300000"/>
              </a:schemeClr>
            </a:gs>
            <a:gs pos="100000">
              <a:schemeClr val="accent4">
                <a:shade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US" sz="1400" kern="1200" dirty="0"/>
            <a:t>An HRA is conducted to identify medical, psychosocial, cognitive, functional, and mental health needs and risks.</a:t>
          </a:r>
        </a:p>
      </dsp:txBody>
      <dsp:txXfrm>
        <a:off x="0" y="510005"/>
        <a:ext cx="2539999" cy="1524000"/>
      </dsp:txXfrm>
    </dsp:sp>
    <dsp:sp modelId="{7B2C0F5D-4084-496D-A114-63E683A1988D}">
      <dsp:nvSpPr>
        <dsp:cNvPr id="0" name=""/>
        <dsp:cNvSpPr/>
      </dsp:nvSpPr>
      <dsp:spPr>
        <a:xfrm>
          <a:off x="2794000" y="510005"/>
          <a:ext cx="2539999" cy="1524000"/>
        </a:xfrm>
        <a:prstGeom prst="rect">
          <a:avLst/>
        </a:prstGeom>
        <a:gradFill rotWithShape="0">
          <a:gsLst>
            <a:gs pos="0">
              <a:schemeClr val="accent4">
                <a:shade val="50000"/>
                <a:hueOff val="-69811"/>
                <a:satOff val="-2112"/>
                <a:lumOff val="13871"/>
                <a:alphaOff val="0"/>
                <a:tint val="50000"/>
                <a:satMod val="300000"/>
              </a:schemeClr>
            </a:gs>
            <a:gs pos="35000">
              <a:schemeClr val="accent4">
                <a:shade val="50000"/>
                <a:hueOff val="-69811"/>
                <a:satOff val="-2112"/>
                <a:lumOff val="13871"/>
                <a:alphaOff val="0"/>
                <a:tint val="37000"/>
                <a:satMod val="300000"/>
              </a:schemeClr>
            </a:gs>
            <a:gs pos="100000">
              <a:schemeClr val="accent4">
                <a:shade val="50000"/>
                <a:hueOff val="-69811"/>
                <a:satOff val="-2112"/>
                <a:lumOff val="1387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US" sz="1400" kern="1200" dirty="0"/>
            <a:t>Imperial attempts to complete initial HRA within 90 days of enrollment and annually via telephone.</a:t>
          </a:r>
        </a:p>
      </dsp:txBody>
      <dsp:txXfrm>
        <a:off x="2794000" y="510005"/>
        <a:ext cx="2539999" cy="1524000"/>
      </dsp:txXfrm>
    </dsp:sp>
    <dsp:sp modelId="{B7DB7B0E-3102-49C8-9A53-45AD477E3AF9}">
      <dsp:nvSpPr>
        <dsp:cNvPr id="0" name=""/>
        <dsp:cNvSpPr/>
      </dsp:nvSpPr>
      <dsp:spPr>
        <a:xfrm>
          <a:off x="5587999" y="510005"/>
          <a:ext cx="2539999" cy="1524000"/>
        </a:xfrm>
        <a:prstGeom prst="rect">
          <a:avLst/>
        </a:prstGeom>
        <a:gradFill rotWithShape="0">
          <a:gsLst>
            <a:gs pos="0">
              <a:schemeClr val="accent4">
                <a:shade val="50000"/>
                <a:hueOff val="-139623"/>
                <a:satOff val="-4225"/>
                <a:lumOff val="27741"/>
                <a:alphaOff val="0"/>
                <a:tint val="50000"/>
                <a:satMod val="300000"/>
              </a:schemeClr>
            </a:gs>
            <a:gs pos="35000">
              <a:schemeClr val="accent4">
                <a:shade val="50000"/>
                <a:hueOff val="-139623"/>
                <a:satOff val="-4225"/>
                <a:lumOff val="27741"/>
                <a:alphaOff val="0"/>
                <a:tint val="37000"/>
                <a:satMod val="300000"/>
              </a:schemeClr>
            </a:gs>
            <a:gs pos="100000">
              <a:schemeClr val="accent4">
                <a:shade val="50000"/>
                <a:hueOff val="-139623"/>
                <a:satOff val="-4225"/>
                <a:lumOff val="2774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US" sz="1400" kern="1200" dirty="0"/>
            <a:t>Multiple attempts are made to contact the patient including mailed surveys. </a:t>
          </a:r>
        </a:p>
      </dsp:txBody>
      <dsp:txXfrm>
        <a:off x="5587999" y="510005"/>
        <a:ext cx="2539999" cy="1524000"/>
      </dsp:txXfrm>
    </dsp:sp>
    <dsp:sp modelId="{DDF41751-AAD2-4990-AB07-C20EB74EC3C3}">
      <dsp:nvSpPr>
        <dsp:cNvPr id="0" name=""/>
        <dsp:cNvSpPr/>
      </dsp:nvSpPr>
      <dsp:spPr>
        <a:xfrm>
          <a:off x="0" y="2288005"/>
          <a:ext cx="2539999" cy="1524000"/>
        </a:xfrm>
        <a:prstGeom prst="rect">
          <a:avLst/>
        </a:prstGeom>
        <a:gradFill rotWithShape="0">
          <a:gsLst>
            <a:gs pos="0">
              <a:schemeClr val="accent4">
                <a:shade val="50000"/>
                <a:hueOff val="-209434"/>
                <a:satOff val="-6337"/>
                <a:lumOff val="41612"/>
                <a:alphaOff val="0"/>
                <a:tint val="50000"/>
                <a:satMod val="300000"/>
              </a:schemeClr>
            </a:gs>
            <a:gs pos="35000">
              <a:schemeClr val="accent4">
                <a:shade val="50000"/>
                <a:hueOff val="-209434"/>
                <a:satOff val="-6337"/>
                <a:lumOff val="41612"/>
                <a:alphaOff val="0"/>
                <a:tint val="37000"/>
                <a:satMod val="300000"/>
              </a:schemeClr>
            </a:gs>
            <a:gs pos="100000">
              <a:schemeClr val="accent4">
                <a:shade val="50000"/>
                <a:hueOff val="-209434"/>
                <a:satOff val="-6337"/>
                <a:lumOff val="4161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US" sz="1400" kern="1200" dirty="0"/>
            <a:t>The patient’s HRA responses are used to identify needs, incorporated into the member’s care plan and communicated to care team via electronic medical management system, the provider portal or by mail.</a:t>
          </a:r>
        </a:p>
      </dsp:txBody>
      <dsp:txXfrm>
        <a:off x="0" y="2288005"/>
        <a:ext cx="2539999" cy="1524000"/>
      </dsp:txXfrm>
    </dsp:sp>
    <dsp:sp modelId="{CDF4B9CC-B900-4F38-ADA2-D1FFA78A2F5A}">
      <dsp:nvSpPr>
        <dsp:cNvPr id="0" name=""/>
        <dsp:cNvSpPr/>
      </dsp:nvSpPr>
      <dsp:spPr>
        <a:xfrm>
          <a:off x="2794000" y="2288005"/>
          <a:ext cx="2539999" cy="1524000"/>
        </a:xfrm>
        <a:prstGeom prst="rect">
          <a:avLst/>
        </a:prstGeom>
        <a:gradFill rotWithShape="0">
          <a:gsLst>
            <a:gs pos="0">
              <a:schemeClr val="accent4">
                <a:shade val="50000"/>
                <a:hueOff val="-139623"/>
                <a:satOff val="-4225"/>
                <a:lumOff val="27741"/>
                <a:alphaOff val="0"/>
                <a:tint val="50000"/>
                <a:satMod val="300000"/>
              </a:schemeClr>
            </a:gs>
            <a:gs pos="35000">
              <a:schemeClr val="accent4">
                <a:shade val="50000"/>
                <a:hueOff val="-139623"/>
                <a:satOff val="-4225"/>
                <a:lumOff val="27741"/>
                <a:alphaOff val="0"/>
                <a:tint val="37000"/>
                <a:satMod val="300000"/>
              </a:schemeClr>
            </a:gs>
            <a:gs pos="100000">
              <a:schemeClr val="accent4">
                <a:shade val="50000"/>
                <a:hueOff val="-139623"/>
                <a:satOff val="-4225"/>
                <a:lumOff val="2774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If patient is unreachable, medical history from member’s provider will be used to complete HRA</a:t>
          </a:r>
        </a:p>
      </dsp:txBody>
      <dsp:txXfrm>
        <a:off x="2794000" y="2288005"/>
        <a:ext cx="2539999" cy="1524000"/>
      </dsp:txXfrm>
    </dsp:sp>
    <dsp:sp modelId="{20503FEC-48B4-4A73-8EDB-82F56EF8BBD7}">
      <dsp:nvSpPr>
        <dsp:cNvPr id="0" name=""/>
        <dsp:cNvSpPr/>
      </dsp:nvSpPr>
      <dsp:spPr>
        <a:xfrm>
          <a:off x="5587999" y="2288005"/>
          <a:ext cx="2539999" cy="1524000"/>
        </a:xfrm>
        <a:prstGeom prst="rect">
          <a:avLst/>
        </a:prstGeom>
        <a:gradFill rotWithShape="0">
          <a:gsLst>
            <a:gs pos="0">
              <a:schemeClr val="accent4">
                <a:shade val="50000"/>
                <a:hueOff val="-69811"/>
                <a:satOff val="-2112"/>
                <a:lumOff val="13871"/>
                <a:alphaOff val="0"/>
                <a:tint val="50000"/>
                <a:satMod val="300000"/>
              </a:schemeClr>
            </a:gs>
            <a:gs pos="35000">
              <a:schemeClr val="accent4">
                <a:shade val="50000"/>
                <a:hueOff val="-69811"/>
                <a:satOff val="-2112"/>
                <a:lumOff val="13871"/>
                <a:alphaOff val="0"/>
                <a:tint val="37000"/>
                <a:satMod val="300000"/>
              </a:schemeClr>
            </a:gs>
            <a:gs pos="100000">
              <a:schemeClr val="accent4">
                <a:shade val="50000"/>
                <a:hueOff val="-69811"/>
                <a:satOff val="-2112"/>
                <a:lumOff val="1387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US" sz="1400" kern="1200" dirty="0"/>
            <a:t>Patient is reassessed if there is a change in health condition and these and annual updates are used to update the care plan.</a:t>
          </a:r>
        </a:p>
      </dsp:txBody>
      <dsp:txXfrm>
        <a:off x="5587999" y="2288005"/>
        <a:ext cx="2539999" cy="1524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CB5D0-DA6B-4674-B3FC-4AB0095AA4BB}">
      <dsp:nvSpPr>
        <dsp:cNvPr id="0" name=""/>
        <dsp:cNvSpPr/>
      </dsp:nvSpPr>
      <dsp:spPr>
        <a:xfrm>
          <a:off x="104435" y="535"/>
          <a:ext cx="3335585" cy="2001351"/>
        </a:xfrm>
        <a:prstGeom prst="rect">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Arial" panose="020B0604020202020204" pitchFamily="34" charset="0"/>
            <a:buNone/>
          </a:pPr>
          <a:r>
            <a:rPr lang="en-US" sz="1500" b="1" kern="1200" dirty="0"/>
            <a:t>Case Managers coordinate the member’s care with the Interdisciplinary Care Team (ICT) which includes designated IHP’s staff, the member and their family/caregiver, doctors, specialists and vendors, anyone involved in the member’s care based on the member’s preference of who they wish to attend. </a:t>
          </a:r>
        </a:p>
      </dsp:txBody>
      <dsp:txXfrm>
        <a:off x="104435" y="535"/>
        <a:ext cx="3335585" cy="2001351"/>
      </dsp:txXfrm>
    </dsp:sp>
    <dsp:sp modelId="{D44D81AE-464B-4C1B-8329-0743DE9BEFCD}">
      <dsp:nvSpPr>
        <dsp:cNvPr id="0" name=""/>
        <dsp:cNvSpPr/>
      </dsp:nvSpPr>
      <dsp:spPr>
        <a:xfrm>
          <a:off x="3773579" y="535"/>
          <a:ext cx="3335585" cy="2001351"/>
        </a:xfrm>
        <a:prstGeom prst="rect">
          <a:avLst/>
        </a:prstGeom>
        <a:gradFill rotWithShape="0">
          <a:gsLst>
            <a:gs pos="0">
              <a:schemeClr val="accent4">
                <a:shade val="80000"/>
                <a:hueOff val="-88279"/>
                <a:satOff val="-2183"/>
                <a:lumOff val="12494"/>
                <a:alphaOff val="0"/>
                <a:tint val="50000"/>
                <a:satMod val="300000"/>
              </a:schemeClr>
            </a:gs>
            <a:gs pos="35000">
              <a:schemeClr val="accent4">
                <a:shade val="80000"/>
                <a:hueOff val="-88279"/>
                <a:satOff val="-2183"/>
                <a:lumOff val="12494"/>
                <a:alphaOff val="0"/>
                <a:tint val="37000"/>
                <a:satMod val="300000"/>
              </a:schemeClr>
            </a:gs>
            <a:gs pos="100000">
              <a:schemeClr val="accent4">
                <a:shade val="80000"/>
                <a:hueOff val="-88279"/>
                <a:satOff val="-2183"/>
                <a:lumOff val="1249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Case Managers strive to do the right thing for members by encouraging self-management of their condition as well as communicating the member’s progress toward these goals to the other members of the ICT</a:t>
          </a:r>
          <a:endParaRPr lang="en-US" sz="1500" b="1" kern="1200" dirty="0"/>
        </a:p>
      </dsp:txBody>
      <dsp:txXfrm>
        <a:off x="3773579" y="535"/>
        <a:ext cx="3335585" cy="2001351"/>
      </dsp:txXfrm>
    </dsp:sp>
    <dsp:sp modelId="{51168744-B7F3-47D6-81DD-5DCC7526B402}">
      <dsp:nvSpPr>
        <dsp:cNvPr id="0" name=""/>
        <dsp:cNvSpPr/>
      </dsp:nvSpPr>
      <dsp:spPr>
        <a:xfrm>
          <a:off x="1939007" y="2335445"/>
          <a:ext cx="3335585" cy="2001351"/>
        </a:xfrm>
        <a:prstGeom prst="rect">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Arial" panose="020B0604020202020204" pitchFamily="34" charset="0"/>
            <a:buNone/>
          </a:pPr>
          <a:r>
            <a:rPr lang="en-US" sz="1500" b="1" kern="1200" dirty="0"/>
            <a:t>Imperial is responsible to maintain a single, integrated care plan that requires reaching out to external ICT members to coordinate many separate plans of care into one that is made available to all providers based on member’s preference.</a:t>
          </a:r>
        </a:p>
      </dsp:txBody>
      <dsp:txXfrm>
        <a:off x="1939007" y="2335445"/>
        <a:ext cx="3335585" cy="20013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1850E-BAC5-4483-A660-82804FB07310}">
      <dsp:nvSpPr>
        <dsp:cNvPr id="0" name=""/>
        <dsp:cNvSpPr/>
      </dsp:nvSpPr>
      <dsp:spPr>
        <a:xfrm>
          <a:off x="4064201" y="497614"/>
          <a:ext cx="3324213" cy="3324213"/>
        </a:xfrm>
        <a:prstGeom prst="blockArc">
          <a:avLst>
            <a:gd name="adj1" fmla="val 11880000"/>
            <a:gd name="adj2" fmla="val 16200000"/>
            <a:gd name="adj3" fmla="val 4639"/>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3ED3C0-4322-4C9B-91AF-012FBB892FC6}">
      <dsp:nvSpPr>
        <dsp:cNvPr id="0" name=""/>
        <dsp:cNvSpPr/>
      </dsp:nvSpPr>
      <dsp:spPr>
        <a:xfrm>
          <a:off x="4064201" y="497614"/>
          <a:ext cx="3324213" cy="3324213"/>
        </a:xfrm>
        <a:prstGeom prst="blockArc">
          <a:avLst>
            <a:gd name="adj1" fmla="val 7560000"/>
            <a:gd name="adj2" fmla="val 11880000"/>
            <a:gd name="adj3" fmla="val 4639"/>
          </a:avLst>
        </a:prstGeom>
        <a:solidFill>
          <a:schemeClr val="accent3">
            <a:hueOff val="8437698"/>
            <a:satOff val="-1266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463722-9D0E-4806-8971-40C4235DBACC}">
      <dsp:nvSpPr>
        <dsp:cNvPr id="0" name=""/>
        <dsp:cNvSpPr/>
      </dsp:nvSpPr>
      <dsp:spPr>
        <a:xfrm>
          <a:off x="4064201" y="497614"/>
          <a:ext cx="3324213" cy="3324213"/>
        </a:xfrm>
        <a:prstGeom prst="blockArc">
          <a:avLst>
            <a:gd name="adj1" fmla="val 3240000"/>
            <a:gd name="adj2" fmla="val 7560000"/>
            <a:gd name="adj3" fmla="val 4639"/>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91C6B25-3F19-4A90-893E-6649BA64BDBB}">
      <dsp:nvSpPr>
        <dsp:cNvPr id="0" name=""/>
        <dsp:cNvSpPr/>
      </dsp:nvSpPr>
      <dsp:spPr>
        <a:xfrm>
          <a:off x="4064201" y="497614"/>
          <a:ext cx="3324213" cy="3324213"/>
        </a:xfrm>
        <a:prstGeom prst="blockArc">
          <a:avLst>
            <a:gd name="adj1" fmla="val 20520000"/>
            <a:gd name="adj2" fmla="val 3240000"/>
            <a:gd name="adj3" fmla="val 4639"/>
          </a:avLst>
        </a:prstGeom>
        <a:solidFill>
          <a:schemeClr val="accent3">
            <a:hueOff val="2812566"/>
            <a:satOff val="-42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6004CE-0DED-4975-BB24-2C9B40360E5C}">
      <dsp:nvSpPr>
        <dsp:cNvPr id="0" name=""/>
        <dsp:cNvSpPr/>
      </dsp:nvSpPr>
      <dsp:spPr>
        <a:xfrm>
          <a:off x="4064201" y="497614"/>
          <a:ext cx="3324213" cy="3324213"/>
        </a:xfrm>
        <a:prstGeom prst="blockArc">
          <a:avLst>
            <a:gd name="adj1" fmla="val 16200000"/>
            <a:gd name="adj2" fmla="val 20520000"/>
            <a:gd name="adj3" fmla="val 4639"/>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01FC92-9CD0-4CE3-A074-9DACE0D5802D}">
      <dsp:nvSpPr>
        <dsp:cNvPr id="0" name=""/>
        <dsp:cNvSpPr/>
      </dsp:nvSpPr>
      <dsp:spPr>
        <a:xfrm>
          <a:off x="4961448" y="1394861"/>
          <a:ext cx="1529719" cy="152971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a:t>Member</a:t>
          </a:r>
        </a:p>
      </dsp:txBody>
      <dsp:txXfrm>
        <a:off x="5185470" y="1618883"/>
        <a:ext cx="1081675" cy="1081675"/>
      </dsp:txXfrm>
    </dsp:sp>
    <dsp:sp modelId="{29527C72-7EE9-4F41-8D62-19B6BD8652E8}">
      <dsp:nvSpPr>
        <dsp:cNvPr id="0" name=""/>
        <dsp:cNvSpPr/>
      </dsp:nvSpPr>
      <dsp:spPr>
        <a:xfrm>
          <a:off x="5190906" y="761"/>
          <a:ext cx="1070803" cy="107080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IMPERIAL </a:t>
          </a:r>
        </a:p>
      </dsp:txBody>
      <dsp:txXfrm>
        <a:off x="5347721" y="157576"/>
        <a:ext cx="757173" cy="757173"/>
      </dsp:txXfrm>
    </dsp:sp>
    <dsp:sp modelId="{BCA59C0B-68C5-4059-871B-C4509B2C7EAA}">
      <dsp:nvSpPr>
        <dsp:cNvPr id="0" name=""/>
        <dsp:cNvSpPr/>
      </dsp:nvSpPr>
      <dsp:spPr>
        <a:xfrm>
          <a:off x="6735001" y="1122612"/>
          <a:ext cx="1070803" cy="1070803"/>
        </a:xfrm>
        <a:prstGeom prst="ellipse">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PCP</a:t>
          </a:r>
        </a:p>
      </dsp:txBody>
      <dsp:txXfrm>
        <a:off x="6891816" y="1279427"/>
        <a:ext cx="757173" cy="757173"/>
      </dsp:txXfrm>
    </dsp:sp>
    <dsp:sp modelId="{15A1DF88-4426-4361-8F92-2BB1301CF62B}">
      <dsp:nvSpPr>
        <dsp:cNvPr id="0" name=""/>
        <dsp:cNvSpPr/>
      </dsp:nvSpPr>
      <dsp:spPr>
        <a:xfrm>
          <a:off x="6145209" y="2937805"/>
          <a:ext cx="1070803" cy="1070803"/>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a:t>SPECIALISTS &amp; FACILITIES</a:t>
          </a:r>
        </a:p>
      </dsp:txBody>
      <dsp:txXfrm>
        <a:off x="6302024" y="3094620"/>
        <a:ext cx="757173" cy="757173"/>
      </dsp:txXfrm>
    </dsp:sp>
    <dsp:sp modelId="{E984EAC0-6281-4BDB-9EE4-32B61B4B2B1E}">
      <dsp:nvSpPr>
        <dsp:cNvPr id="0" name=""/>
        <dsp:cNvSpPr/>
      </dsp:nvSpPr>
      <dsp:spPr>
        <a:xfrm>
          <a:off x="4236602" y="2937805"/>
          <a:ext cx="1070803" cy="1070803"/>
        </a:xfrm>
        <a:prstGeom prst="ellipse">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a:t>VENDOR</a:t>
          </a:r>
        </a:p>
      </dsp:txBody>
      <dsp:txXfrm>
        <a:off x="4393417" y="3094620"/>
        <a:ext cx="757173" cy="757173"/>
      </dsp:txXfrm>
    </dsp:sp>
    <dsp:sp modelId="{E73AC543-6AF9-4E3A-A8D8-B575D155779D}">
      <dsp:nvSpPr>
        <dsp:cNvPr id="0" name=""/>
        <dsp:cNvSpPr/>
      </dsp:nvSpPr>
      <dsp:spPr>
        <a:xfrm>
          <a:off x="3504179" y="1122612"/>
          <a:ext cx="1356065" cy="1070803"/>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a:t>FAMILY/ COMMUNITY SUPPORT</a:t>
          </a:r>
        </a:p>
      </dsp:txBody>
      <dsp:txXfrm>
        <a:off x="3702770" y="1279427"/>
        <a:ext cx="958883" cy="7571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EEEC66-F3BF-4219-AF61-684CF267C7F7}">
      <dsp:nvSpPr>
        <dsp:cNvPr id="0" name=""/>
        <dsp:cNvSpPr/>
      </dsp:nvSpPr>
      <dsp:spPr>
        <a:xfrm>
          <a:off x="0" y="33337"/>
          <a:ext cx="1643062" cy="985837"/>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Completing HRA</a:t>
          </a:r>
        </a:p>
      </dsp:txBody>
      <dsp:txXfrm>
        <a:off x="0" y="33337"/>
        <a:ext cx="1643062" cy="985837"/>
      </dsp:txXfrm>
    </dsp:sp>
    <dsp:sp modelId="{E51C75D6-C632-41B6-8BE7-D4E9D0723858}">
      <dsp:nvSpPr>
        <dsp:cNvPr id="0" name=""/>
        <dsp:cNvSpPr/>
      </dsp:nvSpPr>
      <dsp:spPr>
        <a:xfrm>
          <a:off x="837222" y="2305091"/>
          <a:ext cx="1643062" cy="985837"/>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Medication Management</a:t>
          </a:r>
          <a:endParaRPr lang="en-US" sz="1500" b="1" kern="1200" dirty="0"/>
        </a:p>
      </dsp:txBody>
      <dsp:txXfrm>
        <a:off x="837222" y="2305091"/>
        <a:ext cx="1643062" cy="985837"/>
      </dsp:txXfrm>
    </dsp:sp>
    <dsp:sp modelId="{402769C1-E066-45DD-8317-5C5505C058B9}">
      <dsp:nvSpPr>
        <dsp:cNvPr id="0" name=""/>
        <dsp:cNvSpPr/>
      </dsp:nvSpPr>
      <dsp:spPr>
        <a:xfrm>
          <a:off x="2826067" y="2317197"/>
          <a:ext cx="1643062" cy="985837"/>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Behavioral Health Assessment</a:t>
          </a:r>
          <a:endParaRPr lang="en-US" sz="1500" b="1" kern="1200" dirty="0"/>
        </a:p>
      </dsp:txBody>
      <dsp:txXfrm>
        <a:off x="2826067" y="2317197"/>
        <a:ext cx="1643062" cy="985837"/>
      </dsp:txXfrm>
    </dsp:sp>
    <dsp:sp modelId="{9234EB00-06EF-4E5C-A19C-941905395C79}">
      <dsp:nvSpPr>
        <dsp:cNvPr id="0" name=""/>
        <dsp:cNvSpPr/>
      </dsp:nvSpPr>
      <dsp:spPr>
        <a:xfrm>
          <a:off x="0" y="1183481"/>
          <a:ext cx="1643062" cy="985837"/>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Coordinating Appointments	</a:t>
          </a:r>
          <a:endParaRPr lang="en-US" sz="1500" b="1" kern="1200" dirty="0"/>
        </a:p>
      </dsp:txBody>
      <dsp:txXfrm>
        <a:off x="0" y="1183481"/>
        <a:ext cx="1643062" cy="985837"/>
      </dsp:txXfrm>
    </dsp:sp>
    <dsp:sp modelId="{3844617B-4AE8-4FCA-A500-488D79EC0B1C}">
      <dsp:nvSpPr>
        <dsp:cNvPr id="0" name=""/>
        <dsp:cNvSpPr/>
      </dsp:nvSpPr>
      <dsp:spPr>
        <a:xfrm>
          <a:off x="1807368" y="1183481"/>
          <a:ext cx="1643062" cy="985837"/>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Home Health Enrollment</a:t>
          </a:r>
          <a:endParaRPr lang="en-US" sz="1500" b="1" kern="1200" dirty="0"/>
        </a:p>
      </dsp:txBody>
      <dsp:txXfrm>
        <a:off x="1807368" y="1183481"/>
        <a:ext cx="1643062" cy="985837"/>
      </dsp:txXfrm>
    </dsp:sp>
    <dsp:sp modelId="{12B8F32D-921C-450A-B546-3BB5B9DD0492}">
      <dsp:nvSpPr>
        <dsp:cNvPr id="0" name=""/>
        <dsp:cNvSpPr/>
      </dsp:nvSpPr>
      <dsp:spPr>
        <a:xfrm>
          <a:off x="3614737" y="1183481"/>
          <a:ext cx="1643062" cy="985837"/>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Annual Wellness Visits &amp; Preventative Exams</a:t>
          </a:r>
          <a:endParaRPr lang="en-US" sz="1500" b="1" kern="1200" dirty="0"/>
        </a:p>
      </dsp:txBody>
      <dsp:txXfrm>
        <a:off x="3614737" y="1183481"/>
        <a:ext cx="1643062" cy="985837"/>
      </dsp:txXfrm>
    </dsp:sp>
    <dsp:sp modelId="{57AA5763-A780-422D-9BB9-E360F127E8C9}">
      <dsp:nvSpPr>
        <dsp:cNvPr id="0" name=""/>
        <dsp:cNvSpPr/>
      </dsp:nvSpPr>
      <dsp:spPr>
        <a:xfrm>
          <a:off x="1807368" y="36879"/>
          <a:ext cx="1643062" cy="985837"/>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Care Plan Review</a:t>
          </a:r>
          <a:endParaRPr lang="en-US" sz="1500" b="1" kern="1200" dirty="0"/>
        </a:p>
      </dsp:txBody>
      <dsp:txXfrm>
        <a:off x="1807368" y="36879"/>
        <a:ext cx="1643062" cy="985837"/>
      </dsp:txXfrm>
    </dsp:sp>
    <dsp:sp modelId="{729F865B-5294-49EA-AA65-5D6A8B79D4A3}">
      <dsp:nvSpPr>
        <dsp:cNvPr id="0" name=""/>
        <dsp:cNvSpPr/>
      </dsp:nvSpPr>
      <dsp:spPr>
        <a:xfrm>
          <a:off x="3614737" y="36426"/>
          <a:ext cx="1643062" cy="985837"/>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Health Education Referrals</a:t>
          </a:r>
          <a:endParaRPr lang="en-US" sz="1500" b="1" kern="1200" dirty="0"/>
        </a:p>
      </dsp:txBody>
      <dsp:txXfrm>
        <a:off x="3614737" y="36426"/>
        <a:ext cx="1643062" cy="98583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D142D1-1AC1-427E-9011-407EB4F10868}">
      <dsp:nvSpPr>
        <dsp:cNvPr id="0" name=""/>
        <dsp:cNvSpPr/>
      </dsp:nvSpPr>
      <dsp:spPr>
        <a:xfrm>
          <a:off x="341952" y="18"/>
          <a:ext cx="3314997" cy="1988998"/>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Process Measures </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Timeliness of Assessment processes </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Physician Relationship (% populations with PCP or Medical Home Relationship)</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Care Meetings </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Case/Care Management performance </a:t>
          </a:r>
        </a:p>
      </dsp:txBody>
      <dsp:txXfrm>
        <a:off x="341952" y="18"/>
        <a:ext cx="3314997" cy="1988998"/>
      </dsp:txXfrm>
    </dsp:sp>
    <dsp:sp modelId="{9B66656A-4E53-476B-98EF-F70C40B4F790}">
      <dsp:nvSpPr>
        <dsp:cNvPr id="0" name=""/>
        <dsp:cNvSpPr/>
      </dsp:nvSpPr>
      <dsp:spPr>
        <a:xfrm>
          <a:off x="3962394" y="0"/>
          <a:ext cx="3314997" cy="1988998"/>
        </a:xfrm>
        <a:prstGeom prst="rect">
          <a:avLst/>
        </a:prstGeom>
        <a:solidFill>
          <a:schemeClr val="accent4">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Care Measures </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Utilization Patterns </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Prescribing Patterns </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Drug interactions</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Readmissions</a:t>
          </a:r>
        </a:p>
      </dsp:txBody>
      <dsp:txXfrm>
        <a:off x="3962394" y="0"/>
        <a:ext cx="3314997" cy="1988998"/>
      </dsp:txXfrm>
    </dsp:sp>
    <dsp:sp modelId="{2FC443E0-3E2F-4431-852B-9AE46EB2D432}">
      <dsp:nvSpPr>
        <dsp:cNvPr id="0" name=""/>
        <dsp:cNvSpPr/>
      </dsp:nvSpPr>
      <dsp:spPr>
        <a:xfrm>
          <a:off x="2133609" y="2016378"/>
          <a:ext cx="3314997" cy="1988998"/>
        </a:xfrm>
        <a:prstGeom prst="rect">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Quality Measures </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HEDIS </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Quality of Care Concerns</a:t>
          </a:r>
        </a:p>
        <a:p>
          <a:pPr marL="0" lvl="0" indent="0" algn="ctr" defTabSz="666750">
            <a:lnSpc>
              <a:spcPct val="90000"/>
            </a:lnSpc>
            <a:spcBef>
              <a:spcPct val="0"/>
            </a:spcBef>
            <a:spcAft>
              <a:spcPct val="35000"/>
            </a:spcAft>
            <a:buFont typeface="Arial" panose="020B0604020202020204" pitchFamily="34" charset="0"/>
            <a:buNone/>
          </a:pPr>
          <a:r>
            <a:rPr lang="en-US" sz="1500" b="1" kern="1200" dirty="0">
              <a:solidFill>
                <a:schemeClr val="tx1"/>
              </a:solidFill>
            </a:rPr>
            <a:t>Satisfaction Surveys </a:t>
          </a:r>
        </a:p>
      </dsp:txBody>
      <dsp:txXfrm>
        <a:off x="2133609" y="2016378"/>
        <a:ext cx="3314997" cy="198899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97AD76-604A-45C1-84BF-4DEB629B9BD6}"/>
              </a:ext>
            </a:extLst>
          </p:cNvPr>
          <p:cNvSpPr>
            <a:spLocks noGrp="1"/>
          </p:cNvSpPr>
          <p:nvPr>
            <p:ph type="hdr" sz="quarter"/>
          </p:nvPr>
        </p:nvSpPr>
        <p:spPr>
          <a:xfrm>
            <a:off x="0" y="0"/>
            <a:ext cx="4002299" cy="3491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CFD6596-EF8A-40E8-B6F7-8306C3549A3C}"/>
              </a:ext>
            </a:extLst>
          </p:cNvPr>
          <p:cNvSpPr>
            <a:spLocks noGrp="1"/>
          </p:cNvSpPr>
          <p:nvPr>
            <p:ph type="dt" sz="quarter" idx="1"/>
          </p:nvPr>
        </p:nvSpPr>
        <p:spPr>
          <a:xfrm>
            <a:off x="5231371" y="0"/>
            <a:ext cx="4002299" cy="349113"/>
          </a:xfrm>
          <a:prstGeom prst="rect">
            <a:avLst/>
          </a:prstGeom>
        </p:spPr>
        <p:txBody>
          <a:bodyPr vert="horz" lIns="91440" tIns="45720" rIns="91440" bIns="45720" rtlCol="0"/>
          <a:lstStyle>
            <a:lvl1pPr algn="r">
              <a:defRPr sz="1200"/>
            </a:lvl1pPr>
          </a:lstStyle>
          <a:p>
            <a:fld id="{2784778E-03AC-40FD-B9D9-EE88142E7A3B}" type="datetimeFigureOut">
              <a:rPr lang="en-US" smtClean="0"/>
              <a:t>1/23/2025</a:t>
            </a:fld>
            <a:endParaRPr lang="en-US"/>
          </a:p>
        </p:txBody>
      </p:sp>
      <p:sp>
        <p:nvSpPr>
          <p:cNvPr id="4" name="Footer Placeholder 3">
            <a:extLst>
              <a:ext uri="{FF2B5EF4-FFF2-40B4-BE49-F238E27FC236}">
                <a16:creationId xmlns:a16="http://schemas.microsoft.com/office/drawing/2014/main" id="{A73EDAD1-6771-42E8-A0B1-D094AC9C0BE9}"/>
              </a:ext>
            </a:extLst>
          </p:cNvPr>
          <p:cNvSpPr>
            <a:spLocks noGrp="1"/>
          </p:cNvSpPr>
          <p:nvPr>
            <p:ph type="ftr" sz="quarter" idx="2"/>
          </p:nvPr>
        </p:nvSpPr>
        <p:spPr>
          <a:xfrm>
            <a:off x="0" y="6600963"/>
            <a:ext cx="4002299" cy="3491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8EB1E4E-2F59-4A93-9759-3B1AF87099F5}"/>
              </a:ext>
            </a:extLst>
          </p:cNvPr>
          <p:cNvSpPr>
            <a:spLocks noGrp="1"/>
          </p:cNvSpPr>
          <p:nvPr>
            <p:ph type="sldNum" sz="quarter" idx="3"/>
          </p:nvPr>
        </p:nvSpPr>
        <p:spPr>
          <a:xfrm>
            <a:off x="5231371" y="6600963"/>
            <a:ext cx="4002299" cy="349112"/>
          </a:xfrm>
          <a:prstGeom prst="rect">
            <a:avLst/>
          </a:prstGeom>
        </p:spPr>
        <p:txBody>
          <a:bodyPr vert="horz" lIns="91440" tIns="45720" rIns="91440" bIns="45720" rtlCol="0" anchor="b"/>
          <a:lstStyle>
            <a:lvl1pPr algn="r">
              <a:defRPr sz="1200"/>
            </a:lvl1pPr>
          </a:lstStyle>
          <a:p>
            <a:fld id="{3213511D-3EF0-4073-9EEC-AEF741326810}" type="slidenum">
              <a:rPr lang="en-US" smtClean="0"/>
              <a:t>‹#›</a:t>
            </a:fld>
            <a:endParaRPr lang="en-US"/>
          </a:p>
        </p:txBody>
      </p:sp>
    </p:spTree>
    <p:extLst>
      <p:ext uri="{BB962C8B-B14F-4D97-AF65-F5344CB8AC3E}">
        <p14:creationId xmlns:p14="http://schemas.microsoft.com/office/powerpoint/2010/main" val="41260713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491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31371" y="0"/>
            <a:ext cx="4002299" cy="349113"/>
          </a:xfrm>
          <a:prstGeom prst="rect">
            <a:avLst/>
          </a:prstGeom>
        </p:spPr>
        <p:txBody>
          <a:bodyPr vert="horz" lIns="91440" tIns="45720" rIns="91440" bIns="45720" rtlCol="0"/>
          <a:lstStyle>
            <a:lvl1pPr algn="r">
              <a:defRPr sz="1200"/>
            </a:lvl1pPr>
          </a:lstStyle>
          <a:p>
            <a:fld id="{2B093DC0-D255-4ED6-968F-0C14E6110302}" type="datetimeFigureOut">
              <a:rPr lang="en-US" smtClean="0"/>
              <a:t>1/23/2025</a:t>
            </a:fld>
            <a:endParaRPr lang="en-US"/>
          </a:p>
        </p:txBody>
      </p:sp>
      <p:sp>
        <p:nvSpPr>
          <p:cNvPr id="4" name="Slide Image Placeholder 3"/>
          <p:cNvSpPr>
            <a:spLocks noGrp="1" noRot="1" noChangeAspect="1"/>
          </p:cNvSpPr>
          <p:nvPr>
            <p:ph type="sldImg" idx="2"/>
          </p:nvPr>
        </p:nvSpPr>
        <p:spPr>
          <a:xfrm>
            <a:off x="2533650" y="868363"/>
            <a:ext cx="4168775" cy="2346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3608" y="3344724"/>
            <a:ext cx="7388860" cy="273659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00963"/>
            <a:ext cx="4002299" cy="3491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31371" y="6600963"/>
            <a:ext cx="4002299" cy="349112"/>
          </a:xfrm>
          <a:prstGeom prst="rect">
            <a:avLst/>
          </a:prstGeom>
        </p:spPr>
        <p:txBody>
          <a:bodyPr vert="horz" lIns="91440" tIns="45720" rIns="91440" bIns="45720" rtlCol="0" anchor="b"/>
          <a:lstStyle>
            <a:lvl1pPr algn="r">
              <a:defRPr sz="1200"/>
            </a:lvl1pPr>
          </a:lstStyle>
          <a:p>
            <a:fld id="{510AFF6A-0AF5-4160-8BA5-348D37536CA9}" type="slidenum">
              <a:rPr lang="en-US" smtClean="0"/>
              <a:t>‹#›</a:t>
            </a:fld>
            <a:endParaRPr lang="en-US"/>
          </a:p>
        </p:txBody>
      </p:sp>
    </p:spTree>
    <p:extLst>
      <p:ext uri="{BB962C8B-B14F-4D97-AF65-F5344CB8AC3E}">
        <p14:creationId xmlns:p14="http://schemas.microsoft.com/office/powerpoint/2010/main" val="2383849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0AFF6A-0AF5-4160-8BA5-348D37536CA9}" type="slidenum">
              <a:rPr lang="en-US" smtClean="0"/>
              <a:t>1</a:t>
            </a:fld>
            <a:endParaRPr lang="en-US"/>
          </a:p>
        </p:txBody>
      </p:sp>
    </p:spTree>
    <p:extLst>
      <p:ext uri="{BB962C8B-B14F-4D97-AF65-F5344CB8AC3E}">
        <p14:creationId xmlns:p14="http://schemas.microsoft.com/office/powerpoint/2010/main" val="3397563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0AFF6A-0AF5-4160-8BA5-348D37536CA9}" type="slidenum">
              <a:rPr lang="en-US" smtClean="0"/>
              <a:t>2</a:t>
            </a:fld>
            <a:endParaRPr lang="en-US"/>
          </a:p>
        </p:txBody>
      </p:sp>
    </p:spTree>
    <p:extLst>
      <p:ext uri="{BB962C8B-B14F-4D97-AF65-F5344CB8AC3E}">
        <p14:creationId xmlns:p14="http://schemas.microsoft.com/office/powerpoint/2010/main" val="336470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0AFF6A-0AF5-4160-8BA5-348D37536CA9}" type="slidenum">
              <a:rPr lang="en-US" smtClean="0"/>
              <a:t>3</a:t>
            </a:fld>
            <a:endParaRPr lang="en-US"/>
          </a:p>
        </p:txBody>
      </p:sp>
    </p:spTree>
    <p:extLst>
      <p:ext uri="{BB962C8B-B14F-4D97-AF65-F5344CB8AC3E}">
        <p14:creationId xmlns:p14="http://schemas.microsoft.com/office/powerpoint/2010/main" val="1380906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0AFF6A-0AF5-4160-8BA5-348D37536CA9}" type="slidenum">
              <a:rPr lang="en-US" smtClean="0"/>
              <a:t>4</a:t>
            </a:fld>
            <a:endParaRPr lang="en-US"/>
          </a:p>
        </p:txBody>
      </p:sp>
    </p:spTree>
    <p:extLst>
      <p:ext uri="{BB962C8B-B14F-4D97-AF65-F5344CB8AC3E}">
        <p14:creationId xmlns:p14="http://schemas.microsoft.com/office/powerpoint/2010/main" val="1138266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0AFF6A-0AF5-4160-8BA5-348D37536CA9}" type="slidenum">
              <a:rPr lang="en-US" smtClean="0"/>
              <a:t>5</a:t>
            </a:fld>
            <a:endParaRPr lang="en-US"/>
          </a:p>
        </p:txBody>
      </p:sp>
    </p:spTree>
    <p:extLst>
      <p:ext uri="{BB962C8B-B14F-4D97-AF65-F5344CB8AC3E}">
        <p14:creationId xmlns:p14="http://schemas.microsoft.com/office/powerpoint/2010/main" val="3863300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0AFF6A-0AF5-4160-8BA5-348D37536CA9}" type="slidenum">
              <a:rPr lang="en-US" smtClean="0"/>
              <a:t>10</a:t>
            </a:fld>
            <a:endParaRPr lang="en-US"/>
          </a:p>
        </p:txBody>
      </p:sp>
    </p:spTree>
    <p:extLst>
      <p:ext uri="{BB962C8B-B14F-4D97-AF65-F5344CB8AC3E}">
        <p14:creationId xmlns:p14="http://schemas.microsoft.com/office/powerpoint/2010/main" val="4223810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Gill Sans MT"/>
                <a:cs typeface="Gill Sans M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46531" y="457200"/>
            <a:ext cx="3703320" cy="94615"/>
          </a:xfrm>
          <a:custGeom>
            <a:avLst/>
            <a:gdLst/>
            <a:ahLst/>
            <a:cxnLst/>
            <a:rect l="l" t="t" r="r" b="b"/>
            <a:pathLst>
              <a:path w="3703320" h="94615">
                <a:moveTo>
                  <a:pt x="0" y="94487"/>
                </a:moveTo>
                <a:lnTo>
                  <a:pt x="3703320" y="94487"/>
                </a:lnTo>
                <a:lnTo>
                  <a:pt x="3703320" y="0"/>
                </a:lnTo>
                <a:lnTo>
                  <a:pt x="0" y="0"/>
                </a:lnTo>
                <a:lnTo>
                  <a:pt x="0" y="94487"/>
                </a:lnTo>
                <a:close/>
              </a:path>
            </a:pathLst>
          </a:custGeom>
          <a:solidFill>
            <a:srgbClr val="4D1334"/>
          </a:solidFill>
        </p:spPr>
        <p:txBody>
          <a:bodyPr wrap="square" lIns="0" tIns="0" rIns="0" bIns="0" rtlCol="0"/>
          <a:lstStyle/>
          <a:p>
            <a:endParaRPr dirty="0"/>
          </a:p>
        </p:txBody>
      </p:sp>
      <p:sp>
        <p:nvSpPr>
          <p:cNvPr id="17" name="bk object 17"/>
          <p:cNvSpPr/>
          <p:nvPr/>
        </p:nvSpPr>
        <p:spPr>
          <a:xfrm>
            <a:off x="8042147" y="454151"/>
            <a:ext cx="3703320" cy="97790"/>
          </a:xfrm>
          <a:custGeom>
            <a:avLst/>
            <a:gdLst/>
            <a:ahLst/>
            <a:cxnLst/>
            <a:rect l="l" t="t" r="r" b="b"/>
            <a:pathLst>
              <a:path w="3703320" h="97790">
                <a:moveTo>
                  <a:pt x="0" y="97536"/>
                </a:moveTo>
                <a:lnTo>
                  <a:pt x="3703320" y="97536"/>
                </a:lnTo>
                <a:lnTo>
                  <a:pt x="3703320" y="0"/>
                </a:lnTo>
                <a:lnTo>
                  <a:pt x="0" y="0"/>
                </a:lnTo>
                <a:lnTo>
                  <a:pt x="0" y="97536"/>
                </a:lnTo>
                <a:close/>
              </a:path>
            </a:pathLst>
          </a:custGeom>
          <a:solidFill>
            <a:srgbClr val="959FA7"/>
          </a:solidFill>
        </p:spPr>
        <p:txBody>
          <a:bodyPr wrap="square" lIns="0" tIns="0" rIns="0" bIns="0" rtlCol="0"/>
          <a:lstStyle/>
          <a:p>
            <a:endParaRPr dirty="0"/>
          </a:p>
        </p:txBody>
      </p:sp>
      <p:sp>
        <p:nvSpPr>
          <p:cNvPr id="18" name="bk object 18"/>
          <p:cNvSpPr/>
          <p:nvPr/>
        </p:nvSpPr>
        <p:spPr>
          <a:xfrm>
            <a:off x="4241291" y="457200"/>
            <a:ext cx="3703320" cy="91440"/>
          </a:xfrm>
          <a:custGeom>
            <a:avLst/>
            <a:gdLst/>
            <a:ahLst/>
            <a:cxnLst/>
            <a:rect l="l" t="t" r="r" b="b"/>
            <a:pathLst>
              <a:path w="3703320" h="91440">
                <a:moveTo>
                  <a:pt x="0" y="91439"/>
                </a:moveTo>
                <a:lnTo>
                  <a:pt x="3703319" y="91439"/>
                </a:lnTo>
                <a:lnTo>
                  <a:pt x="3703319" y="0"/>
                </a:lnTo>
                <a:lnTo>
                  <a:pt x="0" y="0"/>
                </a:lnTo>
                <a:lnTo>
                  <a:pt x="0" y="91439"/>
                </a:lnTo>
                <a:close/>
              </a:path>
            </a:pathLst>
          </a:custGeom>
          <a:solidFill>
            <a:srgbClr val="903062"/>
          </a:solidFill>
        </p:spPr>
        <p:txBody>
          <a:bodyPr wrap="square" lIns="0" tIns="0" rIns="0" bIns="0" rtlCol="0"/>
          <a:lstStyle/>
          <a:p>
            <a:endParaRPr dirty="0"/>
          </a:p>
        </p:txBody>
      </p:sp>
      <p:sp>
        <p:nvSpPr>
          <p:cNvPr id="2" name="Holder 2"/>
          <p:cNvSpPr>
            <a:spLocks noGrp="1"/>
          </p:cNvSpPr>
          <p:nvPr>
            <p:ph type="title"/>
          </p:nvPr>
        </p:nvSpPr>
        <p:spPr>
          <a:xfrm>
            <a:off x="440436" y="614172"/>
            <a:ext cx="11311127" cy="1190625"/>
          </a:xfrm>
          <a:prstGeom prst="rect">
            <a:avLst/>
          </a:prstGeom>
        </p:spPr>
        <p:txBody>
          <a:bodyPr wrap="square" lIns="0" tIns="0" rIns="0" bIns="0">
            <a:spAutoFit/>
          </a:bodyPr>
          <a:lstStyle>
            <a:lvl1pPr>
              <a:defRPr sz="2800" b="0" i="0">
                <a:solidFill>
                  <a:schemeClr val="bg1"/>
                </a:solidFill>
                <a:latin typeface="Gill Sans MT"/>
                <a:cs typeface="Gill Sans MT"/>
              </a:defRPr>
            </a:lvl1pPr>
          </a:lstStyle>
          <a:p>
            <a:endParaRPr/>
          </a:p>
        </p:txBody>
      </p:sp>
      <p:sp>
        <p:nvSpPr>
          <p:cNvPr id="3" name="Holder 3"/>
          <p:cNvSpPr>
            <a:spLocks noGrp="1"/>
          </p:cNvSpPr>
          <p:nvPr>
            <p:ph type="body" idx="1"/>
          </p:nvPr>
        </p:nvSpPr>
        <p:spPr>
          <a:xfrm>
            <a:off x="659993" y="2788920"/>
            <a:ext cx="10872012" cy="246507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image" Target="../media/image4.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12" Type="http://schemas.openxmlformats.org/officeDocument/2006/relationships/image" Target="../media/image4.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4.jpe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6.jpe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4.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p:nvPr/>
        </p:nvSpPr>
        <p:spPr>
          <a:xfrm>
            <a:off x="446531" y="3086100"/>
            <a:ext cx="11262360" cy="3304540"/>
          </a:xfrm>
          <a:custGeom>
            <a:avLst/>
            <a:gdLst/>
            <a:ahLst/>
            <a:cxnLst/>
            <a:rect l="l" t="t" r="r" b="b"/>
            <a:pathLst>
              <a:path w="11262360" h="3304540">
                <a:moveTo>
                  <a:pt x="0" y="3304031"/>
                </a:moveTo>
                <a:lnTo>
                  <a:pt x="11262360" y="3304031"/>
                </a:lnTo>
                <a:lnTo>
                  <a:pt x="11262360" y="0"/>
                </a:lnTo>
                <a:lnTo>
                  <a:pt x="0" y="0"/>
                </a:lnTo>
                <a:lnTo>
                  <a:pt x="0" y="3304031"/>
                </a:lnTo>
                <a:close/>
              </a:path>
            </a:pathLst>
          </a:custGeom>
          <a:noFill/>
        </p:spPr>
        <p:txBody>
          <a:bodyPr wrap="square" lIns="0" tIns="0" rIns="0" bIns="0" rtlCol="0"/>
          <a:lstStyle/>
          <a:p>
            <a:endParaRPr dirty="0"/>
          </a:p>
        </p:txBody>
      </p:sp>
      <p:sp>
        <p:nvSpPr>
          <p:cNvPr id="3" name="object 3"/>
          <p:cNvSpPr txBox="1">
            <a:spLocks noGrp="1"/>
          </p:cNvSpPr>
          <p:nvPr>
            <p:ph type="title"/>
          </p:nvPr>
        </p:nvSpPr>
        <p:spPr>
          <a:xfrm>
            <a:off x="838200" y="739893"/>
            <a:ext cx="10515600" cy="2769989"/>
          </a:xfrm>
          <a:prstGeom prst="rect">
            <a:avLst/>
          </a:prstGeom>
        </p:spPr>
        <p:txBody>
          <a:bodyPr vert="horz" wrap="square" lIns="0" tIns="0" rIns="0" bIns="0" rtlCol="0">
            <a:spAutoFit/>
          </a:bodyPr>
          <a:lstStyle/>
          <a:p>
            <a:pPr marL="12700" algn="ctr" rtl="0"/>
            <a:r>
              <a:rPr lang="en-US" sz="3600" dirty="0">
                <a:solidFill>
                  <a:srgbClr val="7030A0"/>
                </a:solidFill>
              </a:rPr>
              <a:t>2025 SNP </a:t>
            </a:r>
            <a:br>
              <a:rPr lang="en-US" sz="3600" dirty="0">
                <a:solidFill>
                  <a:srgbClr val="7030A0"/>
                </a:solidFill>
              </a:rPr>
            </a:br>
            <a:r>
              <a:rPr lang="en-US" sz="3600" spc="-5" dirty="0">
                <a:solidFill>
                  <a:srgbClr val="7030A0"/>
                </a:solidFill>
              </a:rPr>
              <a:t>MODEL OF</a:t>
            </a:r>
            <a:r>
              <a:rPr lang="en-US" sz="3600" spc="-85" dirty="0">
                <a:solidFill>
                  <a:srgbClr val="7030A0"/>
                </a:solidFill>
              </a:rPr>
              <a:t> </a:t>
            </a:r>
            <a:r>
              <a:rPr lang="en-US" sz="3600" spc="15" dirty="0">
                <a:solidFill>
                  <a:srgbClr val="7030A0"/>
                </a:solidFill>
              </a:rPr>
              <a:t>CARE (MOC)</a:t>
            </a:r>
            <a:br>
              <a:rPr lang="en-US" sz="3600" spc="15" dirty="0">
                <a:solidFill>
                  <a:srgbClr val="7030A0"/>
                </a:solidFill>
              </a:rPr>
            </a:br>
            <a:r>
              <a:rPr lang="en-US" sz="3600" spc="15" dirty="0">
                <a:solidFill>
                  <a:srgbClr val="7030A0"/>
                </a:solidFill>
              </a:rPr>
              <a:t>TRAINING </a:t>
            </a:r>
            <a:br>
              <a:rPr lang="en-US" sz="3600" spc="15" dirty="0">
                <a:solidFill>
                  <a:srgbClr val="7030A0"/>
                </a:solidFill>
              </a:rPr>
            </a:br>
            <a:br>
              <a:rPr lang="en-US" sz="3600" kern="1200" dirty="0">
                <a:highlight>
                  <a:srgbClr val="FFFF00"/>
                </a:highlight>
                <a:latin typeface="Franklin Gothic Book" panose="020B0503020102020204" pitchFamily="34" charset="0"/>
              </a:rPr>
            </a:br>
            <a:r>
              <a:rPr sz="3600" dirty="0">
                <a:solidFill>
                  <a:schemeClr val="tx1"/>
                </a:solidFill>
                <a:latin typeface="Franklin Gothic Book" panose="020B0503020102020204" pitchFamily="34" charset="0"/>
              </a:rPr>
              <a:t>IMPERIAL </a:t>
            </a:r>
            <a:r>
              <a:rPr lang="en-US" sz="3600" spc="-60" dirty="0">
                <a:solidFill>
                  <a:schemeClr val="tx1"/>
                </a:solidFill>
                <a:latin typeface="Franklin Gothic Book" panose="020B0503020102020204" pitchFamily="34" charset="0"/>
              </a:rPr>
              <a:t>HEALTH PLAN</a:t>
            </a:r>
            <a:endParaRPr sz="3600" dirty="0">
              <a:solidFill>
                <a:schemeClr val="tx1"/>
              </a:solidFill>
              <a:latin typeface="Franklin Gothic Book" panose="020B0503020102020204" pitchFamily="34" charset="0"/>
            </a:endParaRPr>
          </a:p>
        </p:txBody>
      </p:sp>
      <p:pic>
        <p:nvPicPr>
          <p:cNvPr id="8" name="Picture 7" descr="Logo, company name&#10;&#10;Description automatically generated">
            <a:extLst>
              <a:ext uri="{FF2B5EF4-FFF2-40B4-BE49-F238E27FC236}">
                <a16:creationId xmlns:a16="http://schemas.microsoft.com/office/drawing/2014/main" id="{93D94210-9EA0-44BD-AF2E-9DB5036115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8600" y="3868297"/>
            <a:ext cx="3979800" cy="1740146"/>
          </a:xfrm>
          <a:prstGeom prst="rect">
            <a:avLst/>
          </a:prstGeom>
        </p:spPr>
      </p:pic>
    </p:spTree>
    <p:extLst>
      <p:ext uri="{BB962C8B-B14F-4D97-AF65-F5344CB8AC3E}">
        <p14:creationId xmlns:p14="http://schemas.microsoft.com/office/powerpoint/2010/main" val="327172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609600"/>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lang="en-US" sz="4200" dirty="0">
              <a:latin typeface="Times New Roman"/>
              <a:cs typeface="Times New Roman"/>
            </a:endParaRPr>
          </a:p>
          <a:p>
            <a:pPr marL="231775">
              <a:lnSpc>
                <a:spcPct val="100000"/>
              </a:lnSpc>
            </a:pPr>
            <a:r>
              <a:rPr lang="en-US" spc="-5" dirty="0"/>
              <a:t>Model of Care Training</a:t>
            </a:r>
          </a:p>
        </p:txBody>
      </p:sp>
      <p:graphicFrame>
        <p:nvGraphicFramePr>
          <p:cNvPr id="4" name="Diagram 3">
            <a:extLst>
              <a:ext uri="{FF2B5EF4-FFF2-40B4-BE49-F238E27FC236}">
                <a16:creationId xmlns:a16="http://schemas.microsoft.com/office/drawing/2014/main" id="{8C0C38E6-5A65-4EAF-A533-A9F6066E360D}"/>
              </a:ext>
            </a:extLst>
          </p:cNvPr>
          <p:cNvGraphicFramePr/>
          <p:nvPr>
            <p:extLst>
              <p:ext uri="{D42A27DB-BD31-4B8C-83A1-F6EECF244321}">
                <p14:modId xmlns:p14="http://schemas.microsoft.com/office/powerpoint/2010/main" val="2841521586"/>
              </p:ext>
            </p:extLst>
          </p:nvPr>
        </p:nvGraphicFramePr>
        <p:xfrm>
          <a:off x="2438400" y="1938867"/>
          <a:ext cx="6426200" cy="44619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Logo, company name&#10;&#10;Description automatically generated">
            <a:extLst>
              <a:ext uri="{FF2B5EF4-FFF2-40B4-BE49-F238E27FC236}">
                <a16:creationId xmlns:a16="http://schemas.microsoft.com/office/drawing/2014/main" id="{8123E5C1-66A4-4542-AFCF-7E2DC408DD4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48021" y="5694402"/>
            <a:ext cx="2534042" cy="1107996"/>
          </a:xfrm>
          <a:prstGeom prst="rect">
            <a:avLst/>
          </a:prstGeom>
        </p:spPr>
      </p:pic>
    </p:spTree>
    <p:extLst>
      <p:ext uri="{BB962C8B-B14F-4D97-AF65-F5344CB8AC3E}">
        <p14:creationId xmlns:p14="http://schemas.microsoft.com/office/powerpoint/2010/main" val="3289492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609600"/>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sz="4200" dirty="0">
              <a:latin typeface="Times New Roman"/>
              <a:cs typeface="Times New Roman"/>
            </a:endParaRPr>
          </a:p>
          <a:p>
            <a:pPr marL="231775">
              <a:lnSpc>
                <a:spcPct val="100000"/>
              </a:lnSpc>
            </a:pPr>
            <a:r>
              <a:rPr lang="en-US" spc="-5" dirty="0"/>
              <a:t>Health Risk Assessment (HRA)</a:t>
            </a:r>
            <a:endParaRPr spc="-5" dirty="0"/>
          </a:p>
        </p:txBody>
      </p:sp>
      <p:graphicFrame>
        <p:nvGraphicFramePr>
          <p:cNvPr id="7" name="Diagram 6">
            <a:extLst>
              <a:ext uri="{FF2B5EF4-FFF2-40B4-BE49-F238E27FC236}">
                <a16:creationId xmlns:a16="http://schemas.microsoft.com/office/drawing/2014/main" id="{F51E7B33-4131-4845-B36A-2BD5F03D9E1A}"/>
              </a:ext>
            </a:extLst>
          </p:cNvPr>
          <p:cNvGraphicFramePr/>
          <p:nvPr>
            <p:extLst>
              <p:ext uri="{D42A27DB-BD31-4B8C-83A1-F6EECF244321}">
                <p14:modId xmlns:p14="http://schemas.microsoft.com/office/powerpoint/2010/main" val="3565165738"/>
              </p:ext>
            </p:extLst>
          </p:nvPr>
        </p:nvGraphicFramePr>
        <p:xfrm>
          <a:off x="609600" y="1816322"/>
          <a:ext cx="7112000" cy="3822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a:extLst>
              <a:ext uri="{FF2B5EF4-FFF2-40B4-BE49-F238E27FC236}">
                <a16:creationId xmlns:a16="http://schemas.microsoft.com/office/drawing/2014/main" id="{123207BD-AEEA-481E-997C-532CD4891E92}"/>
              </a:ext>
            </a:extLst>
          </p:cNvPr>
          <p:cNvGraphicFramePr/>
          <p:nvPr>
            <p:extLst>
              <p:ext uri="{D42A27DB-BD31-4B8C-83A1-F6EECF244321}">
                <p14:modId xmlns:p14="http://schemas.microsoft.com/office/powerpoint/2010/main" val="4252241241"/>
              </p:ext>
            </p:extLst>
          </p:nvPr>
        </p:nvGraphicFramePr>
        <p:xfrm>
          <a:off x="1832429" y="1858273"/>
          <a:ext cx="8128000" cy="432201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6" name="Picture 5" descr="Logo, company name&#10;&#10;Description automatically generated">
            <a:extLst>
              <a:ext uri="{FF2B5EF4-FFF2-40B4-BE49-F238E27FC236}">
                <a16:creationId xmlns:a16="http://schemas.microsoft.com/office/drawing/2014/main" id="{0EE28475-FAD7-4B7A-ABA5-B92378CDD61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448021" y="5694402"/>
            <a:ext cx="2534042" cy="1107996"/>
          </a:xfrm>
          <a:prstGeom prst="rect">
            <a:avLst/>
          </a:prstGeom>
        </p:spPr>
      </p:pic>
    </p:spTree>
    <p:extLst>
      <p:ext uri="{BB962C8B-B14F-4D97-AF65-F5344CB8AC3E}">
        <p14:creationId xmlns:p14="http://schemas.microsoft.com/office/powerpoint/2010/main" val="1818246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0436" y="614172"/>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sz="4200" dirty="0">
              <a:latin typeface="Times New Roman"/>
              <a:cs typeface="Times New Roman"/>
            </a:endParaRPr>
          </a:p>
          <a:p>
            <a:pPr marL="231775">
              <a:lnSpc>
                <a:spcPct val="100000"/>
              </a:lnSpc>
            </a:pPr>
            <a:r>
              <a:rPr lang="en-US" spc="-5" dirty="0"/>
              <a:t>Care Management</a:t>
            </a:r>
            <a:endParaRPr spc="-5" dirty="0"/>
          </a:p>
        </p:txBody>
      </p:sp>
      <p:graphicFrame>
        <p:nvGraphicFramePr>
          <p:cNvPr id="4" name="Diagram 3">
            <a:extLst>
              <a:ext uri="{FF2B5EF4-FFF2-40B4-BE49-F238E27FC236}">
                <a16:creationId xmlns:a16="http://schemas.microsoft.com/office/drawing/2014/main" id="{15A41171-7198-425C-A4E4-609C7CDE7E6A}"/>
              </a:ext>
            </a:extLst>
          </p:cNvPr>
          <p:cNvGraphicFramePr/>
          <p:nvPr>
            <p:extLst>
              <p:ext uri="{D42A27DB-BD31-4B8C-83A1-F6EECF244321}">
                <p14:modId xmlns:p14="http://schemas.microsoft.com/office/powerpoint/2010/main" val="2872612360"/>
              </p:ext>
            </p:extLst>
          </p:nvPr>
        </p:nvGraphicFramePr>
        <p:xfrm>
          <a:off x="246013" y="703380"/>
          <a:ext cx="11658600" cy="5909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a:extLst>
              <a:ext uri="{FF2B5EF4-FFF2-40B4-BE49-F238E27FC236}">
                <a16:creationId xmlns:a16="http://schemas.microsoft.com/office/drawing/2014/main" id="{68747630-F656-474E-AFCD-615124760EF0}"/>
              </a:ext>
            </a:extLst>
          </p:cNvPr>
          <p:cNvGraphicFramePr/>
          <p:nvPr>
            <p:extLst>
              <p:ext uri="{D42A27DB-BD31-4B8C-83A1-F6EECF244321}">
                <p14:modId xmlns:p14="http://schemas.microsoft.com/office/powerpoint/2010/main" val="2262915736"/>
              </p:ext>
            </p:extLst>
          </p:nvPr>
        </p:nvGraphicFramePr>
        <p:xfrm>
          <a:off x="2468513" y="1977758"/>
          <a:ext cx="7213600" cy="43373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7" name="Picture 6" descr="Logo, company name&#10;&#10;Description automatically generated">
            <a:extLst>
              <a:ext uri="{FF2B5EF4-FFF2-40B4-BE49-F238E27FC236}">
                <a16:creationId xmlns:a16="http://schemas.microsoft.com/office/drawing/2014/main" id="{CEA39772-A926-492B-BB63-F7E5D3954EF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448021" y="5694402"/>
            <a:ext cx="2534042" cy="1107996"/>
          </a:xfrm>
          <a:prstGeom prst="rect">
            <a:avLst/>
          </a:prstGeom>
        </p:spPr>
      </p:pic>
    </p:spTree>
    <p:extLst>
      <p:ext uri="{BB962C8B-B14F-4D97-AF65-F5344CB8AC3E}">
        <p14:creationId xmlns:p14="http://schemas.microsoft.com/office/powerpoint/2010/main" val="1318245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609600"/>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sz="4200" dirty="0">
              <a:latin typeface="Times New Roman"/>
              <a:cs typeface="Times New Roman"/>
            </a:endParaRPr>
          </a:p>
          <a:p>
            <a:pPr marL="231775">
              <a:lnSpc>
                <a:spcPct val="100000"/>
              </a:lnSpc>
            </a:pPr>
            <a:r>
              <a:rPr lang="en-US" dirty="0"/>
              <a:t>Interdisciplinary Care Team (ICT)</a:t>
            </a:r>
            <a:r>
              <a:rPr lang="en-US" spc="-5" dirty="0"/>
              <a:t>/Integrated Communication Network</a:t>
            </a:r>
            <a:endParaRPr spc="-5" dirty="0"/>
          </a:p>
        </p:txBody>
      </p:sp>
      <p:graphicFrame>
        <p:nvGraphicFramePr>
          <p:cNvPr id="6" name="Diagram 5"/>
          <p:cNvGraphicFramePr/>
          <p:nvPr>
            <p:extLst>
              <p:ext uri="{D42A27DB-BD31-4B8C-83A1-F6EECF244321}">
                <p14:modId xmlns:p14="http://schemas.microsoft.com/office/powerpoint/2010/main" val="3204977548"/>
              </p:ext>
            </p:extLst>
          </p:nvPr>
        </p:nvGraphicFramePr>
        <p:xfrm>
          <a:off x="761999" y="1905000"/>
          <a:ext cx="11309985"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914400" y="2133600"/>
            <a:ext cx="2514600" cy="1477328"/>
          </a:xfrm>
          <a:prstGeom prst="rect">
            <a:avLst/>
          </a:prstGeom>
          <a:noFill/>
        </p:spPr>
        <p:txBody>
          <a:bodyPr wrap="square" rtlCol="0">
            <a:spAutoFit/>
          </a:bodyPr>
          <a:lstStyle/>
          <a:p>
            <a:r>
              <a:rPr lang="en-US" dirty="0">
                <a:latin typeface="Franklin Gothic Book" panose="020B0503020102020204" pitchFamily="34" charset="0"/>
              </a:rPr>
              <a:t>Imperial’s staff works with all members of the ICT in coordinating the plan of care for the enrollee</a:t>
            </a:r>
          </a:p>
        </p:txBody>
      </p:sp>
      <p:pic>
        <p:nvPicPr>
          <p:cNvPr id="9" name="Picture 8" descr="Logo, company name&#10;&#10;Description automatically generated">
            <a:extLst>
              <a:ext uri="{FF2B5EF4-FFF2-40B4-BE49-F238E27FC236}">
                <a16:creationId xmlns:a16="http://schemas.microsoft.com/office/drawing/2014/main" id="{6930DF99-E618-4CCA-8B6F-CA0AF41B8F1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48021" y="5694402"/>
            <a:ext cx="2534042" cy="1107996"/>
          </a:xfrm>
          <a:prstGeom prst="rect">
            <a:avLst/>
          </a:prstGeom>
        </p:spPr>
      </p:pic>
    </p:spTree>
    <p:extLst>
      <p:ext uri="{BB962C8B-B14F-4D97-AF65-F5344CB8AC3E}">
        <p14:creationId xmlns:p14="http://schemas.microsoft.com/office/powerpoint/2010/main" val="2690976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CE035A-59D2-43AA-9700-AFB4F1127827}"/>
              </a:ext>
            </a:extLst>
          </p:cNvPr>
          <p:cNvSpPr>
            <a:spLocks noGrp="1"/>
          </p:cNvSpPr>
          <p:nvPr>
            <p:ph type="body" idx="1"/>
          </p:nvPr>
        </p:nvSpPr>
        <p:spPr>
          <a:xfrm>
            <a:off x="917510" y="2172922"/>
            <a:ext cx="3404412" cy="413402"/>
          </a:xfrm>
        </p:spPr>
        <p:txBody>
          <a:bodyPr/>
          <a:lstStyle/>
          <a:p>
            <a:pPr algn="ctr"/>
            <a:r>
              <a:rPr lang="en-US" dirty="0"/>
              <a:t>What are Face to Face encounters?</a:t>
            </a:r>
          </a:p>
        </p:txBody>
      </p:sp>
      <p:sp>
        <p:nvSpPr>
          <p:cNvPr id="5" name="object 2">
            <a:extLst>
              <a:ext uri="{FF2B5EF4-FFF2-40B4-BE49-F238E27FC236}">
                <a16:creationId xmlns:a16="http://schemas.microsoft.com/office/drawing/2014/main" id="{C5660F4D-43D8-4726-B116-8AC64D8CD398}"/>
              </a:ext>
            </a:extLst>
          </p:cNvPr>
          <p:cNvSpPr txBox="1">
            <a:spLocks noGrp="1"/>
          </p:cNvSpPr>
          <p:nvPr>
            <p:ph type="title"/>
          </p:nvPr>
        </p:nvSpPr>
        <p:spPr>
          <a:xfrm>
            <a:off x="439737" y="576638"/>
            <a:ext cx="1131252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sz="4200" dirty="0">
              <a:latin typeface="Times New Roman"/>
              <a:cs typeface="Times New Roman"/>
            </a:endParaRPr>
          </a:p>
          <a:p>
            <a:pPr marL="231775" algn="ctr">
              <a:lnSpc>
                <a:spcPct val="100000"/>
              </a:lnSpc>
            </a:pPr>
            <a:r>
              <a:rPr lang="en-US" dirty="0"/>
              <a:t>Face to Face Encounters</a:t>
            </a:r>
            <a:endParaRPr spc="-5" dirty="0"/>
          </a:p>
        </p:txBody>
      </p:sp>
      <p:graphicFrame>
        <p:nvGraphicFramePr>
          <p:cNvPr id="7" name="Table 7">
            <a:extLst>
              <a:ext uri="{FF2B5EF4-FFF2-40B4-BE49-F238E27FC236}">
                <a16:creationId xmlns:a16="http://schemas.microsoft.com/office/drawing/2014/main" id="{E0E5AB57-1926-437A-876F-337404D01951}"/>
              </a:ext>
            </a:extLst>
          </p:cNvPr>
          <p:cNvGraphicFramePr>
            <a:graphicFrameLocks noGrp="1"/>
          </p:cNvGraphicFramePr>
          <p:nvPr>
            <p:extLst>
              <p:ext uri="{D42A27DB-BD31-4B8C-83A1-F6EECF244321}">
                <p14:modId xmlns:p14="http://schemas.microsoft.com/office/powerpoint/2010/main" val="594300817"/>
              </p:ext>
            </p:extLst>
          </p:nvPr>
        </p:nvGraphicFramePr>
        <p:xfrm>
          <a:off x="1199710" y="2597029"/>
          <a:ext cx="2971800" cy="853704"/>
        </p:xfrm>
        <a:graphic>
          <a:graphicData uri="http://schemas.openxmlformats.org/drawingml/2006/table">
            <a:tbl>
              <a:tblPr firstRow="1" bandRow="1">
                <a:tableStyleId>{00A15C55-8517-42AA-B614-E9B94910E393}</a:tableStyleId>
              </a:tblPr>
              <a:tblGrid>
                <a:gridCol w="2971800">
                  <a:extLst>
                    <a:ext uri="{9D8B030D-6E8A-4147-A177-3AD203B41FA5}">
                      <a16:colId xmlns:a16="http://schemas.microsoft.com/office/drawing/2014/main" val="489058668"/>
                    </a:ext>
                  </a:extLst>
                </a:gridCol>
              </a:tblGrid>
              <a:tr h="477531">
                <a:tc>
                  <a:txBody>
                    <a:bodyPr/>
                    <a:lstStyle/>
                    <a:p>
                      <a:pPr algn="ctr"/>
                      <a:r>
                        <a:rPr lang="en-US" dirty="0">
                          <a:solidFill>
                            <a:schemeClr val="tx1"/>
                          </a:solidFill>
                        </a:rPr>
                        <a:t>In-person doctor’s visit</a:t>
                      </a:r>
                    </a:p>
                  </a:txBody>
                  <a:tcPr/>
                </a:tc>
                <a:extLst>
                  <a:ext uri="{0D108BD9-81ED-4DB2-BD59-A6C34878D82A}">
                    <a16:rowId xmlns:a16="http://schemas.microsoft.com/office/drawing/2014/main" val="3759428411"/>
                  </a:ext>
                </a:extLst>
              </a:tr>
              <a:tr h="376173">
                <a:tc>
                  <a:txBody>
                    <a:bodyPr/>
                    <a:lstStyle/>
                    <a:p>
                      <a:pPr algn="ctr"/>
                      <a:r>
                        <a:rPr lang="en-US" dirty="0">
                          <a:solidFill>
                            <a:schemeClr val="tx1"/>
                          </a:solidFill>
                        </a:rPr>
                        <a:t>Teladoc</a:t>
                      </a:r>
                    </a:p>
                  </a:txBody>
                  <a:tcPr/>
                </a:tc>
                <a:extLst>
                  <a:ext uri="{0D108BD9-81ED-4DB2-BD59-A6C34878D82A}">
                    <a16:rowId xmlns:a16="http://schemas.microsoft.com/office/drawing/2014/main" val="2094793884"/>
                  </a:ext>
                </a:extLst>
              </a:tr>
            </a:tbl>
          </a:graphicData>
        </a:graphic>
      </p:graphicFrame>
      <p:graphicFrame>
        <p:nvGraphicFramePr>
          <p:cNvPr id="8" name="Table 8">
            <a:extLst>
              <a:ext uri="{FF2B5EF4-FFF2-40B4-BE49-F238E27FC236}">
                <a16:creationId xmlns:a16="http://schemas.microsoft.com/office/drawing/2014/main" id="{C6793343-DAAD-4EB5-B943-1849936985C6}"/>
              </a:ext>
            </a:extLst>
          </p:cNvPr>
          <p:cNvGraphicFramePr>
            <a:graphicFrameLocks noGrp="1"/>
          </p:cNvGraphicFramePr>
          <p:nvPr>
            <p:extLst>
              <p:ext uri="{D42A27DB-BD31-4B8C-83A1-F6EECF244321}">
                <p14:modId xmlns:p14="http://schemas.microsoft.com/office/powerpoint/2010/main" val="3594727779"/>
              </p:ext>
            </p:extLst>
          </p:nvPr>
        </p:nvGraphicFramePr>
        <p:xfrm>
          <a:off x="914400" y="3886200"/>
          <a:ext cx="3542420" cy="1951832"/>
        </p:xfrm>
        <a:graphic>
          <a:graphicData uri="http://schemas.openxmlformats.org/drawingml/2006/table">
            <a:tbl>
              <a:tblPr firstRow="1" bandRow="1">
                <a:tableStyleId>{00A15C55-8517-42AA-B614-E9B94910E393}</a:tableStyleId>
              </a:tblPr>
              <a:tblGrid>
                <a:gridCol w="3542420">
                  <a:extLst>
                    <a:ext uri="{9D8B030D-6E8A-4147-A177-3AD203B41FA5}">
                      <a16:colId xmlns:a16="http://schemas.microsoft.com/office/drawing/2014/main" val="3297746110"/>
                    </a:ext>
                  </a:extLst>
                </a:gridCol>
              </a:tblGrid>
              <a:tr h="152518">
                <a:tc>
                  <a:txBody>
                    <a:bodyPr/>
                    <a:lstStyle/>
                    <a:p>
                      <a:pPr algn="ctr"/>
                      <a:r>
                        <a:rPr lang="en-US" dirty="0">
                          <a:solidFill>
                            <a:schemeClr val="tx1"/>
                          </a:solidFill>
                        </a:rPr>
                        <a:t>Physicians</a:t>
                      </a:r>
                    </a:p>
                  </a:txBody>
                  <a:tcPr/>
                </a:tc>
                <a:extLst>
                  <a:ext uri="{0D108BD9-81ED-4DB2-BD59-A6C34878D82A}">
                    <a16:rowId xmlns:a16="http://schemas.microsoft.com/office/drawing/2014/main" val="1630310277"/>
                  </a:ext>
                </a:extLst>
              </a:tr>
              <a:tr h="396518">
                <a:tc>
                  <a:txBody>
                    <a:bodyPr/>
                    <a:lstStyle/>
                    <a:p>
                      <a:pPr algn="ctr"/>
                      <a:r>
                        <a:rPr lang="en-US" dirty="0">
                          <a:solidFill>
                            <a:schemeClr val="tx1"/>
                          </a:solidFill>
                        </a:rPr>
                        <a:t>Specialists</a:t>
                      </a:r>
                    </a:p>
                  </a:txBody>
                  <a:tcPr/>
                </a:tc>
                <a:extLst>
                  <a:ext uri="{0D108BD9-81ED-4DB2-BD59-A6C34878D82A}">
                    <a16:rowId xmlns:a16="http://schemas.microsoft.com/office/drawing/2014/main" val="3106963221"/>
                  </a:ext>
                </a:extLst>
              </a:tr>
              <a:tr h="396518">
                <a:tc>
                  <a:txBody>
                    <a:bodyPr/>
                    <a:lstStyle/>
                    <a:p>
                      <a:pPr algn="ctr"/>
                      <a:r>
                        <a:rPr lang="en-US" dirty="0">
                          <a:solidFill>
                            <a:schemeClr val="tx1"/>
                          </a:solidFill>
                        </a:rPr>
                        <a:t>Contracted Providers/Physicians</a:t>
                      </a:r>
                    </a:p>
                  </a:txBody>
                  <a:tcPr/>
                </a:tc>
                <a:extLst>
                  <a:ext uri="{0D108BD9-81ED-4DB2-BD59-A6C34878D82A}">
                    <a16:rowId xmlns:a16="http://schemas.microsoft.com/office/drawing/2014/main" val="47367074"/>
                  </a:ext>
                </a:extLst>
              </a:tr>
              <a:tr h="396518">
                <a:tc>
                  <a:txBody>
                    <a:bodyPr/>
                    <a:lstStyle/>
                    <a:p>
                      <a:pPr algn="ctr"/>
                      <a:r>
                        <a:rPr lang="en-US" dirty="0">
                          <a:solidFill>
                            <a:schemeClr val="tx1"/>
                          </a:solidFill>
                        </a:rPr>
                        <a:t>Pharmacist</a:t>
                      </a:r>
                    </a:p>
                  </a:txBody>
                  <a:tcPr/>
                </a:tc>
                <a:extLst>
                  <a:ext uri="{0D108BD9-81ED-4DB2-BD59-A6C34878D82A}">
                    <a16:rowId xmlns:a16="http://schemas.microsoft.com/office/drawing/2014/main" val="3926410736"/>
                  </a:ext>
                </a:extLst>
              </a:tr>
              <a:tr h="396518">
                <a:tc>
                  <a:txBody>
                    <a:bodyPr/>
                    <a:lstStyle/>
                    <a:p>
                      <a:pPr algn="ctr"/>
                      <a:r>
                        <a:rPr lang="en-US" dirty="0">
                          <a:solidFill>
                            <a:schemeClr val="tx1"/>
                          </a:solidFill>
                        </a:rPr>
                        <a:t>Behavioral Health</a:t>
                      </a:r>
                    </a:p>
                  </a:txBody>
                  <a:tcPr/>
                </a:tc>
                <a:extLst>
                  <a:ext uri="{0D108BD9-81ED-4DB2-BD59-A6C34878D82A}">
                    <a16:rowId xmlns:a16="http://schemas.microsoft.com/office/drawing/2014/main" val="2848624713"/>
                  </a:ext>
                </a:extLst>
              </a:tr>
            </a:tbl>
          </a:graphicData>
        </a:graphic>
      </p:graphicFrame>
      <p:sp>
        <p:nvSpPr>
          <p:cNvPr id="9" name="TextBox 8">
            <a:extLst>
              <a:ext uri="{FF2B5EF4-FFF2-40B4-BE49-F238E27FC236}">
                <a16:creationId xmlns:a16="http://schemas.microsoft.com/office/drawing/2014/main" id="{EC883B7B-0B7B-403D-942F-7ECF63DB19F8}"/>
              </a:ext>
            </a:extLst>
          </p:cNvPr>
          <p:cNvSpPr txBox="1"/>
          <p:nvPr/>
        </p:nvSpPr>
        <p:spPr>
          <a:xfrm>
            <a:off x="838200" y="3516868"/>
            <a:ext cx="3962400" cy="369332"/>
          </a:xfrm>
          <a:prstGeom prst="rect">
            <a:avLst/>
          </a:prstGeom>
          <a:noFill/>
        </p:spPr>
        <p:txBody>
          <a:bodyPr wrap="square" rtlCol="0">
            <a:spAutoFit/>
          </a:bodyPr>
          <a:lstStyle/>
          <a:p>
            <a:r>
              <a:rPr lang="en-US" dirty="0"/>
              <a:t>Appropriate Personnel for Face to Face</a:t>
            </a:r>
          </a:p>
        </p:txBody>
      </p:sp>
      <p:graphicFrame>
        <p:nvGraphicFramePr>
          <p:cNvPr id="10" name="Diagram 9">
            <a:extLst>
              <a:ext uri="{FF2B5EF4-FFF2-40B4-BE49-F238E27FC236}">
                <a16:creationId xmlns:a16="http://schemas.microsoft.com/office/drawing/2014/main" id="{235E41F4-CCD4-4AA2-B046-0EF1470C5373}"/>
              </a:ext>
            </a:extLst>
          </p:cNvPr>
          <p:cNvGraphicFramePr/>
          <p:nvPr>
            <p:extLst>
              <p:ext uri="{D42A27DB-BD31-4B8C-83A1-F6EECF244321}">
                <p14:modId xmlns:p14="http://schemas.microsoft.com/office/powerpoint/2010/main" val="2876565346"/>
              </p:ext>
            </p:extLst>
          </p:nvPr>
        </p:nvGraphicFramePr>
        <p:xfrm>
          <a:off x="5791200" y="2485232"/>
          <a:ext cx="52578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8E45FB8F-E71F-4FD9-B41E-90BD4BF55336}"/>
              </a:ext>
            </a:extLst>
          </p:cNvPr>
          <p:cNvSpPr txBox="1"/>
          <p:nvPr/>
        </p:nvSpPr>
        <p:spPr>
          <a:xfrm>
            <a:off x="6781800" y="2172922"/>
            <a:ext cx="3581400" cy="369332"/>
          </a:xfrm>
          <a:prstGeom prst="rect">
            <a:avLst/>
          </a:prstGeom>
          <a:noFill/>
        </p:spPr>
        <p:txBody>
          <a:bodyPr wrap="square" rtlCol="0">
            <a:spAutoFit/>
          </a:bodyPr>
          <a:lstStyle/>
          <a:p>
            <a:r>
              <a:rPr lang="en-US" dirty="0"/>
              <a:t>Clinical Functions of Face to Face</a:t>
            </a:r>
          </a:p>
        </p:txBody>
      </p:sp>
      <p:pic>
        <p:nvPicPr>
          <p:cNvPr id="13" name="Picture 12" descr="Logo, company name&#10;&#10;Description automatically generated">
            <a:extLst>
              <a:ext uri="{FF2B5EF4-FFF2-40B4-BE49-F238E27FC236}">
                <a16:creationId xmlns:a16="http://schemas.microsoft.com/office/drawing/2014/main" id="{2E4BA507-6D2E-414D-BF32-FF72001338F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17949" y="5943600"/>
            <a:ext cx="1964114" cy="858798"/>
          </a:xfrm>
          <a:prstGeom prst="rect">
            <a:avLst/>
          </a:prstGeom>
        </p:spPr>
      </p:pic>
    </p:spTree>
    <p:extLst>
      <p:ext uri="{BB962C8B-B14F-4D97-AF65-F5344CB8AC3E}">
        <p14:creationId xmlns:p14="http://schemas.microsoft.com/office/powerpoint/2010/main" val="3366172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0436" y="614172"/>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sz="4200" dirty="0">
              <a:latin typeface="Times New Roman"/>
              <a:cs typeface="Times New Roman"/>
            </a:endParaRPr>
          </a:p>
          <a:p>
            <a:pPr marL="231775">
              <a:lnSpc>
                <a:spcPct val="100000"/>
              </a:lnSpc>
            </a:pPr>
            <a:r>
              <a:rPr lang="en-US" spc="-5" dirty="0"/>
              <a:t>Performance and Health Outcomes Measurement</a:t>
            </a:r>
            <a:endParaRPr spc="-5" dirty="0"/>
          </a:p>
        </p:txBody>
      </p:sp>
      <p:graphicFrame>
        <p:nvGraphicFramePr>
          <p:cNvPr id="4" name="Diagram 3">
            <a:extLst>
              <a:ext uri="{FF2B5EF4-FFF2-40B4-BE49-F238E27FC236}">
                <a16:creationId xmlns:a16="http://schemas.microsoft.com/office/drawing/2014/main" id="{A6C86871-690C-4574-BA70-02DF7568FCE5}"/>
              </a:ext>
            </a:extLst>
          </p:cNvPr>
          <p:cNvGraphicFramePr/>
          <p:nvPr>
            <p:extLst>
              <p:ext uri="{D42A27DB-BD31-4B8C-83A1-F6EECF244321}">
                <p14:modId xmlns:p14="http://schemas.microsoft.com/office/powerpoint/2010/main" val="1372166275"/>
              </p:ext>
            </p:extLst>
          </p:nvPr>
        </p:nvGraphicFramePr>
        <p:xfrm>
          <a:off x="2514600" y="2057400"/>
          <a:ext cx="7645400" cy="4309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Logo, company name&#10;&#10;Description automatically generated">
            <a:extLst>
              <a:ext uri="{FF2B5EF4-FFF2-40B4-BE49-F238E27FC236}">
                <a16:creationId xmlns:a16="http://schemas.microsoft.com/office/drawing/2014/main" id="{32D62DC4-5E8F-4249-8EBE-1FD75D448F7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48021" y="5694402"/>
            <a:ext cx="2534042" cy="1107996"/>
          </a:xfrm>
          <a:prstGeom prst="rect">
            <a:avLst/>
          </a:prstGeom>
        </p:spPr>
      </p:pic>
    </p:spTree>
    <p:extLst>
      <p:ext uri="{BB962C8B-B14F-4D97-AF65-F5344CB8AC3E}">
        <p14:creationId xmlns:p14="http://schemas.microsoft.com/office/powerpoint/2010/main" val="1997448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0436" y="614172"/>
            <a:ext cx="11309985" cy="1190625"/>
          </a:xfrm>
          <a:prstGeom prst="rect">
            <a:avLst/>
          </a:prstGeom>
          <a:solidFill>
            <a:srgbClr val="7030A0"/>
          </a:solidFill>
        </p:spPr>
        <p:txBody>
          <a:bodyPr vert="horz" wrap="square" lIns="0" tIns="1905" rIns="0" bIns="0" rtlCol="0">
            <a:spAutoFit/>
          </a:bodyPr>
          <a:lstStyle/>
          <a:p>
            <a:pPr>
              <a:lnSpc>
                <a:spcPct val="100000"/>
              </a:lnSpc>
              <a:spcBef>
                <a:spcPts val="15"/>
              </a:spcBef>
            </a:pPr>
            <a:endParaRPr sz="4200" dirty="0">
              <a:latin typeface="Times New Roman"/>
              <a:cs typeface="Times New Roman"/>
            </a:endParaRPr>
          </a:p>
          <a:p>
            <a:pPr marL="231775">
              <a:lnSpc>
                <a:spcPct val="100000"/>
              </a:lnSpc>
            </a:pPr>
            <a:r>
              <a:rPr spc="-5" dirty="0"/>
              <a:t>QUESTIONS/COMMENTS</a:t>
            </a:r>
          </a:p>
        </p:txBody>
      </p:sp>
      <p:sp>
        <p:nvSpPr>
          <p:cNvPr id="3" name="object 3"/>
          <p:cNvSpPr txBox="1"/>
          <p:nvPr/>
        </p:nvSpPr>
        <p:spPr>
          <a:xfrm>
            <a:off x="914400" y="2480945"/>
            <a:ext cx="8941207" cy="553998"/>
          </a:xfrm>
          <a:prstGeom prst="rect">
            <a:avLst/>
          </a:prstGeom>
        </p:spPr>
        <p:txBody>
          <a:bodyPr vert="horz" wrap="square" lIns="0" tIns="0" rIns="0" bIns="0" rtlCol="0">
            <a:spAutoFit/>
          </a:bodyPr>
          <a:lstStyle/>
          <a:p>
            <a:pPr marL="12700">
              <a:lnSpc>
                <a:spcPct val="100000"/>
              </a:lnSpc>
              <a:buClr>
                <a:srgbClr val="903062"/>
              </a:buClr>
              <a:buSzPct val="91666"/>
              <a:tabLst>
                <a:tab pos="318770" algn="l"/>
                <a:tab pos="319405" algn="l"/>
              </a:tabLst>
            </a:pPr>
            <a:r>
              <a:rPr lang="en-US" spc="-5" dirty="0">
                <a:latin typeface="Franklin Gothic Book" panose="020B0503020102020204" pitchFamily="34" charset="0"/>
                <a:cs typeface="Gill Sans MT"/>
              </a:rPr>
              <a:t>Providers:</a:t>
            </a:r>
          </a:p>
          <a:p>
            <a:pPr marL="318770" indent="-306070">
              <a:lnSpc>
                <a:spcPct val="100000"/>
              </a:lnSpc>
              <a:buClr>
                <a:srgbClr val="903062"/>
              </a:buClr>
              <a:buSzPct val="91666"/>
              <a:buFont typeface="Wingdings 2"/>
              <a:buChar char=""/>
              <a:tabLst>
                <a:tab pos="318770" algn="l"/>
                <a:tab pos="319405" algn="l"/>
              </a:tabLst>
            </a:pPr>
            <a:r>
              <a:rPr sz="1800" spc="-5" dirty="0">
                <a:latin typeface="Franklin Gothic Book" panose="020B0503020102020204" pitchFamily="34" charset="0"/>
                <a:cs typeface="Gill Sans MT"/>
              </a:rPr>
              <a:t>Please </a:t>
            </a:r>
            <a:r>
              <a:rPr sz="1800" dirty="0">
                <a:latin typeface="Franklin Gothic Book" panose="020B0503020102020204" pitchFamily="34" charset="0"/>
                <a:cs typeface="Gill Sans MT"/>
              </a:rPr>
              <a:t>contact our </a:t>
            </a:r>
            <a:r>
              <a:rPr sz="1800" spc="-10" dirty="0">
                <a:latin typeface="Franklin Gothic Book" panose="020B0503020102020204" pitchFamily="34" charset="0"/>
                <a:cs typeface="Gill Sans MT"/>
              </a:rPr>
              <a:t>Provider </a:t>
            </a:r>
            <a:r>
              <a:rPr sz="1800" spc="-5" dirty="0">
                <a:latin typeface="Franklin Gothic Book" panose="020B0503020102020204" pitchFamily="34" charset="0"/>
                <a:cs typeface="Gill Sans MT"/>
              </a:rPr>
              <a:t>Relations </a:t>
            </a:r>
            <a:r>
              <a:rPr sz="1800" dirty="0">
                <a:latin typeface="Franklin Gothic Book" panose="020B0503020102020204" pitchFamily="34" charset="0"/>
                <a:cs typeface="Gill Sans MT"/>
              </a:rPr>
              <a:t>Department at </a:t>
            </a:r>
            <a:r>
              <a:rPr sz="1800" spc="-5" dirty="0">
                <a:latin typeface="Franklin Gothic Book" panose="020B0503020102020204" pitchFamily="34" charset="0"/>
                <a:cs typeface="Gill Sans MT"/>
              </a:rPr>
              <a:t>(626) </a:t>
            </a:r>
            <a:r>
              <a:rPr sz="1800" dirty="0">
                <a:latin typeface="Franklin Gothic Book" panose="020B0503020102020204" pitchFamily="34" charset="0"/>
                <a:cs typeface="Gill Sans MT"/>
              </a:rPr>
              <a:t>838-5100 </a:t>
            </a:r>
            <a:r>
              <a:rPr sz="1800" spc="-10" dirty="0">
                <a:latin typeface="Franklin Gothic Book" panose="020B0503020102020204" pitchFamily="34" charset="0"/>
                <a:cs typeface="Gill Sans MT"/>
              </a:rPr>
              <a:t>Prompt</a:t>
            </a:r>
            <a:r>
              <a:rPr sz="1800" spc="-30" dirty="0">
                <a:latin typeface="Franklin Gothic Book" panose="020B0503020102020204" pitchFamily="34" charset="0"/>
                <a:cs typeface="Gill Sans MT"/>
              </a:rPr>
              <a:t> </a:t>
            </a:r>
            <a:r>
              <a:rPr lang="en-US" spc="-30" dirty="0">
                <a:latin typeface="Franklin Gothic Book" panose="020B0503020102020204" pitchFamily="34" charset="0"/>
                <a:cs typeface="Gill Sans MT"/>
              </a:rPr>
              <a:t>5</a:t>
            </a:r>
            <a:endParaRPr sz="1800" dirty="0">
              <a:latin typeface="Franklin Gothic Book" panose="020B0503020102020204" pitchFamily="34" charset="0"/>
              <a:cs typeface="Gill Sans MT"/>
            </a:endParaRPr>
          </a:p>
        </p:txBody>
      </p:sp>
      <p:sp>
        <p:nvSpPr>
          <p:cNvPr id="7" name="object 3">
            <a:extLst>
              <a:ext uri="{FF2B5EF4-FFF2-40B4-BE49-F238E27FC236}">
                <a16:creationId xmlns:a16="http://schemas.microsoft.com/office/drawing/2014/main" id="{46DD10F3-890E-49B2-AB54-3FC3D9BB3970}"/>
              </a:ext>
            </a:extLst>
          </p:cNvPr>
          <p:cNvSpPr txBox="1"/>
          <p:nvPr/>
        </p:nvSpPr>
        <p:spPr>
          <a:xfrm>
            <a:off x="990600" y="3711091"/>
            <a:ext cx="8941207" cy="553998"/>
          </a:xfrm>
          <a:prstGeom prst="rect">
            <a:avLst/>
          </a:prstGeom>
        </p:spPr>
        <p:txBody>
          <a:bodyPr vert="horz" wrap="square" lIns="0" tIns="0" rIns="0" bIns="0" rtlCol="0">
            <a:spAutoFit/>
          </a:bodyPr>
          <a:lstStyle/>
          <a:p>
            <a:pPr marL="12700">
              <a:lnSpc>
                <a:spcPct val="100000"/>
              </a:lnSpc>
              <a:buClr>
                <a:srgbClr val="903062"/>
              </a:buClr>
              <a:buSzPct val="91666"/>
              <a:tabLst>
                <a:tab pos="318770" algn="l"/>
                <a:tab pos="319405" algn="l"/>
              </a:tabLst>
            </a:pPr>
            <a:r>
              <a:rPr lang="en-US" spc="-5" dirty="0">
                <a:latin typeface="Franklin Gothic Book" panose="020B0503020102020204" pitchFamily="34" charset="0"/>
                <a:cs typeface="Gill Sans MT"/>
              </a:rPr>
              <a:t>Staff:</a:t>
            </a:r>
          </a:p>
          <a:p>
            <a:pPr marL="318770" indent="-306070">
              <a:lnSpc>
                <a:spcPct val="100000"/>
              </a:lnSpc>
              <a:buClr>
                <a:srgbClr val="903062"/>
              </a:buClr>
              <a:buSzPct val="91666"/>
              <a:buFont typeface="Wingdings 2"/>
              <a:buChar char=""/>
              <a:tabLst>
                <a:tab pos="318770" algn="l"/>
                <a:tab pos="319405" algn="l"/>
              </a:tabLst>
            </a:pPr>
            <a:r>
              <a:rPr sz="1800" spc="-5" dirty="0">
                <a:latin typeface="Franklin Gothic Book" panose="020B0503020102020204" pitchFamily="34" charset="0"/>
                <a:cs typeface="Gill Sans MT"/>
              </a:rPr>
              <a:t>Please </a:t>
            </a:r>
            <a:r>
              <a:rPr sz="1800" dirty="0">
                <a:latin typeface="Franklin Gothic Book" panose="020B0503020102020204" pitchFamily="34" charset="0"/>
                <a:cs typeface="Gill Sans MT"/>
              </a:rPr>
              <a:t>contact our </a:t>
            </a:r>
            <a:r>
              <a:rPr lang="en-US" sz="1800" spc="-10" dirty="0">
                <a:latin typeface="Franklin Gothic Book" panose="020B0503020102020204" pitchFamily="34" charset="0"/>
                <a:cs typeface="Gill Sans MT"/>
              </a:rPr>
              <a:t>Health Education</a:t>
            </a:r>
            <a:r>
              <a:rPr sz="1800" spc="-5" dirty="0">
                <a:latin typeface="Franklin Gothic Book" panose="020B0503020102020204" pitchFamily="34" charset="0"/>
                <a:cs typeface="Gill Sans MT"/>
              </a:rPr>
              <a:t> </a:t>
            </a:r>
            <a:r>
              <a:rPr sz="1800" dirty="0">
                <a:latin typeface="Franklin Gothic Book" panose="020B0503020102020204" pitchFamily="34" charset="0"/>
                <a:cs typeface="Gill Sans MT"/>
              </a:rPr>
              <a:t>Department at </a:t>
            </a:r>
            <a:r>
              <a:rPr sz="1800" spc="-5" dirty="0">
                <a:latin typeface="Franklin Gothic Book" panose="020B0503020102020204" pitchFamily="34" charset="0"/>
                <a:cs typeface="Gill Sans MT"/>
              </a:rPr>
              <a:t>(626</a:t>
            </a:r>
            <a:r>
              <a:rPr sz="1800" spc="-5">
                <a:latin typeface="Franklin Gothic Book" panose="020B0503020102020204" pitchFamily="34" charset="0"/>
                <a:cs typeface="Gill Sans MT"/>
              </a:rPr>
              <a:t>) </a:t>
            </a:r>
            <a:r>
              <a:rPr sz="1800">
                <a:latin typeface="Franklin Gothic Book" panose="020B0503020102020204" pitchFamily="34" charset="0"/>
                <a:cs typeface="Gill Sans MT"/>
              </a:rPr>
              <a:t>838-</a:t>
            </a:r>
            <a:r>
              <a:rPr lang="en-US" sz="1800">
                <a:latin typeface="Franklin Gothic Book" panose="020B0503020102020204" pitchFamily="34" charset="0"/>
                <a:cs typeface="Gill Sans MT"/>
              </a:rPr>
              <a:t>0052</a:t>
            </a:r>
            <a:endParaRPr sz="1800" dirty="0">
              <a:latin typeface="Franklin Gothic Book" panose="020B0503020102020204" pitchFamily="34" charset="0"/>
              <a:cs typeface="Gill Sans MT"/>
            </a:endParaRPr>
          </a:p>
        </p:txBody>
      </p:sp>
      <p:pic>
        <p:nvPicPr>
          <p:cNvPr id="8" name="Picture 7" descr="Logo, company name&#10;&#10;Description automatically generated">
            <a:extLst>
              <a:ext uri="{FF2B5EF4-FFF2-40B4-BE49-F238E27FC236}">
                <a16:creationId xmlns:a16="http://schemas.microsoft.com/office/drawing/2014/main" id="{48A8D548-14D5-4CB8-B062-7D449FBF64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48021" y="5694402"/>
            <a:ext cx="2534042" cy="1107996"/>
          </a:xfrm>
          <a:prstGeom prst="rect">
            <a:avLst/>
          </a:prstGeom>
        </p:spPr>
      </p:pic>
    </p:spTree>
    <p:extLst>
      <p:ext uri="{BB962C8B-B14F-4D97-AF65-F5344CB8AC3E}">
        <p14:creationId xmlns:p14="http://schemas.microsoft.com/office/powerpoint/2010/main" val="1800124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609600"/>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sz="4200" dirty="0">
              <a:latin typeface="Times New Roman"/>
              <a:cs typeface="Times New Roman"/>
            </a:endParaRPr>
          </a:p>
          <a:p>
            <a:pPr marL="231775">
              <a:lnSpc>
                <a:spcPct val="100000"/>
              </a:lnSpc>
            </a:pPr>
            <a:r>
              <a:rPr lang="en-US" spc="-5" dirty="0"/>
              <a:t>SNP Overview</a:t>
            </a:r>
            <a:endParaRPr spc="-5" dirty="0"/>
          </a:p>
        </p:txBody>
      </p:sp>
      <p:sp>
        <p:nvSpPr>
          <p:cNvPr id="3" name="object 3"/>
          <p:cNvSpPr txBox="1"/>
          <p:nvPr/>
        </p:nvSpPr>
        <p:spPr>
          <a:xfrm>
            <a:off x="659993" y="3671570"/>
            <a:ext cx="7684770" cy="276999"/>
          </a:xfrm>
          <a:prstGeom prst="rect">
            <a:avLst/>
          </a:prstGeom>
        </p:spPr>
        <p:txBody>
          <a:bodyPr vert="horz" wrap="square" lIns="0" tIns="0" rIns="0" bIns="0" rtlCol="0">
            <a:spAutoFit/>
          </a:bodyPr>
          <a:lstStyle/>
          <a:p>
            <a:pPr marL="318770" indent="-306070">
              <a:lnSpc>
                <a:spcPct val="100000"/>
              </a:lnSpc>
              <a:buClr>
                <a:srgbClr val="903062"/>
              </a:buClr>
              <a:buSzPct val="91666"/>
              <a:buFont typeface="Wingdings 2"/>
              <a:buChar char=""/>
              <a:tabLst>
                <a:tab pos="318770" algn="l"/>
                <a:tab pos="319405" algn="l"/>
              </a:tabLst>
            </a:pPr>
            <a:endParaRPr sz="1800" dirty="0">
              <a:latin typeface="Gill Sans MT"/>
              <a:cs typeface="Gill Sans MT"/>
            </a:endParaRPr>
          </a:p>
        </p:txBody>
      </p:sp>
      <p:sp>
        <p:nvSpPr>
          <p:cNvPr id="5" name="TextBox 4"/>
          <p:cNvSpPr txBox="1"/>
          <p:nvPr/>
        </p:nvSpPr>
        <p:spPr>
          <a:xfrm>
            <a:off x="914400" y="2133600"/>
            <a:ext cx="10439400" cy="2031325"/>
          </a:xfrm>
          <a:prstGeom prst="rect">
            <a:avLst/>
          </a:prstGeom>
          <a:noFill/>
        </p:spPr>
        <p:txBody>
          <a:bodyPr wrap="square" rtlCol="0">
            <a:spAutoFit/>
          </a:bodyPr>
          <a:lstStyle/>
          <a:p>
            <a:r>
              <a:rPr lang="en-US" dirty="0">
                <a:latin typeface="Franklin Gothic Book" panose="020B0503020102020204" pitchFamily="34" charset="0"/>
              </a:rPr>
              <a:t>The Medicare Modernization Act of 2003 (MMA) established a Medicare Advantage Coordinated Choice Plans specifically designed to provide targeted care to individuals with special needs.  </a:t>
            </a:r>
          </a:p>
          <a:p>
            <a:r>
              <a:rPr lang="en-US" dirty="0">
                <a:latin typeface="Franklin Gothic Book" panose="020B0503020102020204" pitchFamily="34" charset="0"/>
              </a:rPr>
              <a:t> </a:t>
            </a:r>
          </a:p>
          <a:p>
            <a:r>
              <a:rPr lang="en-US" dirty="0">
                <a:latin typeface="Franklin Gothic Book" panose="020B0503020102020204" pitchFamily="34" charset="0"/>
              </a:rPr>
              <a:t> “Special needs individuals” are   </a:t>
            </a:r>
          </a:p>
          <a:p>
            <a:pPr lvl="1"/>
            <a:r>
              <a:rPr lang="en-US" dirty="0">
                <a:latin typeface="Franklin Gothic Book" panose="020B0503020102020204" pitchFamily="34" charset="0"/>
              </a:rPr>
              <a:t>1) dual eligible; Members who qualify for both Medicaid and Medicare</a:t>
            </a:r>
          </a:p>
          <a:p>
            <a:pPr lvl="1"/>
            <a:r>
              <a:rPr lang="en-US" dirty="0">
                <a:latin typeface="Franklin Gothic Book" panose="020B0503020102020204" pitchFamily="34" charset="0"/>
              </a:rPr>
              <a:t>2) institutionalized individuals; and/or</a:t>
            </a:r>
          </a:p>
          <a:p>
            <a:pPr lvl="1"/>
            <a:r>
              <a:rPr lang="en-US" dirty="0">
                <a:latin typeface="Franklin Gothic Book" panose="020B0503020102020204" pitchFamily="34" charset="0"/>
              </a:rPr>
              <a:t>3) individuals with severe or disabling chronic conditions, as specified by CMS</a:t>
            </a:r>
          </a:p>
        </p:txBody>
      </p:sp>
      <p:pic>
        <p:nvPicPr>
          <p:cNvPr id="6" name="Picture 5" descr="Logo, company name&#10;&#10;Description automatically generated">
            <a:extLst>
              <a:ext uri="{FF2B5EF4-FFF2-40B4-BE49-F238E27FC236}">
                <a16:creationId xmlns:a16="http://schemas.microsoft.com/office/drawing/2014/main" id="{2F27349F-DC6F-4566-9550-2C4841554E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45474" y="5257799"/>
            <a:ext cx="3133749" cy="1370215"/>
          </a:xfrm>
          <a:prstGeom prst="rect">
            <a:avLst/>
          </a:prstGeom>
        </p:spPr>
      </p:pic>
    </p:spTree>
    <p:extLst>
      <p:ext uri="{BB962C8B-B14F-4D97-AF65-F5344CB8AC3E}">
        <p14:creationId xmlns:p14="http://schemas.microsoft.com/office/powerpoint/2010/main" val="2959943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0436" y="614172"/>
            <a:ext cx="11311127" cy="1089401"/>
          </a:xfrm>
          <a:prstGeom prst="rect">
            <a:avLst/>
          </a:prstGeom>
          <a:solidFill>
            <a:srgbClr val="7030A0"/>
          </a:solidFill>
        </p:spPr>
        <p:txBody>
          <a:bodyPr vert="horz" wrap="square" lIns="0" tIns="4445" rIns="0" bIns="0" rtlCol="0">
            <a:spAutoFit/>
          </a:bodyPr>
          <a:lstStyle/>
          <a:p>
            <a:pPr>
              <a:lnSpc>
                <a:spcPct val="100000"/>
              </a:lnSpc>
              <a:spcBef>
                <a:spcPts val="35"/>
              </a:spcBef>
            </a:pPr>
            <a:endParaRPr sz="4250" dirty="0">
              <a:solidFill>
                <a:srgbClr val="FF0000"/>
              </a:solidFill>
              <a:latin typeface="Times New Roman"/>
              <a:cs typeface="Times New Roman"/>
            </a:endParaRPr>
          </a:p>
          <a:p>
            <a:pPr marL="226060">
              <a:lnSpc>
                <a:spcPct val="100000"/>
              </a:lnSpc>
            </a:pPr>
            <a:r>
              <a:rPr spc="-5" dirty="0"/>
              <a:t>SNP</a:t>
            </a:r>
            <a:r>
              <a:rPr spc="-15" dirty="0"/>
              <a:t> </a:t>
            </a:r>
            <a:r>
              <a:rPr spc="-35" dirty="0"/>
              <a:t>POPULATION</a:t>
            </a:r>
          </a:p>
        </p:txBody>
      </p:sp>
      <p:sp>
        <p:nvSpPr>
          <p:cNvPr id="6" name="Content Placeholder 5"/>
          <p:cNvSpPr>
            <a:spLocks noGrp="1"/>
          </p:cNvSpPr>
          <p:nvPr>
            <p:ph sz="half" idx="2"/>
          </p:nvPr>
        </p:nvSpPr>
        <p:spPr>
          <a:xfrm>
            <a:off x="1217691" y="1740432"/>
            <a:ext cx="9829800" cy="584775"/>
          </a:xfrm>
        </p:spPr>
        <p:txBody>
          <a:bodyPr/>
          <a:lstStyle/>
          <a:p>
            <a:pPr marL="318770" marR="17780" indent="-306070">
              <a:lnSpc>
                <a:spcPct val="100000"/>
              </a:lnSpc>
              <a:buClr>
                <a:srgbClr val="903062"/>
              </a:buClr>
              <a:buSzPct val="91666"/>
              <a:buFont typeface="Wingdings 2"/>
              <a:buChar char=""/>
              <a:tabLst>
                <a:tab pos="318770" algn="l"/>
                <a:tab pos="319405" algn="l"/>
              </a:tabLst>
            </a:pPr>
            <a:r>
              <a:rPr lang="en-US" sz="2000" b="1" dirty="0">
                <a:cs typeface="Calibri" panose="020F0502020204030204" pitchFamily="34" charset="0"/>
              </a:rPr>
              <a:t>Imperial Health Plan services SNP members in the following Counties</a:t>
            </a:r>
            <a:endParaRPr lang="en-US" sz="2000" b="1" spc="-5" dirty="0">
              <a:cs typeface="Calibri" panose="020F0502020204030204" pitchFamily="34" charset="0"/>
            </a:endParaRPr>
          </a:p>
          <a:p>
            <a:endParaRPr lang="en-US" dirty="0">
              <a:solidFill>
                <a:srgbClr val="FF0000"/>
              </a:solidFill>
            </a:endParaRPr>
          </a:p>
        </p:txBody>
      </p:sp>
      <p:graphicFrame>
        <p:nvGraphicFramePr>
          <p:cNvPr id="5" name="Table 6">
            <a:extLst>
              <a:ext uri="{FF2B5EF4-FFF2-40B4-BE49-F238E27FC236}">
                <a16:creationId xmlns:a16="http://schemas.microsoft.com/office/drawing/2014/main" id="{258C955B-6962-48B5-AA6C-0A44C084FE41}"/>
              </a:ext>
            </a:extLst>
          </p:cNvPr>
          <p:cNvGraphicFramePr>
            <a:graphicFrameLocks noGrp="1"/>
          </p:cNvGraphicFramePr>
          <p:nvPr>
            <p:extLst>
              <p:ext uri="{D42A27DB-BD31-4B8C-83A1-F6EECF244321}">
                <p14:modId xmlns:p14="http://schemas.microsoft.com/office/powerpoint/2010/main" val="1462451575"/>
              </p:ext>
            </p:extLst>
          </p:nvPr>
        </p:nvGraphicFramePr>
        <p:xfrm>
          <a:off x="762000" y="2351830"/>
          <a:ext cx="8839201" cy="4389995"/>
        </p:xfrm>
        <a:graphic>
          <a:graphicData uri="http://schemas.openxmlformats.org/drawingml/2006/table">
            <a:tbl>
              <a:tblPr firstRow="1" bandRow="1">
                <a:tableStyleId>{00A15C55-8517-42AA-B614-E9B94910E393}</a:tableStyleId>
              </a:tblPr>
              <a:tblGrid>
                <a:gridCol w="2770496">
                  <a:extLst>
                    <a:ext uri="{9D8B030D-6E8A-4147-A177-3AD203B41FA5}">
                      <a16:colId xmlns:a16="http://schemas.microsoft.com/office/drawing/2014/main" val="3939371839"/>
                    </a:ext>
                  </a:extLst>
                </a:gridCol>
                <a:gridCol w="3298209">
                  <a:extLst>
                    <a:ext uri="{9D8B030D-6E8A-4147-A177-3AD203B41FA5}">
                      <a16:colId xmlns:a16="http://schemas.microsoft.com/office/drawing/2014/main" val="659313733"/>
                    </a:ext>
                  </a:extLst>
                </a:gridCol>
                <a:gridCol w="2770496">
                  <a:extLst>
                    <a:ext uri="{9D8B030D-6E8A-4147-A177-3AD203B41FA5}">
                      <a16:colId xmlns:a16="http://schemas.microsoft.com/office/drawing/2014/main" val="230702599"/>
                    </a:ext>
                  </a:extLst>
                </a:gridCol>
              </a:tblGrid>
              <a:tr h="309670">
                <a:tc gridSpan="3">
                  <a:txBody>
                    <a:bodyPr/>
                    <a:lstStyle/>
                    <a:p>
                      <a:pPr algn="ctr"/>
                      <a:r>
                        <a:rPr lang="en-US" sz="1500" b="1" dirty="0"/>
                        <a:t>California</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1649902"/>
                  </a:ext>
                </a:extLst>
              </a:tr>
              <a:tr h="4069955">
                <a:tc>
                  <a:txBody>
                    <a:bodyPr/>
                    <a:lstStyle/>
                    <a:p>
                      <a:pPr marL="285750" indent="-285750">
                        <a:buFont typeface="Arial" panose="020B0604020202020204" pitchFamily="34" charset="0"/>
                        <a:buChar char="•"/>
                      </a:pPr>
                      <a:r>
                        <a:rPr lang="en-US" sz="1500" b="1" dirty="0"/>
                        <a:t>Alameda</a:t>
                      </a:r>
                    </a:p>
                    <a:p>
                      <a:pPr marL="285750" indent="-285750">
                        <a:buFont typeface="Arial" panose="020B0604020202020204" pitchFamily="34" charset="0"/>
                        <a:buChar char="•"/>
                      </a:pPr>
                      <a:r>
                        <a:rPr lang="en-US" sz="1500" b="1" dirty="0"/>
                        <a:t>Amador</a:t>
                      </a:r>
                    </a:p>
                    <a:p>
                      <a:pPr marL="285750" indent="-285750">
                        <a:buFont typeface="Arial" panose="020B0604020202020204" pitchFamily="34" charset="0"/>
                        <a:buChar char="•"/>
                      </a:pPr>
                      <a:r>
                        <a:rPr lang="en-US" sz="1500" b="1" dirty="0"/>
                        <a:t>Butte </a:t>
                      </a:r>
                    </a:p>
                    <a:p>
                      <a:pPr marL="285750" indent="-285750">
                        <a:buFont typeface="Arial" panose="020B0604020202020204" pitchFamily="34" charset="0"/>
                        <a:buChar char="•"/>
                      </a:pPr>
                      <a:r>
                        <a:rPr lang="en-US" sz="1500" b="1" dirty="0"/>
                        <a:t>Contra Costa</a:t>
                      </a:r>
                    </a:p>
                    <a:p>
                      <a:pPr marL="285750" indent="-285750">
                        <a:buFont typeface="Arial" panose="020B0604020202020204" pitchFamily="34" charset="0"/>
                        <a:buChar char="•"/>
                      </a:pPr>
                      <a:r>
                        <a:rPr lang="en-US" sz="1500" b="1" dirty="0"/>
                        <a:t>Del Norte</a:t>
                      </a:r>
                    </a:p>
                    <a:p>
                      <a:pPr marL="285750" indent="-285750">
                        <a:buFont typeface="Arial" panose="020B0604020202020204" pitchFamily="34" charset="0"/>
                        <a:buChar char="•"/>
                      </a:pPr>
                      <a:r>
                        <a:rPr lang="en-US" sz="1500" b="1" dirty="0"/>
                        <a:t>El Dorado</a:t>
                      </a:r>
                    </a:p>
                    <a:p>
                      <a:pPr marL="285750" indent="-285750">
                        <a:buFont typeface="Arial" panose="020B0604020202020204" pitchFamily="34" charset="0"/>
                        <a:buChar char="•"/>
                      </a:pPr>
                      <a:r>
                        <a:rPr lang="en-US" sz="1500" b="1" dirty="0"/>
                        <a:t>Fresno</a:t>
                      </a:r>
                    </a:p>
                    <a:p>
                      <a:pPr marL="285750" indent="-285750">
                        <a:buFont typeface="Arial" panose="020B0604020202020204" pitchFamily="34" charset="0"/>
                        <a:buChar char="•"/>
                      </a:pPr>
                      <a:r>
                        <a:rPr lang="en-US" sz="1500" b="1" dirty="0"/>
                        <a:t>Glenn</a:t>
                      </a:r>
                    </a:p>
                    <a:p>
                      <a:pPr marL="285750" indent="-285750">
                        <a:buFont typeface="Arial" panose="020B0604020202020204" pitchFamily="34" charset="0"/>
                        <a:buChar char="•"/>
                      </a:pPr>
                      <a:r>
                        <a:rPr lang="en-US" sz="1500" b="1" dirty="0"/>
                        <a:t>Humboldt </a:t>
                      </a:r>
                    </a:p>
                    <a:p>
                      <a:pPr marL="285750" indent="-285750">
                        <a:buFont typeface="Arial" panose="020B0604020202020204" pitchFamily="34" charset="0"/>
                        <a:buChar char="•"/>
                      </a:pPr>
                      <a:r>
                        <a:rPr lang="en-US" sz="1500" b="1" dirty="0"/>
                        <a:t>Imperial</a:t>
                      </a:r>
                    </a:p>
                    <a:p>
                      <a:pPr marL="285750" indent="-285750">
                        <a:buFont typeface="Arial" panose="020B0604020202020204" pitchFamily="34" charset="0"/>
                        <a:buChar char="•"/>
                      </a:pPr>
                      <a:r>
                        <a:rPr lang="en-US" sz="1500" b="1" dirty="0"/>
                        <a:t>Inyo</a:t>
                      </a:r>
                    </a:p>
                    <a:p>
                      <a:pPr marL="285750" indent="-285750">
                        <a:buFont typeface="Arial" panose="020B0604020202020204" pitchFamily="34" charset="0"/>
                        <a:buChar char="•"/>
                      </a:pPr>
                      <a:r>
                        <a:rPr lang="en-US" sz="1500" b="1" dirty="0"/>
                        <a:t>Kern</a:t>
                      </a:r>
                    </a:p>
                    <a:p>
                      <a:pPr marL="285750" indent="-285750">
                        <a:buFont typeface="Arial" panose="020B0604020202020204" pitchFamily="34" charset="0"/>
                        <a:buChar char="•"/>
                      </a:pPr>
                      <a:r>
                        <a:rPr lang="en-US" sz="1500" b="1" dirty="0"/>
                        <a:t>Kings</a:t>
                      </a:r>
                    </a:p>
                    <a:p>
                      <a:pPr marL="285750" indent="-285750">
                        <a:buFont typeface="Arial" panose="020B0604020202020204" pitchFamily="34" charset="0"/>
                        <a:buChar char="•"/>
                      </a:pPr>
                      <a:r>
                        <a:rPr lang="en-US" sz="1500" b="1" dirty="0"/>
                        <a:t>Los Angeles</a:t>
                      </a:r>
                    </a:p>
                    <a:p>
                      <a:pPr marL="285750" indent="-285750">
                        <a:buFont typeface="Arial" panose="020B0604020202020204" pitchFamily="34" charset="0"/>
                        <a:buChar char="•"/>
                      </a:pPr>
                      <a:r>
                        <a:rPr lang="en-US" sz="1500" b="1" dirty="0"/>
                        <a:t>Madera</a:t>
                      </a:r>
                    </a:p>
                    <a:p>
                      <a:pPr marL="285750" indent="-285750">
                        <a:buFont typeface="Arial" panose="020B0604020202020204" pitchFamily="34" charset="0"/>
                        <a:buChar char="•"/>
                      </a:pPr>
                      <a:r>
                        <a:rPr lang="en-US" sz="1500" b="1" dirty="0"/>
                        <a:t>Marin</a:t>
                      </a:r>
                    </a:p>
                    <a:p>
                      <a:pPr marL="285750" indent="-285750">
                        <a:buFont typeface="Arial" panose="020B0604020202020204" pitchFamily="34" charset="0"/>
                        <a:buChar char="•"/>
                      </a:pPr>
                      <a:r>
                        <a:rPr lang="en-US" sz="1500" b="1" dirty="0"/>
                        <a:t>Mariposa</a:t>
                      </a:r>
                    </a:p>
                  </a:txBody>
                  <a:tcPr/>
                </a:tc>
                <a:tc>
                  <a:txBody>
                    <a:bodyPr/>
                    <a:lstStyle/>
                    <a:p>
                      <a:pPr marL="285750" indent="-285750">
                        <a:buFont typeface="Arial" panose="020B0604020202020204" pitchFamily="34" charset="0"/>
                        <a:buChar char="•"/>
                      </a:pPr>
                      <a:r>
                        <a:rPr lang="en-US" sz="1500" b="1" dirty="0"/>
                        <a:t>Mendocino</a:t>
                      </a:r>
                    </a:p>
                    <a:p>
                      <a:pPr marL="285750" indent="-285750">
                        <a:buFont typeface="Arial" panose="020B0604020202020204" pitchFamily="34" charset="0"/>
                        <a:buChar char="•"/>
                      </a:pPr>
                      <a:r>
                        <a:rPr lang="en-US" sz="1500" b="1" dirty="0"/>
                        <a:t>Merced</a:t>
                      </a:r>
                    </a:p>
                    <a:p>
                      <a:pPr marL="285750" indent="-285750">
                        <a:buFont typeface="Arial" panose="020B0604020202020204" pitchFamily="34" charset="0"/>
                        <a:buChar char="•"/>
                      </a:pPr>
                      <a:r>
                        <a:rPr lang="en-US" sz="1500" b="1" dirty="0"/>
                        <a:t>Modoc</a:t>
                      </a:r>
                    </a:p>
                    <a:p>
                      <a:pPr marL="285750" indent="-285750">
                        <a:buFont typeface="Arial" panose="020B0604020202020204" pitchFamily="34" charset="0"/>
                        <a:buChar char="•"/>
                      </a:pPr>
                      <a:r>
                        <a:rPr lang="en-US" sz="1500" b="1" dirty="0"/>
                        <a:t>Monterey</a:t>
                      </a:r>
                    </a:p>
                    <a:p>
                      <a:pPr marL="285750" indent="-285750">
                        <a:buFont typeface="Arial" panose="020B0604020202020204" pitchFamily="34" charset="0"/>
                        <a:buChar char="•"/>
                      </a:pPr>
                      <a:r>
                        <a:rPr lang="en-US" sz="1500" b="1" dirty="0"/>
                        <a:t>Napa</a:t>
                      </a:r>
                    </a:p>
                    <a:p>
                      <a:pPr marL="285750" indent="-285750">
                        <a:buFont typeface="Arial" panose="020B0604020202020204" pitchFamily="34" charset="0"/>
                        <a:buChar char="•"/>
                      </a:pPr>
                      <a:r>
                        <a:rPr lang="en-US" sz="1500" b="1" dirty="0"/>
                        <a:t>Nevada</a:t>
                      </a:r>
                    </a:p>
                    <a:p>
                      <a:pPr marL="285750" indent="-285750">
                        <a:buFont typeface="Arial" panose="020B0604020202020204" pitchFamily="34" charset="0"/>
                        <a:buChar char="•"/>
                      </a:pPr>
                      <a:r>
                        <a:rPr lang="en-US" sz="1500" b="1" dirty="0"/>
                        <a:t>Orange</a:t>
                      </a:r>
                    </a:p>
                    <a:p>
                      <a:pPr marL="285750" indent="-285750">
                        <a:buFont typeface="Arial" panose="020B0604020202020204" pitchFamily="34" charset="0"/>
                        <a:buChar char="•"/>
                      </a:pPr>
                      <a:r>
                        <a:rPr lang="en-US" sz="1500" b="1" dirty="0"/>
                        <a:t>Placer</a:t>
                      </a:r>
                    </a:p>
                    <a:p>
                      <a:pPr marL="285750" indent="-285750">
                        <a:buFont typeface="Arial" panose="020B0604020202020204" pitchFamily="34" charset="0"/>
                        <a:buChar char="•"/>
                      </a:pPr>
                      <a:r>
                        <a:rPr lang="en-US" sz="1500" b="1" dirty="0"/>
                        <a:t>Plumas</a:t>
                      </a:r>
                    </a:p>
                    <a:p>
                      <a:pPr marL="285750" indent="-285750">
                        <a:buFont typeface="Arial" panose="020B0604020202020204" pitchFamily="34" charset="0"/>
                        <a:buChar char="•"/>
                      </a:pPr>
                      <a:r>
                        <a:rPr lang="en-US" sz="1500" b="1" dirty="0"/>
                        <a:t>Riverside</a:t>
                      </a:r>
                    </a:p>
                    <a:p>
                      <a:pPr marL="285750" indent="-285750">
                        <a:buFont typeface="Arial" panose="020B0604020202020204" pitchFamily="34" charset="0"/>
                        <a:buChar char="•"/>
                      </a:pPr>
                      <a:r>
                        <a:rPr lang="en-US" sz="1500" b="1" dirty="0"/>
                        <a:t>Sacramento</a:t>
                      </a:r>
                    </a:p>
                    <a:p>
                      <a:pPr marL="285750" indent="-285750">
                        <a:buFont typeface="Arial" panose="020B0604020202020204" pitchFamily="34" charset="0"/>
                        <a:buChar char="•"/>
                      </a:pPr>
                      <a:r>
                        <a:rPr lang="en-US" sz="1500" b="1" dirty="0"/>
                        <a:t>San Benito</a:t>
                      </a:r>
                    </a:p>
                    <a:p>
                      <a:pPr marL="285750" indent="-285750">
                        <a:buFont typeface="Arial" panose="020B0604020202020204" pitchFamily="34" charset="0"/>
                        <a:buChar char="•"/>
                      </a:pPr>
                      <a:r>
                        <a:rPr lang="en-US" sz="1500" b="1" dirty="0"/>
                        <a:t>San Bernardino</a:t>
                      </a:r>
                    </a:p>
                    <a:p>
                      <a:pPr marL="285750" indent="-285750">
                        <a:buFont typeface="Arial" panose="020B0604020202020204" pitchFamily="34" charset="0"/>
                        <a:buChar char="•"/>
                      </a:pPr>
                      <a:r>
                        <a:rPr lang="en-US" sz="1500" b="1" dirty="0"/>
                        <a:t>San Diego</a:t>
                      </a:r>
                    </a:p>
                    <a:p>
                      <a:pPr marL="285750" indent="-285750">
                        <a:buFont typeface="Arial" panose="020B0604020202020204" pitchFamily="34" charset="0"/>
                        <a:buChar char="•"/>
                      </a:pPr>
                      <a:r>
                        <a:rPr lang="en-US" sz="1500" b="1" dirty="0"/>
                        <a:t>San Francisco</a:t>
                      </a:r>
                    </a:p>
                    <a:p>
                      <a:pPr marL="285750" indent="-285750">
                        <a:buFont typeface="Arial" panose="020B0604020202020204" pitchFamily="34" charset="0"/>
                        <a:buChar char="•"/>
                      </a:pPr>
                      <a:r>
                        <a:rPr lang="en-US" sz="1500" b="1" dirty="0"/>
                        <a:t>San Joaquin</a:t>
                      </a:r>
                    </a:p>
                    <a:p>
                      <a:pPr marL="285750" indent="-285750">
                        <a:buFont typeface="Arial" panose="020B0604020202020204" pitchFamily="34" charset="0"/>
                        <a:buChar char="•"/>
                      </a:pPr>
                      <a:r>
                        <a:rPr lang="en-US" sz="1500" b="1" dirty="0"/>
                        <a:t>San Luis Obispo</a:t>
                      </a:r>
                    </a:p>
                  </a:txBody>
                  <a:tcPr/>
                </a:tc>
                <a:tc>
                  <a:txBody>
                    <a:bodyPr/>
                    <a:lstStyle/>
                    <a:p>
                      <a:pPr marL="285750" indent="-285750">
                        <a:buFont typeface="Arial" panose="020B0604020202020204" pitchFamily="34" charset="0"/>
                        <a:buChar char="•"/>
                      </a:pPr>
                      <a:r>
                        <a:rPr lang="en-US" sz="1500" b="1" dirty="0"/>
                        <a:t>San Mateo</a:t>
                      </a:r>
                    </a:p>
                    <a:p>
                      <a:pPr marL="285750" indent="-285750">
                        <a:buFont typeface="Arial" panose="020B0604020202020204" pitchFamily="34" charset="0"/>
                        <a:buChar char="•"/>
                      </a:pPr>
                      <a:r>
                        <a:rPr lang="en-US" sz="1500" b="1" dirty="0"/>
                        <a:t>Santa Barbara</a:t>
                      </a:r>
                    </a:p>
                    <a:p>
                      <a:pPr marL="285750" indent="-285750">
                        <a:buFont typeface="Arial" panose="020B0604020202020204" pitchFamily="34" charset="0"/>
                        <a:buChar char="•"/>
                      </a:pPr>
                      <a:r>
                        <a:rPr lang="en-US" sz="1500" b="1" dirty="0"/>
                        <a:t>Santa Clara</a:t>
                      </a:r>
                    </a:p>
                    <a:p>
                      <a:pPr marL="285750" indent="-285750">
                        <a:buFont typeface="Arial" panose="020B0604020202020204" pitchFamily="34" charset="0"/>
                        <a:buChar char="•"/>
                      </a:pPr>
                      <a:r>
                        <a:rPr lang="en-US" sz="1500" b="1" dirty="0"/>
                        <a:t>Shasta</a:t>
                      </a:r>
                    </a:p>
                    <a:p>
                      <a:pPr marL="285750" indent="-285750">
                        <a:buFont typeface="Arial" panose="020B0604020202020204" pitchFamily="34" charset="0"/>
                        <a:buChar char="•"/>
                      </a:pPr>
                      <a:r>
                        <a:rPr lang="en-US" sz="1500" b="1" dirty="0" err="1"/>
                        <a:t>Sisikyou</a:t>
                      </a:r>
                      <a:endParaRPr lang="en-US" sz="1500" b="1" dirty="0"/>
                    </a:p>
                    <a:p>
                      <a:pPr marL="285750" indent="-285750">
                        <a:buFont typeface="Arial" panose="020B0604020202020204" pitchFamily="34" charset="0"/>
                        <a:buChar char="•"/>
                      </a:pPr>
                      <a:r>
                        <a:rPr lang="en-US" sz="1500" b="1" dirty="0"/>
                        <a:t>Solano</a:t>
                      </a:r>
                    </a:p>
                    <a:p>
                      <a:pPr marL="285750" indent="-285750">
                        <a:buFont typeface="Arial" panose="020B0604020202020204" pitchFamily="34" charset="0"/>
                        <a:buChar char="•"/>
                      </a:pPr>
                      <a:r>
                        <a:rPr lang="en-US" sz="1500" b="1" dirty="0"/>
                        <a:t>Sonoma </a:t>
                      </a:r>
                    </a:p>
                    <a:p>
                      <a:pPr marL="285750" indent="-285750">
                        <a:buFont typeface="Arial" panose="020B0604020202020204" pitchFamily="34" charset="0"/>
                        <a:buChar char="•"/>
                      </a:pPr>
                      <a:r>
                        <a:rPr lang="en-US" sz="1500" b="1" dirty="0"/>
                        <a:t>Stanislaus</a:t>
                      </a:r>
                    </a:p>
                    <a:p>
                      <a:pPr marL="285750" indent="-285750">
                        <a:buFont typeface="Arial" panose="020B0604020202020204" pitchFamily="34" charset="0"/>
                        <a:buChar char="•"/>
                      </a:pPr>
                      <a:r>
                        <a:rPr lang="en-US" sz="1500" b="1" dirty="0"/>
                        <a:t>Tehama</a:t>
                      </a:r>
                    </a:p>
                    <a:p>
                      <a:pPr marL="285750" indent="-285750">
                        <a:buFont typeface="Arial" panose="020B0604020202020204" pitchFamily="34" charset="0"/>
                        <a:buChar char="•"/>
                      </a:pPr>
                      <a:r>
                        <a:rPr lang="en-US" sz="1500" b="1" dirty="0"/>
                        <a:t>Tulare</a:t>
                      </a:r>
                    </a:p>
                    <a:p>
                      <a:pPr marL="285750" indent="-285750">
                        <a:buFont typeface="Arial" panose="020B0604020202020204" pitchFamily="34" charset="0"/>
                        <a:buChar char="•"/>
                      </a:pPr>
                      <a:r>
                        <a:rPr lang="en-US" sz="1500" b="1" dirty="0"/>
                        <a:t>Tuolumne</a:t>
                      </a:r>
                    </a:p>
                    <a:p>
                      <a:pPr marL="285750" indent="-285750">
                        <a:buFont typeface="Arial" panose="020B0604020202020204" pitchFamily="34" charset="0"/>
                        <a:buChar char="•"/>
                      </a:pPr>
                      <a:r>
                        <a:rPr lang="en-US" sz="1500" b="1" dirty="0"/>
                        <a:t>Ventura </a:t>
                      </a:r>
                    </a:p>
                    <a:p>
                      <a:pPr marL="285750" indent="-285750">
                        <a:buFont typeface="Arial" panose="020B0604020202020204" pitchFamily="34" charset="0"/>
                        <a:buChar char="•"/>
                      </a:pPr>
                      <a:r>
                        <a:rPr lang="en-US" sz="1500" b="1" dirty="0"/>
                        <a:t>Yolo yuba</a:t>
                      </a:r>
                    </a:p>
                    <a:p>
                      <a:pPr marL="285750" indent="-285750">
                        <a:buFont typeface="Arial" panose="020B0604020202020204" pitchFamily="34" charset="0"/>
                        <a:buChar char="•"/>
                      </a:pPr>
                      <a:endParaRPr lang="en-US" sz="1500" b="1" dirty="0"/>
                    </a:p>
                  </a:txBody>
                  <a:tcPr/>
                </a:tc>
                <a:extLst>
                  <a:ext uri="{0D108BD9-81ED-4DB2-BD59-A6C34878D82A}">
                    <a16:rowId xmlns:a16="http://schemas.microsoft.com/office/drawing/2014/main" val="1918505857"/>
                  </a:ext>
                </a:extLst>
              </a:tr>
            </a:tbl>
          </a:graphicData>
        </a:graphic>
      </p:graphicFrame>
      <p:pic>
        <p:nvPicPr>
          <p:cNvPr id="4" name="Picture 3" descr="Logo, company name&#10;&#10;Description automatically generated">
            <a:extLst>
              <a:ext uri="{FF2B5EF4-FFF2-40B4-BE49-F238E27FC236}">
                <a16:creationId xmlns:a16="http://schemas.microsoft.com/office/drawing/2014/main" id="{1192205C-771F-47C8-968D-AB4E5A7D51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91799" y="5791200"/>
            <a:ext cx="1579075" cy="950625"/>
          </a:xfrm>
          <a:prstGeom prst="rect">
            <a:avLst/>
          </a:prstGeom>
        </p:spPr>
      </p:pic>
    </p:spTree>
    <p:extLst>
      <p:ext uri="{BB962C8B-B14F-4D97-AF65-F5344CB8AC3E}">
        <p14:creationId xmlns:p14="http://schemas.microsoft.com/office/powerpoint/2010/main" val="2923152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p:cNvSpPr>
            <a:spLocks noGrp="1"/>
          </p:cNvSpPr>
          <p:nvPr>
            <p:ph sz="half" idx="2"/>
          </p:nvPr>
        </p:nvSpPr>
        <p:spPr>
          <a:xfrm>
            <a:off x="457200" y="1808202"/>
            <a:ext cx="11887200" cy="1107996"/>
          </a:xfrm>
        </p:spPr>
        <p:txBody>
          <a:bodyPr/>
          <a:lstStyle/>
          <a:p>
            <a:pPr marL="318770" marR="17780" indent="-306070">
              <a:lnSpc>
                <a:spcPct val="100000"/>
              </a:lnSpc>
              <a:buClr>
                <a:srgbClr val="903062"/>
              </a:buClr>
              <a:buSzPct val="91666"/>
              <a:buFont typeface="Wingdings 2"/>
              <a:buChar char=""/>
              <a:tabLst>
                <a:tab pos="318770" algn="l"/>
                <a:tab pos="319405" algn="l"/>
              </a:tabLst>
            </a:pPr>
            <a:r>
              <a:rPr lang="en-US" spc="-85" dirty="0">
                <a:cs typeface="Calibri" panose="020F0502020204030204" pitchFamily="34" charset="0"/>
              </a:rPr>
              <a:t>We </a:t>
            </a:r>
            <a:r>
              <a:rPr lang="en-US" spc="-5" dirty="0">
                <a:cs typeface="Calibri" panose="020F0502020204030204" pitchFamily="34" charset="0"/>
              </a:rPr>
              <a:t>perform </a:t>
            </a:r>
            <a:r>
              <a:rPr lang="en-US" dirty="0">
                <a:cs typeface="Calibri" panose="020F0502020204030204" pitchFamily="34" charset="0"/>
              </a:rPr>
              <a:t>a population </a:t>
            </a:r>
            <a:r>
              <a:rPr lang="en-US" spc="-5" dirty="0">
                <a:cs typeface="Calibri" panose="020F0502020204030204" pitchFamily="34" charset="0"/>
              </a:rPr>
              <a:t>assessment </a:t>
            </a:r>
            <a:r>
              <a:rPr lang="en-US" dirty="0">
                <a:cs typeface="Calibri" panose="020F0502020204030204" pitchFamily="34" charset="0"/>
              </a:rPr>
              <a:t>to build a  </a:t>
            </a:r>
            <a:r>
              <a:rPr lang="en-US" spc="-5" dirty="0">
                <a:cs typeface="Calibri" panose="020F0502020204030204" pitchFamily="34" charset="0"/>
              </a:rPr>
              <a:t>Model </a:t>
            </a:r>
            <a:r>
              <a:rPr lang="en-US" dirty="0">
                <a:cs typeface="Calibri" panose="020F0502020204030204" pitchFamily="34" charset="0"/>
              </a:rPr>
              <a:t>of </a:t>
            </a:r>
            <a:r>
              <a:rPr lang="en-US" spc="-15" dirty="0">
                <a:cs typeface="Calibri" panose="020F0502020204030204" pitchFamily="34" charset="0"/>
              </a:rPr>
              <a:t>Care </a:t>
            </a:r>
            <a:r>
              <a:rPr lang="en-US" dirty="0">
                <a:cs typeface="Calibri" panose="020F0502020204030204" pitchFamily="34" charset="0"/>
              </a:rPr>
              <a:t>that </a:t>
            </a:r>
            <a:r>
              <a:rPr lang="en-US" spc="-5" dirty="0">
                <a:cs typeface="Calibri" panose="020F0502020204030204" pitchFamily="34" charset="0"/>
              </a:rPr>
              <a:t>will </a:t>
            </a:r>
            <a:r>
              <a:rPr lang="en-US" dirty="0">
                <a:cs typeface="Calibri" panose="020F0502020204030204" pitchFamily="34" charset="0"/>
              </a:rPr>
              <a:t>best serve the needs of</a:t>
            </a:r>
            <a:r>
              <a:rPr lang="en-US" spc="-80" dirty="0">
                <a:cs typeface="Calibri" panose="020F0502020204030204" pitchFamily="34" charset="0"/>
              </a:rPr>
              <a:t> </a:t>
            </a:r>
            <a:r>
              <a:rPr lang="en-US" dirty="0">
                <a:cs typeface="Calibri" panose="020F0502020204030204" pitchFamily="34" charset="0"/>
              </a:rPr>
              <a:t>the  members.</a:t>
            </a:r>
          </a:p>
          <a:p>
            <a:endParaRPr lang="en-US" dirty="0">
              <a:solidFill>
                <a:srgbClr val="FF0000"/>
              </a:solidFill>
            </a:endParaRPr>
          </a:p>
        </p:txBody>
      </p:sp>
      <p:sp>
        <p:nvSpPr>
          <p:cNvPr id="6" name="Content Placeholder 6"/>
          <p:cNvSpPr>
            <a:spLocks noGrp="1"/>
          </p:cNvSpPr>
          <p:nvPr>
            <p:ph sz="half" idx="3"/>
          </p:nvPr>
        </p:nvSpPr>
        <p:spPr>
          <a:xfrm>
            <a:off x="457200" y="2325232"/>
            <a:ext cx="11125200" cy="553998"/>
          </a:xfrm>
        </p:spPr>
        <p:txBody>
          <a:bodyPr/>
          <a:lstStyle/>
          <a:p>
            <a:pPr marL="318770" indent="-306070">
              <a:lnSpc>
                <a:spcPct val="100000"/>
              </a:lnSpc>
              <a:buClr>
                <a:srgbClr val="903062"/>
              </a:buClr>
              <a:buSzPct val="91666"/>
              <a:buFont typeface="Wingdings 2"/>
              <a:buChar char=""/>
              <a:tabLst>
                <a:tab pos="318770" algn="l"/>
                <a:tab pos="319405" algn="l"/>
              </a:tabLst>
            </a:pPr>
            <a:r>
              <a:rPr lang="en-US" dirty="0">
                <a:cs typeface="Gill Sans MT"/>
              </a:rPr>
              <a:t>Some of the factors </a:t>
            </a:r>
            <a:r>
              <a:rPr lang="en-US" spc="-5" dirty="0">
                <a:cs typeface="Gill Sans MT"/>
              </a:rPr>
              <a:t>identified include </a:t>
            </a:r>
            <a:r>
              <a:rPr lang="en-US" dirty="0">
                <a:cs typeface="Gill Sans MT"/>
              </a:rPr>
              <a:t>but not</a:t>
            </a:r>
            <a:r>
              <a:rPr lang="en-US" spc="-70" dirty="0">
                <a:cs typeface="Gill Sans MT"/>
              </a:rPr>
              <a:t> </a:t>
            </a:r>
            <a:r>
              <a:rPr lang="en-US" spc="-5" dirty="0">
                <a:cs typeface="Gill Sans MT"/>
              </a:rPr>
              <a:t>limited </a:t>
            </a:r>
            <a:r>
              <a:rPr lang="en-US" dirty="0">
                <a:cs typeface="Gill Sans MT"/>
              </a:rPr>
              <a:t>to the</a:t>
            </a:r>
            <a:r>
              <a:rPr lang="en-US" spc="-105" dirty="0">
                <a:cs typeface="Gill Sans MT"/>
              </a:rPr>
              <a:t> </a:t>
            </a:r>
            <a:r>
              <a:rPr lang="en-US" spc="-5" dirty="0">
                <a:cs typeface="Gill Sans MT"/>
              </a:rPr>
              <a:t>following:</a:t>
            </a:r>
            <a:endParaRPr lang="en-US" dirty="0">
              <a:cs typeface="Gill Sans MT"/>
            </a:endParaRPr>
          </a:p>
          <a:p>
            <a:endParaRPr lang="en-US" dirty="0"/>
          </a:p>
        </p:txBody>
      </p:sp>
      <p:sp>
        <p:nvSpPr>
          <p:cNvPr id="7" name="object 2"/>
          <p:cNvSpPr txBox="1">
            <a:spLocks noGrp="1"/>
          </p:cNvSpPr>
          <p:nvPr>
            <p:ph type="title"/>
          </p:nvPr>
        </p:nvSpPr>
        <p:spPr>
          <a:xfrm>
            <a:off x="457200" y="609600"/>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sz="4200" dirty="0">
              <a:latin typeface="Times New Roman"/>
              <a:cs typeface="Times New Roman"/>
            </a:endParaRPr>
          </a:p>
          <a:p>
            <a:pPr marL="231775">
              <a:lnSpc>
                <a:spcPct val="100000"/>
              </a:lnSpc>
            </a:pPr>
            <a:r>
              <a:rPr lang="en-US" spc="-5" dirty="0"/>
              <a:t>SNP Overview</a:t>
            </a:r>
            <a:endParaRPr spc="-5" dirty="0"/>
          </a:p>
        </p:txBody>
      </p:sp>
      <p:graphicFrame>
        <p:nvGraphicFramePr>
          <p:cNvPr id="4" name="Table 8">
            <a:extLst>
              <a:ext uri="{FF2B5EF4-FFF2-40B4-BE49-F238E27FC236}">
                <a16:creationId xmlns:a16="http://schemas.microsoft.com/office/drawing/2014/main" id="{52F883D0-C485-4879-94DE-42E260722887}"/>
              </a:ext>
            </a:extLst>
          </p:cNvPr>
          <p:cNvGraphicFramePr>
            <a:graphicFrameLocks noGrp="1"/>
          </p:cNvGraphicFramePr>
          <p:nvPr>
            <p:extLst>
              <p:ext uri="{D42A27DB-BD31-4B8C-83A1-F6EECF244321}">
                <p14:modId xmlns:p14="http://schemas.microsoft.com/office/powerpoint/2010/main" val="2890709209"/>
              </p:ext>
            </p:extLst>
          </p:nvPr>
        </p:nvGraphicFramePr>
        <p:xfrm>
          <a:off x="1752600" y="2861351"/>
          <a:ext cx="7667042" cy="2857090"/>
        </p:xfrm>
        <a:graphic>
          <a:graphicData uri="http://schemas.openxmlformats.org/drawingml/2006/table">
            <a:tbl>
              <a:tblPr firstRow="1" bandRow="1">
                <a:tableStyleId>{C4B1156A-380E-4F78-BDF5-A606A8083BF9}</a:tableStyleId>
              </a:tblPr>
              <a:tblGrid>
                <a:gridCol w="7667042">
                  <a:extLst>
                    <a:ext uri="{9D8B030D-6E8A-4147-A177-3AD203B41FA5}">
                      <a16:colId xmlns:a16="http://schemas.microsoft.com/office/drawing/2014/main" val="2751994725"/>
                    </a:ext>
                  </a:extLst>
                </a:gridCol>
              </a:tblGrid>
              <a:tr h="382260">
                <a:tc>
                  <a:txBody>
                    <a:bodyPr/>
                    <a:lstStyle/>
                    <a:p>
                      <a:pPr algn="ctr"/>
                      <a:r>
                        <a:rPr lang="en-US" b="1" dirty="0"/>
                        <a:t>Age</a:t>
                      </a:r>
                    </a:p>
                  </a:txBody>
                  <a:tcPr/>
                </a:tc>
                <a:extLst>
                  <a:ext uri="{0D108BD9-81ED-4DB2-BD59-A6C34878D82A}">
                    <a16:rowId xmlns:a16="http://schemas.microsoft.com/office/drawing/2014/main" val="1558075901"/>
                  </a:ext>
                </a:extLst>
              </a:tr>
              <a:tr h="368735">
                <a:tc>
                  <a:txBody>
                    <a:bodyPr/>
                    <a:lstStyle/>
                    <a:p>
                      <a:pPr algn="ctr"/>
                      <a:r>
                        <a:rPr lang="en-US" b="1" dirty="0"/>
                        <a:t>Gender</a:t>
                      </a:r>
                    </a:p>
                  </a:txBody>
                  <a:tcPr/>
                </a:tc>
                <a:extLst>
                  <a:ext uri="{0D108BD9-81ED-4DB2-BD59-A6C34878D82A}">
                    <a16:rowId xmlns:a16="http://schemas.microsoft.com/office/drawing/2014/main" val="1605046695"/>
                  </a:ext>
                </a:extLst>
              </a:tr>
              <a:tr h="368735">
                <a:tc>
                  <a:txBody>
                    <a:bodyPr/>
                    <a:lstStyle/>
                    <a:p>
                      <a:pPr algn="ctr"/>
                      <a:r>
                        <a:rPr lang="en-US" b="1" dirty="0"/>
                        <a:t>Ethnicity</a:t>
                      </a:r>
                    </a:p>
                  </a:txBody>
                  <a:tcPr/>
                </a:tc>
                <a:extLst>
                  <a:ext uri="{0D108BD9-81ED-4DB2-BD59-A6C34878D82A}">
                    <a16:rowId xmlns:a16="http://schemas.microsoft.com/office/drawing/2014/main" val="3721733594"/>
                  </a:ext>
                </a:extLst>
              </a:tr>
              <a:tr h="348993">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b="1" dirty="0">
                          <a:solidFill>
                            <a:schemeClr val="dk1"/>
                          </a:solidFill>
                          <a:effectLst/>
                          <a:latin typeface="+mn-lt"/>
                          <a:ea typeface="+mn-ea"/>
                          <a:cs typeface="+mn-cs"/>
                        </a:rPr>
                        <a:t>Incidence of major diseases and chronic conditions</a:t>
                      </a:r>
                    </a:p>
                  </a:txBody>
                  <a:tcPr/>
                </a:tc>
                <a:extLst>
                  <a:ext uri="{0D108BD9-81ED-4DB2-BD59-A6C34878D82A}">
                    <a16:rowId xmlns:a16="http://schemas.microsoft.com/office/drawing/2014/main" val="2815119492"/>
                  </a:ext>
                </a:extLst>
              </a:tr>
              <a:tr h="348993">
                <a:tc>
                  <a:txBody>
                    <a:bodyPr/>
                    <a:lstStyle/>
                    <a:p>
                      <a:pPr lvl="0" algn="ctr"/>
                      <a:r>
                        <a:rPr lang="en-US" sz="1800" b="1" dirty="0">
                          <a:solidFill>
                            <a:schemeClr val="dk1"/>
                          </a:solidFill>
                          <a:effectLst/>
                          <a:latin typeface="+mn-lt"/>
                          <a:ea typeface="+mn-ea"/>
                          <a:cs typeface="+mn-cs"/>
                        </a:rPr>
                        <a:t>Language barriers and health literacy</a:t>
                      </a:r>
                    </a:p>
                  </a:txBody>
                  <a:tcPr/>
                </a:tc>
                <a:extLst>
                  <a:ext uri="{0D108BD9-81ED-4DB2-BD59-A6C34878D82A}">
                    <a16:rowId xmlns:a16="http://schemas.microsoft.com/office/drawing/2014/main" val="3971165096"/>
                  </a:ext>
                </a:extLst>
              </a:tr>
              <a:tr h="610738">
                <a:tc>
                  <a:txBody>
                    <a:bodyPr/>
                    <a:lstStyle/>
                    <a:p>
                      <a:pPr lvl="0" algn="ctr"/>
                      <a:r>
                        <a:rPr lang="en-US" sz="1800" b="1" dirty="0">
                          <a:solidFill>
                            <a:schemeClr val="dk1"/>
                          </a:solidFill>
                          <a:effectLst/>
                          <a:latin typeface="+mn-lt"/>
                          <a:ea typeface="+mn-ea"/>
                          <a:cs typeface="+mn-cs"/>
                        </a:rPr>
                        <a:t>Identification based on multiple hospital admissions,  high pharmacy utilization, high cost</a:t>
                      </a:r>
                    </a:p>
                  </a:txBody>
                  <a:tcPr/>
                </a:tc>
                <a:extLst>
                  <a:ext uri="{0D108BD9-81ED-4DB2-BD59-A6C34878D82A}">
                    <a16:rowId xmlns:a16="http://schemas.microsoft.com/office/drawing/2014/main" val="929009672"/>
                  </a:ext>
                </a:extLst>
              </a:tr>
              <a:tr h="348993">
                <a:tc>
                  <a:txBody>
                    <a:bodyPr/>
                    <a:lstStyle/>
                    <a:p>
                      <a:pPr lvl="0" algn="ctr"/>
                      <a:r>
                        <a:rPr lang="en-US" sz="1800" b="1" dirty="0">
                          <a:solidFill>
                            <a:schemeClr val="dk1"/>
                          </a:solidFill>
                          <a:effectLst/>
                          <a:latin typeface="+mn-lt"/>
                          <a:ea typeface="+mn-ea"/>
                          <a:cs typeface="+mn-cs"/>
                        </a:rPr>
                        <a:t>Combination  of medical, psychosocial, cognitive and functional  challenges</a:t>
                      </a:r>
                    </a:p>
                  </a:txBody>
                  <a:tcPr/>
                </a:tc>
                <a:extLst>
                  <a:ext uri="{0D108BD9-81ED-4DB2-BD59-A6C34878D82A}">
                    <a16:rowId xmlns:a16="http://schemas.microsoft.com/office/drawing/2014/main" val="2029559088"/>
                  </a:ext>
                </a:extLst>
              </a:tr>
            </a:tbl>
          </a:graphicData>
        </a:graphic>
      </p:graphicFrame>
      <p:pic>
        <p:nvPicPr>
          <p:cNvPr id="3" name="Picture 2" descr="Logo, company name&#10;&#10;Description automatically generated">
            <a:extLst>
              <a:ext uri="{FF2B5EF4-FFF2-40B4-BE49-F238E27FC236}">
                <a16:creationId xmlns:a16="http://schemas.microsoft.com/office/drawing/2014/main" id="{59448ED4-D820-49B6-9FFF-B04E33F003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48021" y="5750004"/>
            <a:ext cx="2534042" cy="1107996"/>
          </a:xfrm>
          <a:prstGeom prst="rect">
            <a:avLst/>
          </a:prstGeom>
        </p:spPr>
      </p:pic>
    </p:spTree>
    <p:extLst>
      <p:ext uri="{BB962C8B-B14F-4D97-AF65-F5344CB8AC3E}">
        <p14:creationId xmlns:p14="http://schemas.microsoft.com/office/powerpoint/2010/main" val="73966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0436" y="614172"/>
            <a:ext cx="11311127" cy="1089401"/>
          </a:xfrm>
          <a:prstGeom prst="rect">
            <a:avLst/>
          </a:prstGeom>
          <a:solidFill>
            <a:srgbClr val="7030A0"/>
          </a:solidFill>
        </p:spPr>
        <p:txBody>
          <a:bodyPr vert="horz" wrap="square" lIns="0" tIns="4445" rIns="0" bIns="0" rtlCol="0">
            <a:spAutoFit/>
          </a:bodyPr>
          <a:lstStyle/>
          <a:p>
            <a:pPr>
              <a:lnSpc>
                <a:spcPct val="100000"/>
              </a:lnSpc>
              <a:spcBef>
                <a:spcPts val="35"/>
              </a:spcBef>
            </a:pPr>
            <a:endParaRPr sz="4250" dirty="0">
              <a:latin typeface="Times New Roman"/>
              <a:cs typeface="Times New Roman"/>
            </a:endParaRPr>
          </a:p>
          <a:p>
            <a:pPr marL="226060">
              <a:lnSpc>
                <a:spcPct val="100000"/>
              </a:lnSpc>
            </a:pPr>
            <a:r>
              <a:rPr lang="en-US" spc="-5" dirty="0"/>
              <a:t>SNPs</a:t>
            </a:r>
            <a:endParaRPr spc="-35" dirty="0"/>
          </a:p>
        </p:txBody>
      </p:sp>
      <p:sp>
        <p:nvSpPr>
          <p:cNvPr id="4" name="Flowchart: Process 3">
            <a:extLst>
              <a:ext uri="{FF2B5EF4-FFF2-40B4-BE49-F238E27FC236}">
                <a16:creationId xmlns:a16="http://schemas.microsoft.com/office/drawing/2014/main" id="{58D0AF9E-405F-4E03-9241-D911B99DC2D5}"/>
              </a:ext>
            </a:extLst>
          </p:cNvPr>
          <p:cNvSpPr/>
          <p:nvPr/>
        </p:nvSpPr>
        <p:spPr>
          <a:xfrm>
            <a:off x="803299" y="2342078"/>
            <a:ext cx="3009902" cy="669101"/>
          </a:xfrm>
          <a:prstGeom prst="flowChartProcess">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3000" b="1" dirty="0">
                <a:solidFill>
                  <a:schemeClr val="tx1"/>
                </a:solidFill>
              </a:rPr>
              <a:t>D-SNPs</a:t>
            </a:r>
          </a:p>
        </p:txBody>
      </p:sp>
      <p:sp>
        <p:nvSpPr>
          <p:cNvPr id="9" name="Flowchart: Process 8">
            <a:extLst>
              <a:ext uri="{FF2B5EF4-FFF2-40B4-BE49-F238E27FC236}">
                <a16:creationId xmlns:a16="http://schemas.microsoft.com/office/drawing/2014/main" id="{4CD48ABC-A01B-43AC-B4B7-94C74EFC95C9}"/>
              </a:ext>
            </a:extLst>
          </p:cNvPr>
          <p:cNvSpPr/>
          <p:nvPr/>
        </p:nvSpPr>
        <p:spPr>
          <a:xfrm>
            <a:off x="726249" y="4033461"/>
            <a:ext cx="3009902" cy="687648"/>
          </a:xfrm>
          <a:prstGeom prst="flowChartProcess">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3000" b="1" dirty="0">
                <a:solidFill>
                  <a:schemeClr val="tx1"/>
                </a:solidFill>
              </a:rPr>
              <a:t>C-SNPs</a:t>
            </a:r>
          </a:p>
        </p:txBody>
      </p:sp>
      <p:sp>
        <p:nvSpPr>
          <p:cNvPr id="20" name="Rectangle 19">
            <a:extLst>
              <a:ext uri="{FF2B5EF4-FFF2-40B4-BE49-F238E27FC236}">
                <a16:creationId xmlns:a16="http://schemas.microsoft.com/office/drawing/2014/main" id="{8D46219E-C9CE-4E0A-AB22-415E91DBDD86}"/>
              </a:ext>
            </a:extLst>
          </p:cNvPr>
          <p:cNvSpPr/>
          <p:nvPr/>
        </p:nvSpPr>
        <p:spPr>
          <a:xfrm>
            <a:off x="4419600" y="2342078"/>
            <a:ext cx="3222286" cy="63984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a:t>Members that are dually eligible for Medicare and Medicaid</a:t>
            </a:r>
          </a:p>
        </p:txBody>
      </p:sp>
      <p:sp>
        <p:nvSpPr>
          <p:cNvPr id="25" name="Rectangle 24">
            <a:extLst>
              <a:ext uri="{FF2B5EF4-FFF2-40B4-BE49-F238E27FC236}">
                <a16:creationId xmlns:a16="http://schemas.microsoft.com/office/drawing/2014/main" id="{0C8BC1F4-C759-4762-98AB-EC83E77F5E41}"/>
              </a:ext>
            </a:extLst>
          </p:cNvPr>
          <p:cNvSpPr/>
          <p:nvPr/>
        </p:nvSpPr>
        <p:spPr>
          <a:xfrm>
            <a:off x="4417402" y="3966801"/>
            <a:ext cx="3222286" cy="92720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a:solidFill>
                  <a:schemeClr val="tx1"/>
                </a:solidFill>
                <a:latin typeface="+mj-lt"/>
                <a:ea typeface="Calibri" panose="020F0502020204030204" pitchFamily="34" charset="0"/>
                <a:cs typeface="Times New Roman" panose="02020603050405020304" pitchFamily="18" charset="0"/>
              </a:rPr>
              <a:t>M</a:t>
            </a:r>
            <a:r>
              <a:rPr lang="en-US" sz="1400" b="1" dirty="0">
                <a:solidFill>
                  <a:schemeClr val="tx1"/>
                </a:solidFill>
                <a:effectLst/>
                <a:latin typeface="+mj-lt"/>
                <a:ea typeface="Calibri" panose="020F0502020204030204" pitchFamily="34" charset="0"/>
                <a:cs typeface="Times New Roman" panose="02020603050405020304" pitchFamily="18" charset="0"/>
              </a:rPr>
              <a:t>embers with chronic and disabling disorders.  One or more of the following chronic diseases depending on the specific plan</a:t>
            </a:r>
            <a:endParaRPr lang="en-US" sz="1400" b="1" dirty="0">
              <a:solidFill>
                <a:schemeClr val="tx1"/>
              </a:solidFill>
              <a:latin typeface="+mj-lt"/>
            </a:endParaRPr>
          </a:p>
        </p:txBody>
      </p:sp>
      <p:cxnSp>
        <p:nvCxnSpPr>
          <p:cNvPr id="28" name="Straight Arrow Connector 27">
            <a:extLst>
              <a:ext uri="{FF2B5EF4-FFF2-40B4-BE49-F238E27FC236}">
                <a16:creationId xmlns:a16="http://schemas.microsoft.com/office/drawing/2014/main" id="{2C991EFD-6CC1-4C07-A639-FF810AF5CAFF}"/>
              </a:ext>
            </a:extLst>
          </p:cNvPr>
          <p:cNvCxnSpPr>
            <a:cxnSpLocks/>
          </p:cNvCxnSpPr>
          <p:nvPr/>
        </p:nvCxnSpPr>
        <p:spPr>
          <a:xfrm>
            <a:off x="3747468" y="4430406"/>
            <a:ext cx="5207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3A18006D-7485-4958-AAB7-50B5F5E14D21}"/>
              </a:ext>
            </a:extLst>
          </p:cNvPr>
          <p:cNvSpPr/>
          <p:nvPr/>
        </p:nvSpPr>
        <p:spPr>
          <a:xfrm>
            <a:off x="8320939" y="3228884"/>
            <a:ext cx="2820625" cy="229680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171450" indent="-171450" algn="just">
              <a:buFont typeface="Wingdings" panose="05000000000000000000" pitchFamily="2" charset="2"/>
              <a:buChar char="§"/>
            </a:pPr>
            <a:endParaRPr lang="en-US" sz="1400" b="1" dirty="0">
              <a:solidFill>
                <a:schemeClr val="tx1"/>
              </a:solidFill>
            </a:endParaRPr>
          </a:p>
          <a:p>
            <a:pPr marL="171450" indent="-171450">
              <a:buFont typeface="Wingdings" panose="05000000000000000000" pitchFamily="2" charset="2"/>
              <a:buChar char="§"/>
            </a:pPr>
            <a:r>
              <a:rPr lang="en-US" sz="1400" b="1" dirty="0">
                <a:solidFill>
                  <a:schemeClr val="tx1"/>
                </a:solidFill>
              </a:rPr>
              <a:t>Diabetes</a:t>
            </a:r>
          </a:p>
          <a:p>
            <a:pPr marL="171450" indent="-171450">
              <a:buFont typeface="Wingdings" panose="05000000000000000000" pitchFamily="2" charset="2"/>
              <a:buChar char="§"/>
            </a:pPr>
            <a:r>
              <a:rPr lang="en-US" sz="1400" b="1" dirty="0">
                <a:solidFill>
                  <a:schemeClr val="tx1"/>
                </a:solidFill>
              </a:rPr>
              <a:t>Chronic Heart Failure</a:t>
            </a:r>
          </a:p>
          <a:p>
            <a:pPr marL="171450" indent="-171450">
              <a:buFont typeface="Wingdings" panose="05000000000000000000" pitchFamily="2" charset="2"/>
              <a:buChar char="§"/>
            </a:pPr>
            <a:r>
              <a:rPr lang="en-US" sz="1400" b="1" dirty="0">
                <a:solidFill>
                  <a:schemeClr val="tx1"/>
                </a:solidFill>
              </a:rPr>
              <a:t>Cardiovascular Disorders</a:t>
            </a:r>
          </a:p>
          <a:p>
            <a:pPr marL="628650" lvl="1" indent="-171450">
              <a:buFont typeface="Wingdings" panose="05000000000000000000" pitchFamily="2" charset="2"/>
              <a:buChar char="§"/>
            </a:pPr>
            <a:r>
              <a:rPr lang="en-US" sz="1400" b="1" dirty="0">
                <a:solidFill>
                  <a:schemeClr val="tx1"/>
                </a:solidFill>
              </a:rPr>
              <a:t>Cardiac Arrhythmias</a:t>
            </a:r>
          </a:p>
          <a:p>
            <a:pPr marL="628650" lvl="1" indent="-171450">
              <a:buFont typeface="Wingdings" panose="05000000000000000000" pitchFamily="2" charset="2"/>
              <a:buChar char="§"/>
            </a:pPr>
            <a:r>
              <a:rPr lang="en-US" sz="1400" b="1" dirty="0">
                <a:solidFill>
                  <a:schemeClr val="tx1"/>
                </a:solidFill>
              </a:rPr>
              <a:t>Coronary Artery Disease</a:t>
            </a:r>
          </a:p>
          <a:p>
            <a:pPr marL="628650" lvl="1" indent="-171450">
              <a:buFont typeface="Wingdings" panose="05000000000000000000" pitchFamily="2" charset="2"/>
              <a:buChar char="§"/>
            </a:pPr>
            <a:r>
              <a:rPr lang="en-US" sz="1400" b="1" dirty="0">
                <a:solidFill>
                  <a:schemeClr val="tx1"/>
                </a:solidFill>
              </a:rPr>
              <a:t>Peripheral Vascular Disease</a:t>
            </a:r>
          </a:p>
          <a:p>
            <a:pPr marL="628650" lvl="1" indent="-171450">
              <a:buFont typeface="Wingdings" panose="05000000000000000000" pitchFamily="2" charset="2"/>
              <a:buChar char="§"/>
            </a:pPr>
            <a:r>
              <a:rPr lang="en-US" sz="1400" b="1" dirty="0">
                <a:solidFill>
                  <a:schemeClr val="tx1"/>
                </a:solidFill>
              </a:rPr>
              <a:t>Chronic Venous Thromboembolic Disorder</a:t>
            </a:r>
          </a:p>
          <a:p>
            <a:pPr lvl="1" algn="ctr"/>
            <a:endParaRPr lang="en-US" sz="1400" b="1" dirty="0">
              <a:solidFill>
                <a:schemeClr val="tx1"/>
              </a:solidFill>
            </a:endParaRPr>
          </a:p>
        </p:txBody>
      </p:sp>
      <p:cxnSp>
        <p:nvCxnSpPr>
          <p:cNvPr id="44" name="Straight Arrow Connector 43">
            <a:extLst>
              <a:ext uri="{FF2B5EF4-FFF2-40B4-BE49-F238E27FC236}">
                <a16:creationId xmlns:a16="http://schemas.microsoft.com/office/drawing/2014/main" id="{F5038567-65E4-4CC3-AA02-2A93C4C9BE71}"/>
              </a:ext>
            </a:extLst>
          </p:cNvPr>
          <p:cNvCxnSpPr>
            <a:cxnSpLocks/>
          </p:cNvCxnSpPr>
          <p:nvPr/>
        </p:nvCxnSpPr>
        <p:spPr>
          <a:xfrm>
            <a:off x="7696200" y="4430406"/>
            <a:ext cx="5207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A675E5A-E3E8-4355-A039-8B1DC9B96DDA}"/>
              </a:ext>
            </a:extLst>
          </p:cNvPr>
          <p:cNvCxnSpPr>
            <a:cxnSpLocks/>
          </p:cNvCxnSpPr>
          <p:nvPr/>
        </p:nvCxnSpPr>
        <p:spPr>
          <a:xfrm>
            <a:off x="3813201" y="2690915"/>
            <a:ext cx="5207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4" name="Picture 13" descr="Logo, company name&#10;&#10;Description automatically generated">
            <a:extLst>
              <a:ext uri="{FF2B5EF4-FFF2-40B4-BE49-F238E27FC236}">
                <a16:creationId xmlns:a16="http://schemas.microsoft.com/office/drawing/2014/main" id="{3EBAA24E-5BE7-4512-8B21-DC8107ECA8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48021" y="5694402"/>
            <a:ext cx="2534042" cy="1107996"/>
          </a:xfrm>
          <a:prstGeom prst="rect">
            <a:avLst/>
          </a:prstGeom>
        </p:spPr>
      </p:pic>
    </p:spTree>
    <p:extLst>
      <p:ext uri="{BB962C8B-B14F-4D97-AF65-F5344CB8AC3E}">
        <p14:creationId xmlns:p14="http://schemas.microsoft.com/office/powerpoint/2010/main" val="28346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609600"/>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lang="en-US" sz="4200" dirty="0">
              <a:latin typeface="Times New Roman"/>
              <a:cs typeface="Times New Roman"/>
            </a:endParaRPr>
          </a:p>
          <a:p>
            <a:pPr marL="231775">
              <a:lnSpc>
                <a:spcPct val="100000"/>
              </a:lnSpc>
            </a:pPr>
            <a:r>
              <a:rPr lang="en-US" spc="-5" dirty="0"/>
              <a:t>MOC Goals</a:t>
            </a:r>
          </a:p>
        </p:txBody>
      </p:sp>
      <p:sp>
        <p:nvSpPr>
          <p:cNvPr id="4" name="Flowchart: Process 3">
            <a:extLst>
              <a:ext uri="{FF2B5EF4-FFF2-40B4-BE49-F238E27FC236}">
                <a16:creationId xmlns:a16="http://schemas.microsoft.com/office/drawing/2014/main" id="{4BD426A1-35EE-4E83-A743-23264606B6CD}"/>
              </a:ext>
            </a:extLst>
          </p:cNvPr>
          <p:cNvSpPr/>
          <p:nvPr/>
        </p:nvSpPr>
        <p:spPr>
          <a:xfrm>
            <a:off x="990600" y="1917783"/>
            <a:ext cx="2438400" cy="30480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br>
              <a:rPr lang="en-US" sz="1500" b="1" u="sng" dirty="0">
                <a:effectLst/>
                <a:latin typeface="Calibri" panose="020F0502020204030204" pitchFamily="34" charset="0"/>
                <a:ea typeface="Calibri" panose="020F0502020204030204" pitchFamily="34" charset="0"/>
                <a:cs typeface="Times New Roman" panose="02020603050405020304" pitchFamily="18" charset="0"/>
              </a:rPr>
            </a:br>
            <a:r>
              <a:rPr lang="en-US" sz="1500" b="1" u="sng" dirty="0">
                <a:effectLst/>
                <a:latin typeface="Calibri" panose="020F0502020204030204" pitchFamily="34" charset="0"/>
                <a:ea typeface="Calibri" panose="020F0502020204030204" pitchFamily="34" charset="0"/>
                <a:cs typeface="Times New Roman" panose="02020603050405020304" pitchFamily="18" charset="0"/>
              </a:rPr>
              <a:t>Improve Transitions of Care </a:t>
            </a:r>
          </a:p>
          <a:p>
            <a:pPr algn="ctr"/>
            <a:endParaRPr lang="en-US" dirty="0"/>
          </a:p>
        </p:txBody>
      </p:sp>
      <p:sp>
        <p:nvSpPr>
          <p:cNvPr id="8" name="Flowchart: Process 7">
            <a:extLst>
              <a:ext uri="{FF2B5EF4-FFF2-40B4-BE49-F238E27FC236}">
                <a16:creationId xmlns:a16="http://schemas.microsoft.com/office/drawing/2014/main" id="{78E68474-B608-4D69-9C61-B49B03FAAC7F}"/>
              </a:ext>
            </a:extLst>
          </p:cNvPr>
          <p:cNvSpPr/>
          <p:nvPr/>
        </p:nvSpPr>
        <p:spPr>
          <a:xfrm>
            <a:off x="931749" y="2612696"/>
            <a:ext cx="2590798" cy="45720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br>
              <a:rPr lang="en-US" sz="1100" b="1" dirty="0">
                <a:effectLst/>
                <a:latin typeface="Calibri" panose="020F0502020204030204" pitchFamily="34" charset="0"/>
                <a:ea typeface="Calibri" panose="020F0502020204030204" pitchFamily="34" charset="0"/>
                <a:cs typeface="Times New Roman" panose="02020603050405020304" pitchFamily="18" charset="0"/>
              </a:rPr>
            </a:br>
            <a:br>
              <a:rPr lang="en-US" sz="1200" b="1" dirty="0">
                <a:effectLst/>
                <a:latin typeface="Calibri" panose="020F0502020204030204" pitchFamily="34" charset="0"/>
                <a:ea typeface="Calibri" panose="020F0502020204030204" pitchFamily="34" charset="0"/>
                <a:cs typeface="Times New Roman" panose="02020603050405020304" pitchFamily="18" charset="0"/>
              </a:rPr>
            </a:br>
            <a:r>
              <a:rPr lang="en-US" sz="1200" b="1" dirty="0">
                <a:effectLst/>
                <a:latin typeface="Calibri" panose="020F0502020204030204" pitchFamily="34" charset="0"/>
                <a:ea typeface="Calibri" panose="020F0502020204030204" pitchFamily="34" charset="0"/>
                <a:cs typeface="Times New Roman" panose="02020603050405020304" pitchFamily="18" charset="0"/>
              </a:rPr>
              <a:t>Communication between providers</a:t>
            </a:r>
          </a:p>
          <a:p>
            <a:pPr algn="ctr"/>
            <a:endParaRPr lang="en-US" b="1" dirty="0"/>
          </a:p>
        </p:txBody>
      </p:sp>
      <p:sp>
        <p:nvSpPr>
          <p:cNvPr id="12" name="Flowchart: Process 11">
            <a:extLst>
              <a:ext uri="{FF2B5EF4-FFF2-40B4-BE49-F238E27FC236}">
                <a16:creationId xmlns:a16="http://schemas.microsoft.com/office/drawing/2014/main" id="{84E441F1-2BBB-4204-9772-1D1098345E60}"/>
              </a:ext>
            </a:extLst>
          </p:cNvPr>
          <p:cNvSpPr/>
          <p:nvPr/>
        </p:nvSpPr>
        <p:spPr>
          <a:xfrm>
            <a:off x="579741" y="3504052"/>
            <a:ext cx="3185252" cy="971183"/>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07000"/>
              </a:lnSpc>
              <a:spcAft>
                <a:spcPts val="800"/>
              </a:spcAft>
              <a:tabLst>
                <a:tab pos="914400" algn="l"/>
              </a:tabLst>
            </a:pP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tabLst>
                <a:tab pos="914400" algn="l"/>
              </a:tabLs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Assistance in Transition to care settings (home, hospital, etc.)</a:t>
            </a:r>
          </a:p>
          <a:p>
            <a:pPr algn="ctr"/>
            <a:endParaRPr lang="en-US" sz="900" b="1" dirty="0"/>
          </a:p>
        </p:txBody>
      </p:sp>
      <p:sp>
        <p:nvSpPr>
          <p:cNvPr id="15" name="Flowchart: Process 14">
            <a:extLst>
              <a:ext uri="{FF2B5EF4-FFF2-40B4-BE49-F238E27FC236}">
                <a16:creationId xmlns:a16="http://schemas.microsoft.com/office/drawing/2014/main" id="{AC5988DF-0838-4C4C-900C-BF6ABCEEC876}"/>
              </a:ext>
            </a:extLst>
          </p:cNvPr>
          <p:cNvSpPr/>
          <p:nvPr/>
        </p:nvSpPr>
        <p:spPr>
          <a:xfrm>
            <a:off x="4667249" y="1884187"/>
            <a:ext cx="2438400" cy="30480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a:lnSpc>
                <a:spcPct val="107000"/>
              </a:lnSpc>
              <a:spcBef>
                <a:spcPts val="0"/>
              </a:spcBef>
              <a:spcAft>
                <a:spcPts val="80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500" b="1" u="sng" dirty="0">
                <a:effectLst/>
                <a:latin typeface="Calibri" panose="020F0502020204030204" pitchFamily="34" charset="0"/>
                <a:ea typeface="Calibri" panose="020F0502020204030204" pitchFamily="34" charset="0"/>
                <a:cs typeface="Times New Roman" panose="02020603050405020304" pitchFamily="18" charset="0"/>
              </a:rPr>
              <a:t>Improve Access to Services</a:t>
            </a:r>
          </a:p>
          <a:p>
            <a:pPr algn="ctr"/>
            <a:endParaRPr lang="en-US" dirty="0"/>
          </a:p>
        </p:txBody>
      </p:sp>
      <p:sp>
        <p:nvSpPr>
          <p:cNvPr id="19" name="Flowchart: Process 18">
            <a:extLst>
              <a:ext uri="{FF2B5EF4-FFF2-40B4-BE49-F238E27FC236}">
                <a16:creationId xmlns:a16="http://schemas.microsoft.com/office/drawing/2014/main" id="{2A1749DC-6103-43C6-8212-49CD9504BE52}"/>
              </a:ext>
            </a:extLst>
          </p:cNvPr>
          <p:cNvSpPr/>
          <p:nvPr/>
        </p:nvSpPr>
        <p:spPr>
          <a:xfrm>
            <a:off x="4236643" y="2612696"/>
            <a:ext cx="3299612" cy="45720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ct val="107000"/>
              </a:lnSpc>
              <a:spcAft>
                <a:spcPts val="800"/>
              </a:spcAft>
              <a:tabLst>
                <a:tab pos="914400" algn="l"/>
              </a:tabLst>
            </a:pPr>
            <a:br>
              <a:rPr lang="en-US" sz="1100" b="1" dirty="0">
                <a:effectLst/>
                <a:latin typeface="Calibri" panose="020F0502020204030204" pitchFamily="34" charset="0"/>
                <a:ea typeface="Calibri" panose="020F0502020204030204" pitchFamily="34" charset="0"/>
                <a:cs typeface="Times New Roman" panose="02020603050405020304" pitchFamily="18" charset="0"/>
              </a:rPr>
            </a:br>
            <a:br>
              <a:rPr lang="en-US" sz="1200" b="1" dirty="0">
                <a:effectLst/>
                <a:latin typeface="Calibri" panose="020F0502020204030204" pitchFamily="34" charset="0"/>
                <a:ea typeface="Calibri" panose="020F0502020204030204" pitchFamily="34" charset="0"/>
                <a:cs typeface="Times New Roman" panose="02020603050405020304" pitchFamily="18" charset="0"/>
              </a:rPr>
            </a:br>
            <a:r>
              <a:rPr lang="en-US" sz="1200" b="1" dirty="0">
                <a:effectLst/>
                <a:latin typeface="Calibri" panose="020F0502020204030204" pitchFamily="34" charset="0"/>
                <a:ea typeface="Calibri" panose="020F0502020204030204" pitchFamily="34" charset="0"/>
                <a:cs typeface="Times New Roman" panose="02020603050405020304" pitchFamily="18" charset="0"/>
              </a:rPr>
              <a:t>Preventive Health both general &amp; patient specific</a:t>
            </a:r>
          </a:p>
          <a:p>
            <a:pPr algn="ctr"/>
            <a:endParaRPr lang="en-US" dirty="0"/>
          </a:p>
        </p:txBody>
      </p:sp>
      <p:sp>
        <p:nvSpPr>
          <p:cNvPr id="20" name="Flowchart: Process 19">
            <a:extLst>
              <a:ext uri="{FF2B5EF4-FFF2-40B4-BE49-F238E27FC236}">
                <a16:creationId xmlns:a16="http://schemas.microsoft.com/office/drawing/2014/main" id="{112FE2DE-9E75-4376-9877-0D9ECBE0A5F7}"/>
              </a:ext>
            </a:extLst>
          </p:cNvPr>
          <p:cNvSpPr/>
          <p:nvPr/>
        </p:nvSpPr>
        <p:spPr>
          <a:xfrm>
            <a:off x="4224129" y="3493604"/>
            <a:ext cx="3502937" cy="981631"/>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ct val="107000"/>
              </a:lnSpc>
              <a:spcAft>
                <a:spcPts val="800"/>
              </a:spcAft>
              <a:tabLst>
                <a:tab pos="914400" algn="l"/>
              </a:tabLs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tabLst>
                <a:tab pos="914400" algn="l"/>
              </a:tabLs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Community Resource needs both Clinical and Non-Clinical Health Department, Rural Clinics, Home Care Senior Centers, Food, Transportation, Housing</a:t>
            </a:r>
          </a:p>
          <a:p>
            <a:pPr algn="ctr"/>
            <a:endParaRPr lang="en-US" sz="950" b="1" dirty="0"/>
          </a:p>
        </p:txBody>
      </p:sp>
      <p:sp>
        <p:nvSpPr>
          <p:cNvPr id="24" name="Flowchart: Process 23">
            <a:extLst>
              <a:ext uri="{FF2B5EF4-FFF2-40B4-BE49-F238E27FC236}">
                <a16:creationId xmlns:a16="http://schemas.microsoft.com/office/drawing/2014/main" id="{3C15AEA6-2A7D-42ED-A7DE-21AE74A26812}"/>
              </a:ext>
            </a:extLst>
          </p:cNvPr>
          <p:cNvSpPr/>
          <p:nvPr/>
        </p:nvSpPr>
        <p:spPr>
          <a:xfrm>
            <a:off x="8610599" y="1878895"/>
            <a:ext cx="2438400" cy="30480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a:lnSpc>
                <a:spcPct val="107000"/>
              </a:lnSpc>
              <a:spcBef>
                <a:spcPts val="0"/>
              </a:spcBef>
              <a:spcAft>
                <a:spcPts val="80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500" b="1" u="sng" dirty="0">
                <a:effectLst/>
                <a:latin typeface="Calibri" panose="020F0502020204030204" pitchFamily="34" charset="0"/>
                <a:ea typeface="Calibri" panose="020F0502020204030204" pitchFamily="34" charset="0"/>
                <a:cs typeface="Times New Roman" panose="02020603050405020304" pitchFamily="18" charset="0"/>
              </a:rPr>
              <a:t>Improve Outcomes</a:t>
            </a:r>
          </a:p>
          <a:p>
            <a:pPr algn="ctr"/>
            <a:endParaRPr lang="en-US" dirty="0"/>
          </a:p>
        </p:txBody>
      </p:sp>
      <p:cxnSp>
        <p:nvCxnSpPr>
          <p:cNvPr id="25" name="Straight Arrow Connector 24">
            <a:extLst>
              <a:ext uri="{FF2B5EF4-FFF2-40B4-BE49-F238E27FC236}">
                <a16:creationId xmlns:a16="http://schemas.microsoft.com/office/drawing/2014/main" id="{6134EF41-B3E9-4280-AC21-8A2DBF8019B0}"/>
              </a:ext>
            </a:extLst>
          </p:cNvPr>
          <p:cNvCxnSpPr>
            <a:cxnSpLocks/>
          </p:cNvCxnSpPr>
          <p:nvPr/>
        </p:nvCxnSpPr>
        <p:spPr>
          <a:xfrm>
            <a:off x="9907509" y="2222583"/>
            <a:ext cx="0" cy="31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Flowchart: Process 27">
            <a:extLst>
              <a:ext uri="{FF2B5EF4-FFF2-40B4-BE49-F238E27FC236}">
                <a16:creationId xmlns:a16="http://schemas.microsoft.com/office/drawing/2014/main" id="{6B1C6330-3C38-4865-8D02-41E699EDBDCE}"/>
              </a:ext>
            </a:extLst>
          </p:cNvPr>
          <p:cNvSpPr/>
          <p:nvPr/>
        </p:nvSpPr>
        <p:spPr>
          <a:xfrm>
            <a:off x="8619652" y="2585876"/>
            <a:ext cx="2666995" cy="457201"/>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ct val="107000"/>
              </a:lnSpc>
              <a:spcAft>
                <a:spcPts val="800"/>
              </a:spcAft>
              <a:tabLst>
                <a:tab pos="914400" algn="l"/>
              </a:tabLs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tabLst>
                <a:tab pos="914400" algn="l"/>
              </a:tabLs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Improve perceived Health Status</a:t>
            </a:r>
          </a:p>
          <a:p>
            <a:pPr algn="ctr"/>
            <a:endParaRPr lang="en-US" dirty="0"/>
          </a:p>
        </p:txBody>
      </p:sp>
      <p:sp>
        <p:nvSpPr>
          <p:cNvPr id="39" name="Flowchart: Process 38">
            <a:extLst>
              <a:ext uri="{FF2B5EF4-FFF2-40B4-BE49-F238E27FC236}">
                <a16:creationId xmlns:a16="http://schemas.microsoft.com/office/drawing/2014/main" id="{8BAA0CC9-5AC0-431F-91ED-EE39AF7C48A9}"/>
              </a:ext>
            </a:extLst>
          </p:cNvPr>
          <p:cNvSpPr/>
          <p:nvPr/>
        </p:nvSpPr>
        <p:spPr>
          <a:xfrm>
            <a:off x="8218225" y="3496582"/>
            <a:ext cx="3502937" cy="978654"/>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b="1" dirty="0"/>
              <a:t>Medication adherence and safety</a:t>
            </a:r>
          </a:p>
        </p:txBody>
      </p:sp>
      <p:sp>
        <p:nvSpPr>
          <p:cNvPr id="42" name="Rectangle 41">
            <a:extLst>
              <a:ext uri="{FF2B5EF4-FFF2-40B4-BE49-F238E27FC236}">
                <a16:creationId xmlns:a16="http://schemas.microsoft.com/office/drawing/2014/main" id="{7326D341-9950-4E90-86FB-171A9C5612A4}"/>
              </a:ext>
            </a:extLst>
          </p:cNvPr>
          <p:cNvSpPr/>
          <p:nvPr/>
        </p:nvSpPr>
        <p:spPr>
          <a:xfrm>
            <a:off x="1265584" y="4841679"/>
            <a:ext cx="8839201" cy="4723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43" name="TextBox 42">
            <a:extLst>
              <a:ext uri="{FF2B5EF4-FFF2-40B4-BE49-F238E27FC236}">
                <a16:creationId xmlns:a16="http://schemas.microsoft.com/office/drawing/2014/main" id="{2F2EC4DB-B936-429C-90C7-9FA256C3E41C}"/>
              </a:ext>
            </a:extLst>
          </p:cNvPr>
          <p:cNvSpPr txBox="1"/>
          <p:nvPr/>
        </p:nvSpPr>
        <p:spPr>
          <a:xfrm>
            <a:off x="2068746" y="4931083"/>
            <a:ext cx="7490175" cy="328360"/>
          </a:xfrm>
          <a:prstGeom prst="rect">
            <a:avLst/>
          </a:prstGeom>
          <a:noFill/>
        </p:spPr>
        <p:txBody>
          <a:bodyPr wrap="square">
            <a:spAutoFit/>
          </a:bodyPr>
          <a:lstStyle/>
          <a:p>
            <a:pPr marL="0" marR="0">
              <a:lnSpc>
                <a:spcPct val="107000"/>
              </a:lnSpc>
              <a:spcBef>
                <a:spcPts val="0"/>
              </a:spcBef>
              <a:spcAft>
                <a:spcPts val="800"/>
              </a:spcAf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Performance of goals measured through reporting, monitoring and surveys of membership.</a:t>
            </a:r>
          </a:p>
        </p:txBody>
      </p:sp>
      <p:cxnSp>
        <p:nvCxnSpPr>
          <p:cNvPr id="45" name="Straight Arrow Connector 44">
            <a:extLst>
              <a:ext uri="{FF2B5EF4-FFF2-40B4-BE49-F238E27FC236}">
                <a16:creationId xmlns:a16="http://schemas.microsoft.com/office/drawing/2014/main" id="{6BB3364F-6822-4087-BC2B-4AA8280B7C0E}"/>
              </a:ext>
            </a:extLst>
          </p:cNvPr>
          <p:cNvCxnSpPr>
            <a:cxnSpLocks/>
          </p:cNvCxnSpPr>
          <p:nvPr/>
        </p:nvCxnSpPr>
        <p:spPr>
          <a:xfrm>
            <a:off x="5791200" y="2222583"/>
            <a:ext cx="0" cy="31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AD0A1016-E41A-458E-9619-4B3C2ECCD856}"/>
              </a:ext>
            </a:extLst>
          </p:cNvPr>
          <p:cNvCxnSpPr>
            <a:cxnSpLocks/>
          </p:cNvCxnSpPr>
          <p:nvPr/>
        </p:nvCxnSpPr>
        <p:spPr>
          <a:xfrm>
            <a:off x="2183390" y="2222583"/>
            <a:ext cx="0" cy="31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9EC5B3A2-C8DD-40E9-97CD-97F95DBC8C8B}"/>
              </a:ext>
            </a:extLst>
          </p:cNvPr>
          <p:cNvCxnSpPr>
            <a:cxnSpLocks/>
          </p:cNvCxnSpPr>
          <p:nvPr/>
        </p:nvCxnSpPr>
        <p:spPr>
          <a:xfrm>
            <a:off x="9953149" y="3109382"/>
            <a:ext cx="0" cy="31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377F1BF2-6411-4605-AE01-2D54A341D87C}"/>
              </a:ext>
            </a:extLst>
          </p:cNvPr>
          <p:cNvCxnSpPr>
            <a:cxnSpLocks/>
          </p:cNvCxnSpPr>
          <p:nvPr/>
        </p:nvCxnSpPr>
        <p:spPr>
          <a:xfrm>
            <a:off x="5813834" y="3134962"/>
            <a:ext cx="0" cy="31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E0A07C31-D0A0-47C9-AFCB-60B10C3E94F9}"/>
              </a:ext>
            </a:extLst>
          </p:cNvPr>
          <p:cNvCxnSpPr>
            <a:cxnSpLocks/>
          </p:cNvCxnSpPr>
          <p:nvPr/>
        </p:nvCxnSpPr>
        <p:spPr>
          <a:xfrm>
            <a:off x="2209800" y="3109382"/>
            <a:ext cx="0" cy="31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2" name="Picture 21" descr="Logo, company name&#10;&#10;Description automatically generated">
            <a:extLst>
              <a:ext uri="{FF2B5EF4-FFF2-40B4-BE49-F238E27FC236}">
                <a16:creationId xmlns:a16="http://schemas.microsoft.com/office/drawing/2014/main" id="{B30AD734-6B09-43B4-8A7C-A9E49D3E51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48021" y="5694402"/>
            <a:ext cx="2534042" cy="1107996"/>
          </a:xfrm>
          <a:prstGeom prst="rect">
            <a:avLst/>
          </a:prstGeom>
        </p:spPr>
      </p:pic>
    </p:spTree>
    <p:extLst>
      <p:ext uri="{BB962C8B-B14F-4D97-AF65-F5344CB8AC3E}">
        <p14:creationId xmlns:p14="http://schemas.microsoft.com/office/powerpoint/2010/main" val="2498424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609600"/>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sz="4200" dirty="0">
              <a:latin typeface="Times New Roman"/>
              <a:cs typeface="Times New Roman"/>
            </a:endParaRPr>
          </a:p>
          <a:p>
            <a:pPr marL="231775">
              <a:lnSpc>
                <a:spcPct val="100000"/>
              </a:lnSpc>
            </a:pPr>
            <a:r>
              <a:rPr lang="en-US" spc="-5" dirty="0"/>
              <a:t>Staff Structure</a:t>
            </a:r>
            <a:endParaRPr spc="-5" dirty="0"/>
          </a:p>
        </p:txBody>
      </p:sp>
      <p:sp>
        <p:nvSpPr>
          <p:cNvPr id="7" name="Flowchart: Process 6">
            <a:extLst>
              <a:ext uri="{FF2B5EF4-FFF2-40B4-BE49-F238E27FC236}">
                <a16:creationId xmlns:a16="http://schemas.microsoft.com/office/drawing/2014/main" id="{166E3C49-BCD6-46CE-B808-CC8132E02F40}"/>
              </a:ext>
            </a:extLst>
          </p:cNvPr>
          <p:cNvSpPr/>
          <p:nvPr/>
        </p:nvSpPr>
        <p:spPr>
          <a:xfrm>
            <a:off x="1250564" y="2054820"/>
            <a:ext cx="9220198" cy="457200"/>
          </a:xfrm>
          <a:prstGeom prst="flowChartProcess">
            <a:avLst/>
          </a:prstGeom>
          <a:solidFill>
            <a:schemeClr val="accent4">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lgn="ctr">
              <a:lnSpc>
                <a:spcPct val="107000"/>
              </a:lnSpc>
              <a:spcBef>
                <a:spcPts val="0"/>
              </a:spcBef>
              <a:spcAft>
                <a:spcPts val="800"/>
              </a:spcAft>
            </a:pPr>
            <a:r>
              <a:rPr lang="en-US" sz="15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 staff work as an integrated team for care management of the enrollee.</a:t>
            </a:r>
          </a:p>
        </p:txBody>
      </p:sp>
      <p:sp>
        <p:nvSpPr>
          <p:cNvPr id="8" name="Flowchart: Process 7">
            <a:extLst>
              <a:ext uri="{FF2B5EF4-FFF2-40B4-BE49-F238E27FC236}">
                <a16:creationId xmlns:a16="http://schemas.microsoft.com/office/drawing/2014/main" id="{91173633-5DB6-4A4B-9364-6DB6EF1A72D6}"/>
              </a:ext>
            </a:extLst>
          </p:cNvPr>
          <p:cNvSpPr/>
          <p:nvPr/>
        </p:nvSpPr>
        <p:spPr>
          <a:xfrm>
            <a:off x="1250564" y="2529842"/>
            <a:ext cx="9220198" cy="30480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1500" b="1" dirty="0">
                <a:effectLst/>
                <a:latin typeface="Calibri" panose="020F0502020204030204" pitchFamily="34" charset="0"/>
                <a:ea typeface="Calibri" panose="020F0502020204030204" pitchFamily="34" charset="0"/>
                <a:cs typeface="Times New Roman" panose="02020603050405020304" pitchFamily="18" charset="0"/>
              </a:rPr>
              <a:t>Staff Roles include but are not limited to: </a:t>
            </a:r>
          </a:p>
          <a:p>
            <a:pPr algn="ctr"/>
            <a:endParaRPr lang="en-US" sz="1200" b="1" dirty="0"/>
          </a:p>
        </p:txBody>
      </p:sp>
      <p:cxnSp>
        <p:nvCxnSpPr>
          <p:cNvPr id="56" name="Straight Arrow Connector 55">
            <a:extLst>
              <a:ext uri="{FF2B5EF4-FFF2-40B4-BE49-F238E27FC236}">
                <a16:creationId xmlns:a16="http://schemas.microsoft.com/office/drawing/2014/main" id="{CE56454C-51D2-4B2D-8394-2064FF46AA32}"/>
              </a:ext>
            </a:extLst>
          </p:cNvPr>
          <p:cNvCxnSpPr>
            <a:cxnSpLocks/>
          </p:cNvCxnSpPr>
          <p:nvPr/>
        </p:nvCxnSpPr>
        <p:spPr>
          <a:xfrm>
            <a:off x="2358478" y="2857058"/>
            <a:ext cx="0" cy="381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Flowchart: Process 56">
            <a:extLst>
              <a:ext uri="{FF2B5EF4-FFF2-40B4-BE49-F238E27FC236}">
                <a16:creationId xmlns:a16="http://schemas.microsoft.com/office/drawing/2014/main" id="{2702ACD2-07F8-41CA-A399-472015B51077}"/>
              </a:ext>
            </a:extLst>
          </p:cNvPr>
          <p:cNvSpPr/>
          <p:nvPr/>
        </p:nvSpPr>
        <p:spPr>
          <a:xfrm>
            <a:off x="1250564" y="3262902"/>
            <a:ext cx="2215828" cy="3290297"/>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07000"/>
              </a:lnSpc>
              <a:spcAft>
                <a:spcPts val="800"/>
              </a:spcAft>
              <a:tabLst>
                <a:tab pos="914400" algn="l"/>
              </a:tabLst>
            </a:pPr>
            <a:endParaRPr lang="en-US" sz="1500" b="1" u="sng"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tabLst>
                <a:tab pos="914400" algn="l"/>
              </a:tabLst>
            </a:pPr>
            <a:r>
              <a:rPr lang="en-US" sz="1500" b="1" u="sng" dirty="0">
                <a:effectLst/>
                <a:latin typeface="Calibri" panose="020F0502020204030204" pitchFamily="34" charset="0"/>
                <a:ea typeface="Calibri" panose="020F0502020204030204" pitchFamily="34" charset="0"/>
                <a:cs typeface="Times New Roman" panose="02020603050405020304" pitchFamily="18" charset="0"/>
              </a:rPr>
              <a:t>Administrative Staff</a:t>
            </a:r>
          </a:p>
          <a:p>
            <a:pPr marL="171450" indent="-171450">
              <a:lnSpc>
                <a:spcPct val="107000"/>
              </a:lnSpc>
              <a:spcAft>
                <a:spcPts val="800"/>
              </a:spcAft>
              <a:buFont typeface="Arial" panose="020B0604020202020204" pitchFamily="34" charset="0"/>
              <a:buChar char="•"/>
              <a:tabLst>
                <a:tab pos="914400" algn="l"/>
              </a:tabLs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Member/Enrollee Services </a:t>
            </a:r>
          </a:p>
          <a:p>
            <a:pPr marL="171450" indent="-171450">
              <a:lnSpc>
                <a:spcPct val="107000"/>
              </a:lnSpc>
              <a:spcAft>
                <a:spcPts val="800"/>
              </a:spcAft>
              <a:buFont typeface="Arial" panose="020B0604020202020204" pitchFamily="34" charset="0"/>
              <a:buChar char="•"/>
              <a:tabLst>
                <a:tab pos="914400" algn="l"/>
              </a:tabLs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Customer Service Staff</a:t>
            </a:r>
          </a:p>
          <a:p>
            <a:pPr marL="171450" indent="-171450">
              <a:lnSpc>
                <a:spcPct val="107000"/>
              </a:lnSpc>
              <a:spcAft>
                <a:spcPts val="800"/>
              </a:spcAft>
              <a:buFont typeface="Arial" panose="020B0604020202020204" pitchFamily="34" charset="0"/>
              <a:buChar char="•"/>
              <a:tabLst>
                <a:tab pos="914400" algn="l"/>
              </a:tabLs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Appeals and Grievances Staff</a:t>
            </a:r>
          </a:p>
          <a:p>
            <a:pPr marL="171450" indent="-171450">
              <a:lnSpc>
                <a:spcPct val="107000"/>
              </a:lnSpc>
              <a:spcAft>
                <a:spcPts val="800"/>
              </a:spcAft>
              <a:buFont typeface="Arial" panose="020B0604020202020204" pitchFamily="34" charset="0"/>
              <a:buChar char="•"/>
              <a:tabLst>
                <a:tab pos="914400" algn="l"/>
              </a:tabLs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Member/Enrollee Accounting Team</a:t>
            </a:r>
          </a:p>
          <a:p>
            <a:pPr marL="171450" indent="-171450">
              <a:lnSpc>
                <a:spcPct val="107000"/>
              </a:lnSpc>
              <a:spcAft>
                <a:spcPts val="800"/>
              </a:spcAft>
              <a:buFont typeface="Arial" panose="020B0604020202020204" pitchFamily="34" charset="0"/>
              <a:buChar char="•"/>
              <a:tabLst>
                <a:tab pos="914400" algn="l"/>
              </a:tabLs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Claims Team</a:t>
            </a:r>
            <a:endParaRPr lang="en-US" sz="1500" b="1" dirty="0"/>
          </a:p>
        </p:txBody>
      </p:sp>
      <p:sp>
        <p:nvSpPr>
          <p:cNvPr id="58" name="Flowchart: Process 57">
            <a:extLst>
              <a:ext uri="{FF2B5EF4-FFF2-40B4-BE49-F238E27FC236}">
                <a16:creationId xmlns:a16="http://schemas.microsoft.com/office/drawing/2014/main" id="{5C9209CD-D724-4D12-9CC1-50A38A9C43A5}"/>
              </a:ext>
            </a:extLst>
          </p:cNvPr>
          <p:cNvSpPr/>
          <p:nvPr/>
        </p:nvSpPr>
        <p:spPr>
          <a:xfrm>
            <a:off x="3976826" y="3270979"/>
            <a:ext cx="2387337" cy="328222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07000"/>
              </a:lnSpc>
              <a:spcAft>
                <a:spcPts val="800"/>
              </a:spcAft>
              <a:tabLst>
                <a:tab pos="914400" algn="l"/>
              </a:tabLst>
            </a:pPr>
            <a:r>
              <a:rPr lang="en-US" sz="1500" b="1" u="sng" dirty="0">
                <a:effectLst/>
                <a:latin typeface="Calibri" panose="020F0502020204030204" pitchFamily="34" charset="0"/>
                <a:ea typeface="Calibri" panose="020F0502020204030204" pitchFamily="34" charset="0"/>
                <a:cs typeface="Times New Roman" panose="02020603050405020304" pitchFamily="18" charset="0"/>
              </a:rPr>
              <a:t>Clinical Staff</a:t>
            </a:r>
          </a:p>
          <a:p>
            <a:pPr marL="171450" indent="-171450">
              <a:lnSpc>
                <a:spcPct val="107000"/>
              </a:lnSpc>
              <a:spcAft>
                <a:spcPts val="800"/>
              </a:spcAft>
              <a:buFont typeface="Arial" panose="020B0604020202020204" pitchFamily="34" charset="0"/>
              <a:buChar char="•"/>
              <a:tabLst>
                <a:tab pos="914400" algn="l"/>
              </a:tabLs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Behavioral Health Clinicians</a:t>
            </a:r>
          </a:p>
          <a:p>
            <a:pPr marL="171450" indent="-171450">
              <a:lnSpc>
                <a:spcPct val="107000"/>
              </a:lnSpc>
              <a:spcAft>
                <a:spcPts val="800"/>
              </a:spcAft>
              <a:buFont typeface="Arial" panose="020B0604020202020204" pitchFamily="34" charset="0"/>
              <a:buChar char="•"/>
              <a:tabLst>
                <a:tab pos="914400" algn="l"/>
              </a:tabLs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Licensed Clinical Social Workers</a:t>
            </a:r>
          </a:p>
          <a:p>
            <a:pPr marL="171450" indent="-171450">
              <a:lnSpc>
                <a:spcPct val="107000"/>
              </a:lnSpc>
              <a:spcAft>
                <a:spcPts val="800"/>
              </a:spcAft>
              <a:buFont typeface="Arial" panose="020B0604020202020204" pitchFamily="34" charset="0"/>
              <a:buChar char="•"/>
              <a:tabLst>
                <a:tab pos="914400" algn="l"/>
              </a:tabLs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Psychologists</a:t>
            </a:r>
          </a:p>
          <a:p>
            <a:pPr marL="171450" indent="-171450">
              <a:lnSpc>
                <a:spcPct val="107000"/>
              </a:lnSpc>
              <a:spcAft>
                <a:spcPts val="800"/>
              </a:spcAft>
              <a:buFont typeface="Arial" panose="020B0604020202020204" pitchFamily="34" charset="0"/>
              <a:buChar char="•"/>
              <a:tabLst>
                <a:tab pos="914400" algn="l"/>
              </a:tabLst>
            </a:pPr>
            <a:r>
              <a:rPr lang="en-US" sz="1500" b="1" dirty="0">
                <a:effectLst/>
                <a:latin typeface="Calibri" panose="020F0502020204030204" pitchFamily="34" charset="0"/>
                <a:ea typeface="Calibri" panose="020F0502020204030204" pitchFamily="34" charset="0"/>
                <a:cs typeface="Times New Roman" panose="02020603050405020304" pitchFamily="18" charset="0"/>
              </a:rPr>
              <a:t>Mental Health Counselors</a:t>
            </a:r>
            <a:endParaRPr lang="en-US" sz="1500" b="1" dirty="0"/>
          </a:p>
        </p:txBody>
      </p:sp>
      <p:sp>
        <p:nvSpPr>
          <p:cNvPr id="59" name="Flowchart: Process 58">
            <a:extLst>
              <a:ext uri="{FF2B5EF4-FFF2-40B4-BE49-F238E27FC236}">
                <a16:creationId xmlns:a16="http://schemas.microsoft.com/office/drawing/2014/main" id="{15E50AA2-269F-44DA-9144-AE7D1F842607}"/>
              </a:ext>
            </a:extLst>
          </p:cNvPr>
          <p:cNvSpPr/>
          <p:nvPr/>
        </p:nvSpPr>
        <p:spPr>
          <a:xfrm>
            <a:off x="6841402" y="3270979"/>
            <a:ext cx="1752597" cy="743512"/>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700" dirty="0"/>
          </a:p>
          <a:p>
            <a:pPr algn="ctr"/>
            <a:r>
              <a:rPr lang="en-US" sz="1500" b="1" u="sng" dirty="0"/>
              <a:t>Medical Clinicians</a:t>
            </a:r>
          </a:p>
          <a:p>
            <a:pPr algn="ctr"/>
            <a:endParaRPr lang="en-US" dirty="0"/>
          </a:p>
        </p:txBody>
      </p:sp>
      <p:sp>
        <p:nvSpPr>
          <p:cNvPr id="60" name="Flowchart: Process 59">
            <a:extLst>
              <a:ext uri="{FF2B5EF4-FFF2-40B4-BE49-F238E27FC236}">
                <a16:creationId xmlns:a16="http://schemas.microsoft.com/office/drawing/2014/main" id="{45B52E09-84B2-4F2A-8C7D-35612F308DFF}"/>
              </a:ext>
            </a:extLst>
          </p:cNvPr>
          <p:cNvSpPr/>
          <p:nvPr/>
        </p:nvSpPr>
        <p:spPr>
          <a:xfrm>
            <a:off x="9104433" y="3270979"/>
            <a:ext cx="1752597" cy="743512"/>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700" dirty="0"/>
          </a:p>
          <a:p>
            <a:pPr algn="ctr"/>
            <a:r>
              <a:rPr lang="en-US" sz="1500" b="1" u="sng" dirty="0"/>
              <a:t>Community Connectors</a:t>
            </a:r>
          </a:p>
          <a:p>
            <a:pPr algn="ctr"/>
            <a:endParaRPr lang="en-US" dirty="0"/>
          </a:p>
        </p:txBody>
      </p:sp>
      <p:cxnSp>
        <p:nvCxnSpPr>
          <p:cNvPr id="62" name="Straight Arrow Connector 61">
            <a:extLst>
              <a:ext uri="{FF2B5EF4-FFF2-40B4-BE49-F238E27FC236}">
                <a16:creationId xmlns:a16="http://schemas.microsoft.com/office/drawing/2014/main" id="{4CD74FA4-E5E7-4721-8344-E9D1081EEF98}"/>
              </a:ext>
            </a:extLst>
          </p:cNvPr>
          <p:cNvCxnSpPr>
            <a:cxnSpLocks/>
          </p:cNvCxnSpPr>
          <p:nvPr/>
        </p:nvCxnSpPr>
        <p:spPr>
          <a:xfrm>
            <a:off x="5105400" y="2857059"/>
            <a:ext cx="0" cy="381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85F42790-E895-4780-A059-847163413AE8}"/>
              </a:ext>
            </a:extLst>
          </p:cNvPr>
          <p:cNvCxnSpPr>
            <a:cxnSpLocks/>
          </p:cNvCxnSpPr>
          <p:nvPr/>
        </p:nvCxnSpPr>
        <p:spPr>
          <a:xfrm>
            <a:off x="7734298" y="2857060"/>
            <a:ext cx="0" cy="381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63ADC56B-ED7B-445A-A152-4CB3FD89B367}"/>
              </a:ext>
            </a:extLst>
          </p:cNvPr>
          <p:cNvCxnSpPr>
            <a:cxnSpLocks/>
          </p:cNvCxnSpPr>
          <p:nvPr/>
        </p:nvCxnSpPr>
        <p:spPr>
          <a:xfrm>
            <a:off x="9980732" y="2857060"/>
            <a:ext cx="0" cy="381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Picture 14" descr="Logo, company name&#10;&#10;Description automatically generated">
            <a:extLst>
              <a:ext uri="{FF2B5EF4-FFF2-40B4-BE49-F238E27FC236}">
                <a16:creationId xmlns:a16="http://schemas.microsoft.com/office/drawing/2014/main" id="{3EDAB428-4D3F-4299-853E-913E7A25EC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48021" y="5694402"/>
            <a:ext cx="2534042" cy="1107996"/>
          </a:xfrm>
          <a:prstGeom prst="rect">
            <a:avLst/>
          </a:prstGeom>
        </p:spPr>
      </p:pic>
    </p:spTree>
    <p:extLst>
      <p:ext uri="{BB962C8B-B14F-4D97-AF65-F5344CB8AC3E}">
        <p14:creationId xmlns:p14="http://schemas.microsoft.com/office/powerpoint/2010/main" val="2218199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609600"/>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lang="en-US" sz="4200" dirty="0">
              <a:latin typeface="Times New Roman"/>
              <a:cs typeface="Times New Roman"/>
            </a:endParaRPr>
          </a:p>
          <a:p>
            <a:pPr marL="231775">
              <a:lnSpc>
                <a:spcPct val="100000"/>
              </a:lnSpc>
            </a:pPr>
            <a:r>
              <a:rPr lang="en-US" spc="-5" dirty="0"/>
              <a:t>Staff Structure and Description</a:t>
            </a:r>
          </a:p>
        </p:txBody>
      </p:sp>
      <p:sp>
        <p:nvSpPr>
          <p:cNvPr id="10" name="Flowchart: Connector 9">
            <a:extLst>
              <a:ext uri="{FF2B5EF4-FFF2-40B4-BE49-F238E27FC236}">
                <a16:creationId xmlns:a16="http://schemas.microsoft.com/office/drawing/2014/main" id="{671E4475-9984-4DA8-9E11-9565C6A0B376}"/>
              </a:ext>
            </a:extLst>
          </p:cNvPr>
          <p:cNvSpPr/>
          <p:nvPr/>
        </p:nvSpPr>
        <p:spPr>
          <a:xfrm>
            <a:off x="4574941" y="3066369"/>
            <a:ext cx="2251971" cy="1342793"/>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u="sng" dirty="0"/>
              <a:t>Administrative &amp; Clinical Oversight Staff</a:t>
            </a:r>
          </a:p>
        </p:txBody>
      </p:sp>
      <p:sp>
        <p:nvSpPr>
          <p:cNvPr id="11" name="Flowchart: Connector 10">
            <a:extLst>
              <a:ext uri="{FF2B5EF4-FFF2-40B4-BE49-F238E27FC236}">
                <a16:creationId xmlns:a16="http://schemas.microsoft.com/office/drawing/2014/main" id="{10574EB9-2752-4D2C-9D83-681C289B90AA}"/>
              </a:ext>
            </a:extLst>
          </p:cNvPr>
          <p:cNvSpPr/>
          <p:nvPr/>
        </p:nvSpPr>
        <p:spPr>
          <a:xfrm>
            <a:off x="3151222" y="1849221"/>
            <a:ext cx="2124546" cy="1253220"/>
          </a:xfrm>
          <a:prstGeom prst="flowChartConnector">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algn="ctr">
              <a:lnSpc>
                <a:spcPct val="107000"/>
              </a:lnSpc>
              <a:spcBef>
                <a:spcPts val="0"/>
              </a:spcBef>
              <a:spcAft>
                <a:spcPts val="800"/>
              </a:spcAft>
            </a:pP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a:t>
            </a:r>
            <a:r>
              <a:rPr lang="en-US" sz="10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Quality Improvement Team</a:t>
            </a: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monitors and evaluates MOC activities to help improve the programs. </a:t>
            </a:r>
          </a:p>
        </p:txBody>
      </p:sp>
      <p:sp>
        <p:nvSpPr>
          <p:cNvPr id="12" name="Flowchart: Connector 11">
            <a:extLst>
              <a:ext uri="{FF2B5EF4-FFF2-40B4-BE49-F238E27FC236}">
                <a16:creationId xmlns:a16="http://schemas.microsoft.com/office/drawing/2014/main" id="{C044D9B9-B511-4F37-A7D3-F68C5D68E15F}"/>
              </a:ext>
            </a:extLst>
          </p:cNvPr>
          <p:cNvSpPr/>
          <p:nvPr/>
        </p:nvSpPr>
        <p:spPr>
          <a:xfrm>
            <a:off x="4539530" y="4690993"/>
            <a:ext cx="2322792" cy="1348414"/>
          </a:xfrm>
          <a:prstGeom prst="flowChartConnector">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algn="ctr">
              <a:lnSpc>
                <a:spcPct val="107000"/>
              </a:lnSpc>
              <a:spcBef>
                <a:spcPts val="0"/>
              </a:spcBef>
              <a:spcAft>
                <a:spcPts val="800"/>
              </a:spcAft>
            </a:pP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a:t>
            </a:r>
            <a:r>
              <a:rPr lang="en-US" sz="10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Medial Director Team </a:t>
            </a: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has oversight of the development, training and integrity of Healthcare Services and Quality Improvement programs. </a:t>
            </a:r>
          </a:p>
        </p:txBody>
      </p:sp>
      <p:sp>
        <p:nvSpPr>
          <p:cNvPr id="13" name="Flowchart: Connector 12">
            <a:extLst>
              <a:ext uri="{FF2B5EF4-FFF2-40B4-BE49-F238E27FC236}">
                <a16:creationId xmlns:a16="http://schemas.microsoft.com/office/drawing/2014/main" id="{A87B811A-42F2-43D0-85B1-33DAF85007D9}"/>
              </a:ext>
            </a:extLst>
          </p:cNvPr>
          <p:cNvSpPr/>
          <p:nvPr/>
        </p:nvSpPr>
        <p:spPr>
          <a:xfrm>
            <a:off x="6248400" y="1831185"/>
            <a:ext cx="2247900" cy="1253220"/>
          </a:xfrm>
          <a:prstGeom prst="flowChartConnector">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algn="ctr">
              <a:lnSpc>
                <a:spcPct val="107000"/>
              </a:lnSpc>
              <a:spcBef>
                <a:spcPts val="0"/>
              </a:spcBef>
              <a:spcAft>
                <a:spcPts val="80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 </a:t>
            </a: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a:t>
            </a:r>
            <a:r>
              <a:rPr lang="en-US" sz="10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Human Resources team </a:t>
            </a: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is responsible for ensuring ongoing monitoring is conducted in accordance with state and federal requirements</a:t>
            </a:r>
            <a:r>
              <a:rPr lang="en-US" sz="115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14" name="Flowchart: Connector 13">
            <a:extLst>
              <a:ext uri="{FF2B5EF4-FFF2-40B4-BE49-F238E27FC236}">
                <a16:creationId xmlns:a16="http://schemas.microsoft.com/office/drawing/2014/main" id="{01A1BF34-076A-4AF4-98E5-4D64350CB06B}"/>
              </a:ext>
            </a:extLst>
          </p:cNvPr>
          <p:cNvSpPr/>
          <p:nvPr/>
        </p:nvSpPr>
        <p:spPr>
          <a:xfrm>
            <a:off x="7157734" y="3385689"/>
            <a:ext cx="2353007" cy="1253220"/>
          </a:xfrm>
          <a:prstGeom prst="flowChartConnector">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algn="ctr">
              <a:lnSpc>
                <a:spcPct val="107000"/>
              </a:lnSpc>
              <a:spcBef>
                <a:spcPts val="0"/>
              </a:spcBef>
              <a:spcAft>
                <a:spcPts val="800"/>
              </a:spcAft>
            </a:pPr>
            <a:r>
              <a:rPr lang="en-US" sz="10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Provider Services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is responsible for network availability/access, provider training, and evaluation to ensure valuable member experiences. </a:t>
            </a:r>
          </a:p>
        </p:txBody>
      </p:sp>
      <p:sp>
        <p:nvSpPr>
          <p:cNvPr id="17" name="Flowchart: Connector 16">
            <a:extLst>
              <a:ext uri="{FF2B5EF4-FFF2-40B4-BE49-F238E27FC236}">
                <a16:creationId xmlns:a16="http://schemas.microsoft.com/office/drawing/2014/main" id="{C3C9992C-81C8-4B57-9DE7-AE5CEA3CB116}"/>
              </a:ext>
            </a:extLst>
          </p:cNvPr>
          <p:cNvSpPr/>
          <p:nvPr/>
        </p:nvSpPr>
        <p:spPr>
          <a:xfrm>
            <a:off x="2133600" y="3372488"/>
            <a:ext cx="2124546" cy="1253220"/>
          </a:xfrm>
          <a:prstGeom prst="flowChartConnector">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algn="ctr">
              <a:lnSpc>
                <a:spcPct val="107000"/>
              </a:lnSpc>
              <a:spcBef>
                <a:spcPts val="0"/>
              </a:spcBef>
              <a:spcAft>
                <a:spcPts val="800"/>
              </a:spcAft>
            </a:pP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a:t>
            </a:r>
            <a:r>
              <a:rPr lang="en-US" sz="10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Credentialing Department </a:t>
            </a: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is responsible for ensuring physicians are fully credentialed. </a:t>
            </a:r>
          </a:p>
        </p:txBody>
      </p:sp>
      <p:sp>
        <p:nvSpPr>
          <p:cNvPr id="19" name="TextBox 18">
            <a:extLst>
              <a:ext uri="{FF2B5EF4-FFF2-40B4-BE49-F238E27FC236}">
                <a16:creationId xmlns:a16="http://schemas.microsoft.com/office/drawing/2014/main" id="{B3AC3041-6529-4AB4-90A3-A47E659EC109}"/>
              </a:ext>
            </a:extLst>
          </p:cNvPr>
          <p:cNvSpPr txBox="1"/>
          <p:nvPr/>
        </p:nvSpPr>
        <p:spPr>
          <a:xfrm>
            <a:off x="152400" y="6122725"/>
            <a:ext cx="10049040" cy="461665"/>
          </a:xfrm>
          <a:prstGeom prst="rect">
            <a:avLst/>
          </a:prstGeom>
          <a:noFill/>
        </p:spPr>
        <p:txBody>
          <a:bodyPr wrap="square" rtlCol="0">
            <a:spAutoFit/>
          </a:bodyPr>
          <a:lstStyle/>
          <a:p>
            <a:r>
              <a:rPr lang="en-US" sz="1200" b="1" i="1" dirty="0">
                <a:effectLst/>
                <a:latin typeface="Calibri" panose="020F0502020204030204" pitchFamily="34" charset="0"/>
                <a:ea typeface="Calibri" panose="020F0502020204030204" pitchFamily="34" charset="0"/>
                <a:cs typeface="Times New Roman" panose="02020603050405020304" pitchFamily="18" charset="0"/>
              </a:rPr>
              <a:t>The team serves as a resource for Integrated Case Management Teams and providers regarding member/enrollee’s health care needs and care plans. Selects and monitors usage of nationally recognized medical necessity criteria, preventive health guidelines and clinical practice guidelines. </a:t>
            </a:r>
            <a:endParaRPr lang="en-US" sz="1200" b="1" i="1" dirty="0"/>
          </a:p>
        </p:txBody>
      </p:sp>
      <p:cxnSp>
        <p:nvCxnSpPr>
          <p:cNvPr id="6" name="Straight Arrow Connector 5">
            <a:extLst>
              <a:ext uri="{FF2B5EF4-FFF2-40B4-BE49-F238E27FC236}">
                <a16:creationId xmlns:a16="http://schemas.microsoft.com/office/drawing/2014/main" id="{EC581A3F-D1AC-4762-BF06-3529A8943B95}"/>
              </a:ext>
            </a:extLst>
          </p:cNvPr>
          <p:cNvCxnSpPr/>
          <p:nvPr/>
        </p:nvCxnSpPr>
        <p:spPr>
          <a:xfrm flipH="1" flipV="1">
            <a:off x="4724400" y="3066369"/>
            <a:ext cx="152400" cy="1340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B8586DA-FDA2-4499-AC3B-F6B2CAD61C22}"/>
              </a:ext>
            </a:extLst>
          </p:cNvPr>
          <p:cNvCxnSpPr/>
          <p:nvPr/>
        </p:nvCxnSpPr>
        <p:spPr>
          <a:xfrm flipV="1">
            <a:off x="6477000" y="3066369"/>
            <a:ext cx="152400" cy="1340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EE676DA-977C-461B-904B-2A119A778144}"/>
              </a:ext>
            </a:extLst>
          </p:cNvPr>
          <p:cNvCxnSpPr/>
          <p:nvPr/>
        </p:nvCxnSpPr>
        <p:spPr>
          <a:xfrm flipH="1">
            <a:off x="4325432" y="3944314"/>
            <a:ext cx="2275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5C8587BF-2B87-45D6-AEA0-26D7EE9E6975}"/>
              </a:ext>
            </a:extLst>
          </p:cNvPr>
          <p:cNvCxnSpPr>
            <a:cxnSpLocks/>
          </p:cNvCxnSpPr>
          <p:nvPr/>
        </p:nvCxnSpPr>
        <p:spPr>
          <a:xfrm>
            <a:off x="5700926" y="4449376"/>
            <a:ext cx="0" cy="1951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08054B80-2BDD-40D5-AA28-8E98573769F0}"/>
              </a:ext>
            </a:extLst>
          </p:cNvPr>
          <p:cNvCxnSpPr/>
          <p:nvPr/>
        </p:nvCxnSpPr>
        <p:spPr>
          <a:xfrm>
            <a:off x="6862322" y="3944314"/>
            <a:ext cx="22427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8" name="Picture 17" descr="Logo, company name&#10;&#10;Description automatically generated">
            <a:extLst>
              <a:ext uri="{FF2B5EF4-FFF2-40B4-BE49-F238E27FC236}">
                <a16:creationId xmlns:a16="http://schemas.microsoft.com/office/drawing/2014/main" id="{9C49F6E8-279B-4C1D-9BE0-7D8588D0B3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32307" y="5694402"/>
            <a:ext cx="2534042" cy="1107996"/>
          </a:xfrm>
          <a:prstGeom prst="rect">
            <a:avLst/>
          </a:prstGeom>
        </p:spPr>
      </p:pic>
    </p:spTree>
    <p:extLst>
      <p:ext uri="{BB962C8B-B14F-4D97-AF65-F5344CB8AC3E}">
        <p14:creationId xmlns:p14="http://schemas.microsoft.com/office/powerpoint/2010/main" val="1285874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609600"/>
            <a:ext cx="11309985" cy="1079142"/>
          </a:xfrm>
          <a:prstGeom prst="rect">
            <a:avLst/>
          </a:prstGeom>
          <a:solidFill>
            <a:srgbClr val="7030A0"/>
          </a:solidFill>
        </p:spPr>
        <p:txBody>
          <a:bodyPr vert="horz" wrap="square" lIns="0" tIns="1905" rIns="0" bIns="0" rtlCol="0">
            <a:spAutoFit/>
          </a:bodyPr>
          <a:lstStyle/>
          <a:p>
            <a:pPr>
              <a:lnSpc>
                <a:spcPct val="100000"/>
              </a:lnSpc>
              <a:spcBef>
                <a:spcPts val="15"/>
              </a:spcBef>
            </a:pPr>
            <a:endParaRPr lang="en-US" sz="4200" dirty="0">
              <a:latin typeface="Times New Roman"/>
              <a:cs typeface="Times New Roman"/>
            </a:endParaRPr>
          </a:p>
          <a:p>
            <a:pPr marL="231775">
              <a:lnSpc>
                <a:spcPct val="100000"/>
              </a:lnSpc>
            </a:pPr>
            <a:r>
              <a:rPr lang="en-US" spc="-5" dirty="0"/>
              <a:t>Specialized Provider Network</a:t>
            </a:r>
          </a:p>
        </p:txBody>
      </p:sp>
      <p:sp>
        <p:nvSpPr>
          <p:cNvPr id="7" name="TextBox 6">
            <a:extLst>
              <a:ext uri="{FF2B5EF4-FFF2-40B4-BE49-F238E27FC236}">
                <a16:creationId xmlns:a16="http://schemas.microsoft.com/office/drawing/2014/main" id="{F27A06C1-F215-4B76-87F6-39B79B07B213}"/>
              </a:ext>
            </a:extLst>
          </p:cNvPr>
          <p:cNvSpPr txBox="1"/>
          <p:nvPr/>
        </p:nvSpPr>
        <p:spPr>
          <a:xfrm>
            <a:off x="457200" y="1828800"/>
            <a:ext cx="11125200" cy="646331"/>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Imperial has an adequate and specialized provider network that maintains the appropriate licensure and competency to address the needs of the target population</a:t>
            </a:r>
            <a:endParaRPr lang="en-US" dirty="0"/>
          </a:p>
        </p:txBody>
      </p:sp>
      <p:graphicFrame>
        <p:nvGraphicFramePr>
          <p:cNvPr id="11" name="Diagram 10">
            <a:extLst>
              <a:ext uri="{FF2B5EF4-FFF2-40B4-BE49-F238E27FC236}">
                <a16:creationId xmlns:a16="http://schemas.microsoft.com/office/drawing/2014/main" id="{EF9F96A0-708B-4D2B-B6A6-691ABFC6A35E}"/>
              </a:ext>
            </a:extLst>
          </p:cNvPr>
          <p:cNvGraphicFramePr/>
          <p:nvPr>
            <p:extLst>
              <p:ext uri="{D42A27DB-BD31-4B8C-83A1-F6EECF244321}">
                <p14:modId xmlns:p14="http://schemas.microsoft.com/office/powerpoint/2010/main" val="1663861434"/>
              </p:ext>
            </p:extLst>
          </p:nvPr>
        </p:nvGraphicFramePr>
        <p:xfrm>
          <a:off x="2667000" y="2475131"/>
          <a:ext cx="6172200" cy="2217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30082802-8023-498A-BFB3-8E3135AEED1D}"/>
              </a:ext>
            </a:extLst>
          </p:cNvPr>
          <p:cNvSpPr txBox="1"/>
          <p:nvPr/>
        </p:nvSpPr>
        <p:spPr>
          <a:xfrm>
            <a:off x="693077" y="4614273"/>
            <a:ext cx="10805845" cy="1868781"/>
          </a:xfrm>
          <a:prstGeom prst="rect">
            <a:avLst/>
          </a:prstGeom>
          <a:noFill/>
        </p:spPr>
        <p:txBody>
          <a:bodyPr wrap="square" rtlCol="0">
            <a:spAutoFit/>
          </a:bodyPr>
          <a:lstStyle/>
          <a:p>
            <a:pPr marR="0" lvl="0">
              <a:lnSpc>
                <a:spcPct val="107000"/>
              </a:lnSpc>
              <a:spcBef>
                <a:spcPts val="0"/>
              </a:spcBef>
              <a:spcAft>
                <a:spcPts val="800"/>
              </a:spcAft>
              <a:tabLst>
                <a:tab pos="457200" algn="l"/>
              </a:tabLst>
            </a:pPr>
            <a:r>
              <a:rPr lang="en-US" dirty="0">
                <a:latin typeface="Calibri" panose="020F0502020204030204" pitchFamily="34" charset="0"/>
                <a:ea typeface="Calibri" panose="020F0502020204030204" pitchFamily="34" charset="0"/>
                <a:cs typeface="Times New Roman" panose="02020603050405020304" pitchFamily="18" charset="0"/>
              </a:rPr>
              <a:t>Imperial </a:t>
            </a:r>
            <a:r>
              <a:rPr lang="en-US" sz="1800" dirty="0">
                <a:effectLst/>
                <a:latin typeface="Calibri" panose="020F0502020204030204" pitchFamily="34" charset="0"/>
                <a:ea typeface="Calibri" panose="020F0502020204030204" pitchFamily="34" charset="0"/>
                <a:cs typeface="Times New Roman" panose="02020603050405020304" pitchFamily="18" charset="0"/>
              </a:rPr>
              <a:t>provides the full SNP Model of Care with team based internal case management when it is not provided by the member’s primary care provider and medical group.</a:t>
            </a:r>
          </a:p>
          <a:p>
            <a:pPr marR="0" lvl="0">
              <a:lnSpc>
                <a:spcPct val="107000"/>
              </a:lnSpc>
              <a:spcBef>
                <a:spcPts val="0"/>
              </a:spcBef>
              <a:spcAft>
                <a:spcPts val="800"/>
              </a:spcAft>
              <a:tabLst>
                <a:tab pos="457200" algn="l"/>
              </a:tabLs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Provider Network has Specialized </a:t>
            </a:r>
            <a:r>
              <a:rPr lang="en-US" dirty="0">
                <a:latin typeface="Calibri" panose="020F0502020204030204" pitchFamily="34" charset="0"/>
                <a:ea typeface="Calibri" panose="020F0502020204030204" pitchFamily="34" charset="0"/>
                <a:cs typeface="Times New Roman" panose="02020603050405020304" pitchFamily="18" charset="0"/>
              </a:rPr>
              <a:t>E</a:t>
            </a:r>
            <a:r>
              <a:rPr lang="en-US" sz="1800" dirty="0">
                <a:effectLst/>
                <a:latin typeface="Calibri" panose="020F0502020204030204" pitchFamily="34" charset="0"/>
                <a:ea typeface="Calibri" panose="020F0502020204030204" pitchFamily="34" charset="0"/>
                <a:cs typeface="Times New Roman" panose="02020603050405020304" pitchFamily="18" charset="0"/>
              </a:rPr>
              <a:t>xpertise, </a:t>
            </a:r>
            <a:r>
              <a:rPr lang="en-US" dirty="0">
                <a:latin typeface="Calibri" panose="020F0502020204030204" pitchFamily="34" charset="0"/>
                <a:ea typeface="Calibri" panose="020F0502020204030204" pitchFamily="34" charset="0"/>
                <a:cs typeface="Times New Roman" panose="02020603050405020304" pitchFamily="18" charset="0"/>
              </a:rPr>
              <a:t>u</a:t>
            </a:r>
            <a:r>
              <a:rPr lang="en-US" sz="1800" dirty="0">
                <a:effectLst/>
                <a:latin typeface="Calibri" panose="020F0502020204030204" pitchFamily="34" charset="0"/>
                <a:ea typeface="Calibri" panose="020F0502020204030204" pitchFamily="34" charset="0"/>
                <a:cs typeface="Times New Roman" panose="02020603050405020304" pitchFamily="18" charset="0"/>
              </a:rPr>
              <a:t>tilizes clinical practice guidelines and protocols</a:t>
            </a:r>
          </a:p>
          <a:p>
            <a:pPr marR="0" lvl="0">
              <a:lnSpc>
                <a:spcPct val="107000"/>
              </a:lnSpc>
              <a:spcBef>
                <a:spcPts val="0"/>
              </a:spcBef>
              <a:spcAft>
                <a:spcPts val="800"/>
              </a:spcAft>
              <a:tabLst>
                <a:tab pos="4572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descr="Logo, company name&#10;&#10;Description automatically generated">
            <a:extLst>
              <a:ext uri="{FF2B5EF4-FFF2-40B4-BE49-F238E27FC236}">
                <a16:creationId xmlns:a16="http://schemas.microsoft.com/office/drawing/2014/main" id="{AE97EFC8-06B3-409F-A652-1360C068BD2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525000" y="5753319"/>
            <a:ext cx="2534042" cy="1079142"/>
          </a:xfrm>
          <a:prstGeom prst="rect">
            <a:avLst/>
          </a:prstGeom>
        </p:spPr>
      </p:pic>
    </p:spTree>
    <p:extLst>
      <p:ext uri="{BB962C8B-B14F-4D97-AF65-F5344CB8AC3E}">
        <p14:creationId xmlns:p14="http://schemas.microsoft.com/office/powerpoint/2010/main" val="2311961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1171</TotalTime>
  <Words>1156</Words>
  <Application>Microsoft Office PowerPoint</Application>
  <PresentationFormat>Widescreen</PresentationFormat>
  <Paragraphs>228</Paragraphs>
  <Slides>16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Franklin Gothic Book</vt:lpstr>
      <vt:lpstr>Gill Sans MT</vt:lpstr>
      <vt:lpstr>Times New Roman</vt:lpstr>
      <vt:lpstr>Wingdings</vt:lpstr>
      <vt:lpstr>Wingdings 2</vt:lpstr>
      <vt:lpstr>Office Theme</vt:lpstr>
      <vt:lpstr>2025 SNP  MODEL OF CARE (MOC) TRAINING   IMPERIAL HEALTH PLAN</vt:lpstr>
      <vt:lpstr> SNP Overview</vt:lpstr>
      <vt:lpstr> SNP POPULATION</vt:lpstr>
      <vt:lpstr> SNP Overview</vt:lpstr>
      <vt:lpstr> SNPs</vt:lpstr>
      <vt:lpstr> MOC Goals</vt:lpstr>
      <vt:lpstr> Staff Structure</vt:lpstr>
      <vt:lpstr> Staff Structure and Description</vt:lpstr>
      <vt:lpstr> Specialized Provider Network</vt:lpstr>
      <vt:lpstr> Model of Care Training</vt:lpstr>
      <vt:lpstr> Health Risk Assessment (HRA)</vt:lpstr>
      <vt:lpstr> Care Management</vt:lpstr>
      <vt:lpstr> Interdisciplinary Care Team (ICT)/Integrated Communication Network</vt:lpstr>
      <vt:lpstr> Face to Face Encounters</vt:lpstr>
      <vt:lpstr> Performance and Health Outcomes Measurement</vt:lpstr>
      <vt:lpstr> QUESTIONS/COMMENTS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SNP (MOC) Model of Care  Imperial Health Plan of California</dc:title>
  <dc:creator>Veronica Vega</dc:creator>
  <cp:lastModifiedBy>Evelyn Cho</cp:lastModifiedBy>
  <cp:revision>97</cp:revision>
  <cp:lastPrinted>2022-02-15T22:57:51Z</cp:lastPrinted>
  <dcterms:created xsi:type="dcterms:W3CDTF">2017-02-08T11:23:05Z</dcterms:created>
  <dcterms:modified xsi:type="dcterms:W3CDTF">2025-01-23T19:56:43Z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2016-12-27T00:00:00Z</vt:filetime>
  </property>
  <property fmtid="{D5CDD505-2E9C-101B-9397-08002B2CF9AE}" pid="3" name="Creator">
    <vt:lpwstr>Microsoft® PowerPoint® 2016</vt:lpwstr>
  </property>
  <property fmtid="{D5CDD505-2E9C-101B-9397-08002B2CF9AE}" pid="4" name="LastSaved">
    <vt:filetime>2017-02-08T00:00:00Z</vt:filetime>
  </property>
</Properties>
</file>